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3298"/>
  </p:normalViewPr>
  <p:slideViewPr>
    <p:cSldViewPr snapToGrid="0" snapToObjects="1">
      <p:cViewPr varScale="1">
        <p:scale>
          <a:sx n="33" d="100"/>
          <a:sy n="33" d="100"/>
        </p:scale>
        <p:origin x="1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038962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07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41297804_1296x1457.jpg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15009552_2264x1509.jpg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740519873_3318x2212.jpg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740519873_3318x2212.jpg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519873_3318x2212.jp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3" name="Image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1" name="Image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0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mohamed_2754@limu.edu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HE  FOUR  MAIN  FUNCTIONS  OF  MANAGEMENT"/>
          <p:cNvSpPr txBox="1">
            <a:spLocks noGrp="1"/>
          </p:cNvSpPr>
          <p:nvPr>
            <p:ph type="ctrTitle"/>
          </p:nvPr>
        </p:nvSpPr>
        <p:spPr>
          <a:xfrm>
            <a:off x="1851927" y="5411958"/>
            <a:ext cx="21945601" cy="3541055"/>
          </a:xfrm>
          <a:prstGeom prst="rect">
            <a:avLst/>
          </a:prstGeom>
        </p:spPr>
        <p:txBody>
          <a:bodyPr/>
          <a:lstStyle>
            <a:lvl1pPr>
              <a:defRPr sz="6700" spc="-66">
                <a:solidFill>
                  <a:schemeClr val="accent5">
                    <a:hueOff val="-65973"/>
                    <a:satOff val="18050"/>
                    <a:lumOff val="-15912"/>
                  </a:schemeClr>
                </a:solidFill>
              </a:defRPr>
            </a:lvl1pPr>
          </a:lstStyle>
          <a:p>
            <a:r>
              <a:rPr lang="en-US" b="1" dirty="0"/>
              <a:t>Types of Buying Decision Behavior</a:t>
            </a:r>
            <a:br>
              <a:rPr lang="en-US" b="1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152" name="Mohamed A.A Eldeep…"/>
          <p:cNvSpPr txBox="1">
            <a:spLocks noGrp="1"/>
          </p:cNvSpPr>
          <p:nvPr>
            <p:ph type="subTitle" sz="half" idx="1"/>
          </p:nvPr>
        </p:nvSpPr>
        <p:spPr>
          <a:xfrm>
            <a:off x="1312857" y="7394137"/>
            <a:ext cx="21758286" cy="3593173"/>
          </a:xfrm>
          <a:prstGeom prst="rect">
            <a:avLst/>
          </a:prstGeom>
        </p:spPr>
        <p:txBody>
          <a:bodyPr/>
          <a:lstStyle/>
          <a:p>
            <a:pPr defTabSz="503555">
              <a:defRPr sz="6771" spc="-67">
                <a:latin typeface="Graphik"/>
                <a:ea typeface="Graphik"/>
                <a:cs typeface="Graphik"/>
                <a:sym typeface="Graphik"/>
              </a:defRPr>
            </a:pPr>
            <a:r>
              <a:t>Mohamed A.A Eldeep</a:t>
            </a:r>
          </a:p>
          <a:p>
            <a:pPr defTabSz="503555">
              <a:defRPr sz="6771" spc="-67">
                <a:latin typeface="Graphik"/>
                <a:ea typeface="Graphik"/>
                <a:cs typeface="Graphik"/>
                <a:sym typeface="Graphik"/>
              </a:defRPr>
            </a:pPr>
            <a:r>
              <a:t>Student Number : 2754 </a:t>
            </a:r>
          </a:p>
          <a:p>
            <a:pPr defTabSz="503555">
              <a:defRPr sz="6771" spc="-67">
                <a:latin typeface="Graphik"/>
                <a:ea typeface="Graphik"/>
                <a:cs typeface="Graphik"/>
                <a:sym typeface="Graphik"/>
              </a:defRPr>
            </a:pPr>
            <a:r>
              <a:t>EMAIL : </a:t>
            </a:r>
            <a:r>
              <a:rPr u="sng">
                <a:hlinkClick r:id="rId2"/>
              </a:rPr>
              <a:t>mohamed_2754@limu.edu.ly</a:t>
            </a:r>
          </a:p>
        </p:txBody>
      </p:sp>
      <p:pic>
        <p:nvPicPr>
          <p:cNvPr id="153" name="limu-logo.jpg" descr="limu-logo.jpg"/>
          <p:cNvPicPr>
            <a:picLocks noChangeAspect="1"/>
          </p:cNvPicPr>
          <p:nvPr/>
        </p:nvPicPr>
        <p:blipFill>
          <a:blip r:embed="rId3"/>
          <a:srcRect l="1980" t="6987" r="887" b="11334"/>
          <a:stretch>
            <a:fillRect/>
          </a:stretch>
        </p:blipFill>
        <p:spPr>
          <a:xfrm>
            <a:off x="683678" y="425062"/>
            <a:ext cx="4824067" cy="28922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6" h="21533" extrusionOk="0">
                <a:moveTo>
                  <a:pt x="9910" y="4"/>
                </a:moveTo>
                <a:cubicBezTo>
                  <a:pt x="9905" y="37"/>
                  <a:pt x="9965" y="243"/>
                  <a:pt x="10091" y="619"/>
                </a:cubicBezTo>
                <a:cubicBezTo>
                  <a:pt x="10694" y="2421"/>
                  <a:pt x="11333" y="4442"/>
                  <a:pt x="11333" y="4546"/>
                </a:cubicBezTo>
                <a:cubicBezTo>
                  <a:pt x="11333" y="4607"/>
                  <a:pt x="10990" y="4944"/>
                  <a:pt x="10571" y="5297"/>
                </a:cubicBezTo>
                <a:cubicBezTo>
                  <a:pt x="8505" y="7035"/>
                  <a:pt x="7311" y="9131"/>
                  <a:pt x="7488" y="10710"/>
                </a:cubicBezTo>
                <a:cubicBezTo>
                  <a:pt x="7581" y="11539"/>
                  <a:pt x="8038" y="12133"/>
                  <a:pt x="8950" y="12613"/>
                </a:cubicBezTo>
                <a:cubicBezTo>
                  <a:pt x="9926" y="13125"/>
                  <a:pt x="12059" y="13164"/>
                  <a:pt x="13096" y="12686"/>
                </a:cubicBezTo>
                <a:cubicBezTo>
                  <a:pt x="13460" y="12519"/>
                  <a:pt x="13805" y="12430"/>
                  <a:pt x="13862" y="12488"/>
                </a:cubicBezTo>
                <a:cubicBezTo>
                  <a:pt x="14019" y="12651"/>
                  <a:pt x="14486" y="14270"/>
                  <a:pt x="14412" y="14394"/>
                </a:cubicBezTo>
                <a:cubicBezTo>
                  <a:pt x="14376" y="14454"/>
                  <a:pt x="12135" y="14504"/>
                  <a:pt x="9434" y="14504"/>
                </a:cubicBezTo>
                <a:lnTo>
                  <a:pt x="4522" y="14504"/>
                </a:lnTo>
                <a:lnTo>
                  <a:pt x="3960" y="15251"/>
                </a:lnTo>
                <a:lnTo>
                  <a:pt x="3399" y="15999"/>
                </a:lnTo>
                <a:lnTo>
                  <a:pt x="6682" y="16043"/>
                </a:lnTo>
                <a:cubicBezTo>
                  <a:pt x="8489" y="16069"/>
                  <a:pt x="11430" y="16069"/>
                  <a:pt x="13218" y="16043"/>
                </a:cubicBezTo>
                <a:lnTo>
                  <a:pt x="16468" y="15999"/>
                </a:lnTo>
                <a:lnTo>
                  <a:pt x="15622" y="13916"/>
                </a:lnTo>
                <a:cubicBezTo>
                  <a:pt x="14910" y="12163"/>
                  <a:pt x="14799" y="11797"/>
                  <a:pt x="14920" y="11599"/>
                </a:cubicBezTo>
                <a:cubicBezTo>
                  <a:pt x="14999" y="11470"/>
                  <a:pt x="15119" y="11337"/>
                  <a:pt x="15188" y="11307"/>
                </a:cubicBezTo>
                <a:cubicBezTo>
                  <a:pt x="15323" y="11246"/>
                  <a:pt x="17639" y="17141"/>
                  <a:pt x="17565" y="17358"/>
                </a:cubicBezTo>
                <a:cubicBezTo>
                  <a:pt x="17540" y="17430"/>
                  <a:pt x="14148" y="17491"/>
                  <a:pt x="10026" y="17491"/>
                </a:cubicBezTo>
                <a:lnTo>
                  <a:pt x="2531" y="17491"/>
                </a:lnTo>
                <a:lnTo>
                  <a:pt x="1388" y="19181"/>
                </a:lnTo>
                <a:cubicBezTo>
                  <a:pt x="760" y="20110"/>
                  <a:pt x="153" y="21019"/>
                  <a:pt x="39" y="21202"/>
                </a:cubicBezTo>
                <a:cubicBezTo>
                  <a:pt x="-164" y="21528"/>
                  <a:pt x="40" y="21533"/>
                  <a:pt x="10634" y="21533"/>
                </a:cubicBezTo>
                <a:lnTo>
                  <a:pt x="21436" y="21533"/>
                </a:lnTo>
                <a:lnTo>
                  <a:pt x="20062" y="18809"/>
                </a:lnTo>
                <a:cubicBezTo>
                  <a:pt x="19307" y="17310"/>
                  <a:pt x="18075" y="14865"/>
                  <a:pt x="17323" y="13375"/>
                </a:cubicBezTo>
                <a:lnTo>
                  <a:pt x="15957" y="10665"/>
                </a:lnTo>
                <a:lnTo>
                  <a:pt x="16325" y="10284"/>
                </a:lnTo>
                <a:cubicBezTo>
                  <a:pt x="16793" y="9801"/>
                  <a:pt x="16793" y="9705"/>
                  <a:pt x="16327" y="10030"/>
                </a:cubicBezTo>
                <a:cubicBezTo>
                  <a:pt x="16127" y="10170"/>
                  <a:pt x="15921" y="10284"/>
                  <a:pt x="15869" y="10284"/>
                </a:cubicBezTo>
                <a:cubicBezTo>
                  <a:pt x="15750" y="10284"/>
                  <a:pt x="12884" y="4571"/>
                  <a:pt x="12901" y="4369"/>
                </a:cubicBezTo>
                <a:cubicBezTo>
                  <a:pt x="12907" y="4288"/>
                  <a:pt x="13065" y="4127"/>
                  <a:pt x="13252" y="4011"/>
                </a:cubicBezTo>
                <a:cubicBezTo>
                  <a:pt x="13590" y="3801"/>
                  <a:pt x="13590" y="3801"/>
                  <a:pt x="13146" y="3902"/>
                </a:cubicBezTo>
                <a:cubicBezTo>
                  <a:pt x="12845" y="3970"/>
                  <a:pt x="12642" y="3923"/>
                  <a:pt x="12521" y="3760"/>
                </a:cubicBezTo>
                <a:cubicBezTo>
                  <a:pt x="12423" y="3627"/>
                  <a:pt x="12376" y="3609"/>
                  <a:pt x="12416" y="3719"/>
                </a:cubicBezTo>
                <a:cubicBezTo>
                  <a:pt x="12497" y="3945"/>
                  <a:pt x="12330" y="4213"/>
                  <a:pt x="12008" y="4378"/>
                </a:cubicBezTo>
                <a:cubicBezTo>
                  <a:pt x="11823" y="4472"/>
                  <a:pt x="11664" y="4171"/>
                  <a:pt x="10917" y="2333"/>
                </a:cubicBezTo>
                <a:cubicBezTo>
                  <a:pt x="10252" y="699"/>
                  <a:pt x="9921" y="-67"/>
                  <a:pt x="9910" y="4"/>
                </a:cubicBezTo>
                <a:close/>
                <a:moveTo>
                  <a:pt x="11514" y="5320"/>
                </a:moveTo>
                <a:cubicBezTo>
                  <a:pt x="11552" y="5328"/>
                  <a:pt x="11579" y="5354"/>
                  <a:pt x="11606" y="5400"/>
                </a:cubicBezTo>
                <a:cubicBezTo>
                  <a:pt x="11665" y="5501"/>
                  <a:pt x="11815" y="5913"/>
                  <a:pt x="12006" y="6478"/>
                </a:cubicBezTo>
                <a:cubicBezTo>
                  <a:pt x="12007" y="6479"/>
                  <a:pt x="12006" y="6481"/>
                  <a:pt x="12006" y="6481"/>
                </a:cubicBezTo>
                <a:cubicBezTo>
                  <a:pt x="12484" y="7895"/>
                  <a:pt x="13218" y="10258"/>
                  <a:pt x="13424" y="11076"/>
                </a:cubicBezTo>
                <a:cubicBezTo>
                  <a:pt x="13466" y="11240"/>
                  <a:pt x="13486" y="11343"/>
                  <a:pt x="13479" y="11363"/>
                </a:cubicBezTo>
                <a:cubicBezTo>
                  <a:pt x="13475" y="11375"/>
                  <a:pt x="13464" y="11385"/>
                  <a:pt x="13447" y="11395"/>
                </a:cubicBezTo>
                <a:cubicBezTo>
                  <a:pt x="13300" y="11505"/>
                  <a:pt x="12685" y="11516"/>
                  <a:pt x="12096" y="11466"/>
                </a:cubicBezTo>
                <a:cubicBezTo>
                  <a:pt x="11935" y="11455"/>
                  <a:pt x="11778" y="11446"/>
                  <a:pt x="11636" y="11425"/>
                </a:cubicBezTo>
                <a:cubicBezTo>
                  <a:pt x="11516" y="11407"/>
                  <a:pt x="11412" y="11385"/>
                  <a:pt x="11322" y="11360"/>
                </a:cubicBezTo>
                <a:cubicBezTo>
                  <a:pt x="11312" y="11357"/>
                  <a:pt x="11304" y="11354"/>
                  <a:pt x="11294" y="11351"/>
                </a:cubicBezTo>
                <a:cubicBezTo>
                  <a:pt x="11264" y="11342"/>
                  <a:pt x="11226" y="11334"/>
                  <a:pt x="11201" y="11324"/>
                </a:cubicBezTo>
                <a:cubicBezTo>
                  <a:pt x="11175" y="11314"/>
                  <a:pt x="11153" y="11299"/>
                  <a:pt x="11128" y="11289"/>
                </a:cubicBezTo>
                <a:cubicBezTo>
                  <a:pt x="11111" y="11281"/>
                  <a:pt x="11085" y="11276"/>
                  <a:pt x="11070" y="11268"/>
                </a:cubicBezTo>
                <a:cubicBezTo>
                  <a:pt x="11048" y="11257"/>
                  <a:pt x="11030" y="11244"/>
                  <a:pt x="11008" y="11233"/>
                </a:cubicBezTo>
                <a:cubicBezTo>
                  <a:pt x="10590" y="11030"/>
                  <a:pt x="10258" y="10744"/>
                  <a:pt x="10023" y="10393"/>
                </a:cubicBezTo>
                <a:cubicBezTo>
                  <a:pt x="10022" y="10393"/>
                  <a:pt x="10023" y="10391"/>
                  <a:pt x="10023" y="10391"/>
                </a:cubicBezTo>
                <a:cubicBezTo>
                  <a:pt x="9472" y="9628"/>
                  <a:pt x="9404" y="8620"/>
                  <a:pt x="9848" y="7451"/>
                </a:cubicBezTo>
                <a:cubicBezTo>
                  <a:pt x="9927" y="7242"/>
                  <a:pt x="10043" y="7017"/>
                  <a:pt x="10172" y="6798"/>
                </a:cubicBezTo>
                <a:cubicBezTo>
                  <a:pt x="10199" y="6751"/>
                  <a:pt x="10225" y="6708"/>
                  <a:pt x="10254" y="6662"/>
                </a:cubicBezTo>
                <a:cubicBezTo>
                  <a:pt x="10333" y="6534"/>
                  <a:pt x="10417" y="6408"/>
                  <a:pt x="10504" y="6289"/>
                </a:cubicBezTo>
                <a:cubicBezTo>
                  <a:pt x="10715" y="5999"/>
                  <a:pt x="10935" y="5751"/>
                  <a:pt x="11126" y="5580"/>
                </a:cubicBezTo>
                <a:cubicBezTo>
                  <a:pt x="11320" y="5385"/>
                  <a:pt x="11437" y="5304"/>
                  <a:pt x="11514" y="532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54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7592" y="18189"/>
            <a:ext cx="3859936" cy="385993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مربع نص 3">
            <a:extLst>
              <a:ext uri="{FF2B5EF4-FFF2-40B4-BE49-F238E27FC236}">
                <a16:creationId xmlns="" xmlns:a16="http://schemas.microsoft.com/office/drawing/2014/main" id="{A343BC39-EAC4-3A43-B4CE-E8F8CA3144B3}"/>
              </a:ext>
            </a:extLst>
          </p:cNvPr>
          <p:cNvSpPr txBox="1"/>
          <p:nvPr/>
        </p:nvSpPr>
        <p:spPr>
          <a:xfrm>
            <a:off x="5879322" y="1110630"/>
            <a:ext cx="14058270" cy="15881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/>
              <a:t>Libyan </a:t>
            </a:r>
            <a:r>
              <a:rPr lang="en-US" sz="5400" b="1" dirty="0" smtClean="0"/>
              <a:t>international Medical </a:t>
            </a:r>
            <a:r>
              <a:rPr lang="en-US" sz="5400" b="1" dirty="0"/>
              <a:t>university faculty of </a:t>
            </a:r>
            <a:r>
              <a:rPr lang="en-US" sz="5400" b="1" dirty="0" smtClean="0"/>
              <a:t>Business Administration</a:t>
            </a:r>
            <a:endParaRPr lang="en-US" sz="5400" b="1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ference…"/>
          <p:cNvSpPr txBox="1">
            <a:spLocks noGrp="1"/>
          </p:cNvSpPr>
          <p:nvPr>
            <p:ph type="title"/>
          </p:nvPr>
        </p:nvSpPr>
        <p:spPr>
          <a:xfrm>
            <a:off x="1219200" y="774700"/>
            <a:ext cx="21945600" cy="9276799"/>
          </a:xfrm>
          <a:prstGeom prst="rect">
            <a:avLst/>
          </a:prstGeom>
        </p:spPr>
        <p:txBody>
          <a:bodyPr/>
          <a:lstStyle/>
          <a:p>
            <a:r>
              <a:rPr dirty="0"/>
              <a:t>Reference</a:t>
            </a:r>
            <a:r>
              <a:rPr lang="en-US" dirty="0"/>
              <a:t/>
            </a:r>
            <a:br>
              <a:rPr lang="en-US" dirty="0"/>
            </a:br>
            <a:r>
              <a:rPr lang="x-none" dirty="0"/>
              <a:t/>
            </a:r>
            <a:br>
              <a:rPr lang="x-none" dirty="0"/>
            </a:br>
            <a:endParaRPr dirty="0"/>
          </a:p>
          <a:p>
            <a:r>
              <a:rPr lang="en-US" i="1" dirty="0"/>
              <a:t>Types of Buying Decision Behavior</a:t>
            </a:r>
            <a:r>
              <a:rPr lang="en-US" dirty="0"/>
              <a:t>. </a:t>
            </a:r>
            <a:r>
              <a:rPr lang="en-US" dirty="0" err="1"/>
              <a:t>iEduNote.com</a:t>
            </a:r>
            <a:r>
              <a:rPr lang="en-US" dirty="0"/>
              <a:t>. (2020, September 30). https://</a:t>
            </a:r>
            <a:r>
              <a:rPr lang="en-US" dirty="0" err="1"/>
              <a:t>www.iedunote.com</a:t>
            </a:r>
            <a:r>
              <a:rPr lang="en-US" dirty="0"/>
              <a:t>/types-of-buying-decision-behavior. </a:t>
            </a:r>
            <a:br>
              <a:rPr lang="en-US" dirty="0"/>
            </a:b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CC47AA0-DA56-9849-B31B-4D06FB747EEC}"/>
              </a:ext>
            </a:extLst>
          </p:cNvPr>
          <p:cNvSpPr txBox="1"/>
          <p:nvPr/>
        </p:nvSpPr>
        <p:spPr>
          <a:xfrm>
            <a:off x="23480134" y="13013595"/>
            <a:ext cx="283732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9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al-pacino-27-728.jpg" descr="al-pacino-27-7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249" y="-71757"/>
            <a:ext cx="18287998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able of cont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Table of content</a:t>
            </a:r>
          </a:p>
        </p:txBody>
      </p:sp>
      <p:sp>
        <p:nvSpPr>
          <p:cNvPr id="157" name="Definitio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Definition </a:t>
            </a:r>
          </a:p>
          <a:p>
            <a:r>
              <a:rPr lang="en-US" dirty="0"/>
              <a:t>Four types of buying behavior</a:t>
            </a:r>
          </a:p>
          <a:p>
            <a:r>
              <a:rPr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3803F3-1D37-2F4C-BD10-36A35F985765}"/>
              </a:ext>
            </a:extLst>
          </p:cNvPr>
          <p:cNvSpPr txBox="1"/>
          <p:nvPr/>
        </p:nvSpPr>
        <p:spPr>
          <a:xfrm>
            <a:off x="23521010" y="12071486"/>
            <a:ext cx="201979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1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Defini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Definition</a:t>
            </a:r>
          </a:p>
        </p:txBody>
      </p:sp>
      <p:sp>
        <p:nvSpPr>
          <p:cNvPr id="160" name="Management is a process of planning and decision making organizing leading motivationing and controlling the human resources to reach your goals effectively."/>
          <p:cNvSpPr txBox="1">
            <a:spLocks noGrp="1"/>
          </p:cNvSpPr>
          <p:nvPr>
            <p:ph type="body" sz="half" idx="1"/>
          </p:nvPr>
        </p:nvSpPr>
        <p:spPr>
          <a:xfrm>
            <a:off x="391500" y="4379314"/>
            <a:ext cx="13993007" cy="4957371"/>
          </a:xfrm>
          <a:prstGeom prst="rect">
            <a:avLst/>
          </a:prstGeom>
        </p:spPr>
        <p:txBody>
          <a:bodyPr/>
          <a:lstStyle>
            <a:lvl1pPr marL="546100" indent="-546100">
              <a:defRPr sz="5600"/>
            </a:lvl1pPr>
          </a:lstStyle>
          <a:p>
            <a:r>
              <a:rPr lang="en-US" dirty="0"/>
              <a:t>The types of consumer buying behavior depend on buyer involvement and the degree of differences among brands.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DB504C1-B11C-1D49-A172-6EE4D75BA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286" y="7487805"/>
            <a:ext cx="12358514" cy="49573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8F6D28E-5F7B-4D4C-8CBB-E7731B13E887}"/>
              </a:ext>
            </a:extLst>
          </p:cNvPr>
          <p:cNvSpPr txBox="1"/>
          <p:nvPr/>
        </p:nvSpPr>
        <p:spPr>
          <a:xfrm>
            <a:off x="23497767" y="12518680"/>
            <a:ext cx="248466" cy="7673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2</a:t>
            </a:r>
          </a:p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x-none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nela Text Regular"/>
              <a:ea typeface="Canela Text Regular"/>
              <a:cs typeface="Canela Text Regular"/>
              <a:sym typeface="Canela Text Regular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What are the main functions of management 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8983F2C-D383-F34C-A9D5-DCD3FE146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690" y="774700"/>
            <a:ext cx="22610619" cy="127184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D94409F-CA1E-8743-83A8-F9E3D463718D}"/>
              </a:ext>
            </a:extLst>
          </p:cNvPr>
          <p:cNvSpPr txBox="1"/>
          <p:nvPr/>
        </p:nvSpPr>
        <p:spPr>
          <a:xfrm>
            <a:off x="23825467" y="12764213"/>
            <a:ext cx="258084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3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FE97E636-2157-1348-ABE2-74BE6EAD8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x-none" dirty="0"/>
              <a:t>omplex buying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D7BA7F-3650-6349-B652-56F696A222DC}"/>
              </a:ext>
            </a:extLst>
          </p:cNvPr>
          <p:cNvSpPr/>
          <p:nvPr/>
        </p:nvSpPr>
        <p:spPr>
          <a:xfrm>
            <a:off x="6324599" y="7643602"/>
            <a:ext cx="14311745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>
                <a:solidFill>
                  <a:srgbClr val="151515"/>
                </a:solidFill>
                <a:latin typeface="-apple-system"/>
              </a:rPr>
              <a:t>Consumers demonstrate complex buying behavior when their involvement in the purchase is high, and when they perceive significant differences among brands.</a:t>
            </a:r>
            <a:endParaRPr lang="x-none" sz="6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B9EBFF-6EC2-1342-817E-8F9953EC9C3C}"/>
              </a:ext>
            </a:extLst>
          </p:cNvPr>
          <p:cNvSpPr txBox="1"/>
          <p:nvPr/>
        </p:nvSpPr>
        <p:spPr>
          <a:xfrm>
            <a:off x="23485744" y="12902759"/>
            <a:ext cx="272512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4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Organiz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8800" b="1" dirty="0">
                <a:solidFill>
                  <a:srgbClr val="151515"/>
                </a:solidFill>
                <a:latin typeface="-apple-system"/>
              </a:rPr>
              <a:t>Dissonance- Reducing Buying Behavior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E3E6391-2E2D-F849-829E-3C8BAE834A8C}"/>
              </a:ext>
            </a:extLst>
          </p:cNvPr>
          <p:cNvSpPr/>
          <p:nvPr/>
        </p:nvSpPr>
        <p:spPr>
          <a:xfrm>
            <a:off x="2470084" y="4651242"/>
            <a:ext cx="19443831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151515"/>
                </a:solidFill>
                <a:latin typeface="-apple-system"/>
              </a:rPr>
              <a:t>2</a:t>
            </a:r>
            <a:endParaRPr lang="en-US" sz="6000" b="1" dirty="0">
              <a:solidFill>
                <a:srgbClr val="151515"/>
              </a:solidFill>
              <a:latin typeface="-apple-system"/>
            </a:endParaRPr>
          </a:p>
          <a:p>
            <a:pPr algn="l"/>
            <a:r>
              <a:rPr lang="en-US" sz="6000" dirty="0">
                <a:solidFill>
                  <a:srgbClr val="151515"/>
                </a:solidFill>
                <a:latin typeface="-apple-system"/>
              </a:rPr>
              <a:t>Dissonance- reducing buying behavior happens when consumers are highly involved with an expensive, infrequent, or risky purchase but perceives little difference among brands.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x-non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E1994EF-06C0-B64C-A398-83C8C302B720}"/>
              </a:ext>
            </a:extLst>
          </p:cNvPr>
          <p:cNvSpPr txBox="1"/>
          <p:nvPr/>
        </p:nvSpPr>
        <p:spPr>
          <a:xfrm>
            <a:off x="23853176" y="12875049"/>
            <a:ext cx="258084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5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Leading"/>
          <p:cNvSpPr txBox="1">
            <a:spLocks noGrp="1"/>
          </p:cNvSpPr>
          <p:nvPr>
            <p:ph type="title"/>
          </p:nvPr>
        </p:nvSpPr>
        <p:spPr>
          <a:xfrm>
            <a:off x="1219200" y="1103968"/>
            <a:ext cx="21945600" cy="1727200"/>
          </a:xfrm>
          <a:prstGeom prst="rect">
            <a:avLst/>
          </a:prstGeom>
        </p:spPr>
        <p:txBody>
          <a:bodyPr/>
          <a:lstStyle/>
          <a:p>
            <a:r>
              <a:rPr lang="en-US" sz="8800" dirty="0">
                <a:solidFill>
                  <a:srgbClr val="151515"/>
                </a:solidFill>
                <a:latin typeface="-apple-system"/>
              </a:rPr>
              <a:t>Habitual buying behavior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DAC731B-02FE-F64E-9626-266A78FD7344}"/>
              </a:ext>
            </a:extLst>
          </p:cNvPr>
          <p:cNvSpPr/>
          <p:nvPr/>
        </p:nvSpPr>
        <p:spPr>
          <a:xfrm>
            <a:off x="1219200" y="4272677"/>
            <a:ext cx="147273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151515"/>
                </a:solidFill>
                <a:latin typeface="-apple-system"/>
              </a:rPr>
              <a:t>Habitual buying behavior happens when consumer involvement is low, and the perceived brand difference is low.</a:t>
            </a:r>
            <a:endParaRPr lang="x-none" sz="6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2DAA912-AF0C-DF43-90DC-2DBC9E611886}"/>
              </a:ext>
            </a:extLst>
          </p:cNvPr>
          <p:cNvSpPr txBox="1"/>
          <p:nvPr/>
        </p:nvSpPr>
        <p:spPr>
          <a:xfrm>
            <a:off x="23480134" y="12902759"/>
            <a:ext cx="283732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6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ontroll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/>
              <a:t>Seeking Buying Behavior</a:t>
            </a:r>
            <a:br>
              <a:rPr lang="en-US" b="1" dirty="0"/>
            </a:br>
            <a:endParaRPr dirty="0"/>
          </a:p>
        </p:txBody>
      </p:sp>
      <p:sp>
        <p:nvSpPr>
          <p:cNvPr id="184" name="The controlling function consists of monitoring preformance and progress through project execution and making adjustment , managers should ensure that employes meet deadlines"/>
          <p:cNvSpPr txBox="1"/>
          <p:nvPr/>
        </p:nvSpPr>
        <p:spPr>
          <a:xfrm>
            <a:off x="0" y="2668944"/>
            <a:ext cx="18184910" cy="21800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rPr lang="en-US" dirty="0"/>
              <a:t> </a:t>
            </a:r>
            <a:r>
              <a:rPr lang="en-US" sz="6000" dirty="0"/>
              <a:t>consumers often do a lot of brand switching.</a:t>
            </a:r>
          </a:p>
          <a:p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83DD466-826B-B044-8CC0-6C431DC38A12}"/>
              </a:ext>
            </a:extLst>
          </p:cNvPr>
          <p:cNvSpPr/>
          <p:nvPr/>
        </p:nvSpPr>
        <p:spPr>
          <a:xfrm>
            <a:off x="12191999" y="4373569"/>
            <a:ext cx="9504219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>
                <a:solidFill>
                  <a:srgbClr val="151515"/>
                </a:solidFill>
                <a:latin typeface="-apple-system"/>
              </a:rPr>
              <a:t>For example, when buying cookies</a:t>
            </a:r>
            <a:endParaRPr lang="x-none" sz="6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C2881B9-100D-0A4B-B194-4C3E05BB6835}"/>
              </a:ext>
            </a:extLst>
          </p:cNvPr>
          <p:cNvSpPr/>
          <p:nvPr/>
        </p:nvSpPr>
        <p:spPr>
          <a:xfrm>
            <a:off x="4932217" y="8174362"/>
            <a:ext cx="145195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151515"/>
                </a:solidFill>
                <a:latin typeface="-apple-system"/>
              </a:rPr>
              <a:t>the next time, the consumer might pick another brand out of boredom or try something different.</a:t>
            </a:r>
          </a:p>
          <a:p>
            <a:endParaRPr lang="x-none" sz="6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9D9D631-4FDE-1B48-893D-1B7B471D92BD}"/>
              </a:ext>
            </a:extLst>
          </p:cNvPr>
          <p:cNvSpPr txBox="1"/>
          <p:nvPr/>
        </p:nvSpPr>
        <p:spPr>
          <a:xfrm>
            <a:off x="23273689" y="12597959"/>
            <a:ext cx="253275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7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83000" b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onclusion…"/>
          <p:cNvSpPr txBox="1">
            <a:spLocks noGrp="1"/>
          </p:cNvSpPr>
          <p:nvPr>
            <p:ph type="title"/>
          </p:nvPr>
        </p:nvSpPr>
        <p:spPr>
          <a:xfrm>
            <a:off x="988486" y="648299"/>
            <a:ext cx="22970580" cy="8545305"/>
          </a:xfrm>
          <a:prstGeom prst="rect">
            <a:avLst/>
          </a:prstGeom>
        </p:spPr>
        <p:txBody>
          <a:bodyPr/>
          <a:lstStyle/>
          <a:p>
            <a:r>
              <a:rPr dirty="0"/>
              <a:t>Conclusion</a:t>
            </a:r>
          </a:p>
          <a:p>
            <a:endParaRPr dirty="0"/>
          </a:p>
          <a:p>
            <a:endParaRPr dirty="0"/>
          </a:p>
          <a:p>
            <a:pPr>
              <a:defRPr sz="6000" spc="-59">
                <a:latin typeface="Canela Regular"/>
                <a:ea typeface="Canela Regular"/>
                <a:cs typeface="Canela Regular"/>
                <a:sym typeface="Canela Regular"/>
              </a:defRPr>
            </a:pPr>
            <a:r>
              <a:rPr dirty="0"/>
              <a:t>To summarize, the previous functions are </a:t>
            </a:r>
            <a:r>
              <a:rPr lang="en-US" dirty="0"/>
              <a:t>important to study the consumer behavior and know how to market your product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77AAEE9-EB88-8D4B-97E2-236D0EA1EC64}"/>
              </a:ext>
            </a:extLst>
          </p:cNvPr>
          <p:cNvSpPr txBox="1"/>
          <p:nvPr/>
        </p:nvSpPr>
        <p:spPr>
          <a:xfrm>
            <a:off x="23796155" y="12819631"/>
            <a:ext cx="261290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8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3622</TotalTime>
  <Words>188</Words>
  <Application>Microsoft Office PowerPoint</Application>
  <PresentationFormat>Custom</PresentationFormat>
  <Paragraphs>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-apple-system</vt:lpstr>
      <vt:lpstr>Canela Bold</vt:lpstr>
      <vt:lpstr>Canela Deck Regular</vt:lpstr>
      <vt:lpstr>Canela Regular</vt:lpstr>
      <vt:lpstr>Canela Text Regular</vt:lpstr>
      <vt:lpstr>Graphik</vt:lpstr>
      <vt:lpstr>Graphik Medium</vt:lpstr>
      <vt:lpstr>Graphik Semibold</vt:lpstr>
      <vt:lpstr>Helvetica Neue</vt:lpstr>
      <vt:lpstr>23_ClassicWhite</vt:lpstr>
      <vt:lpstr>Types of Buying Decision Behavior   </vt:lpstr>
      <vt:lpstr>Table of content</vt:lpstr>
      <vt:lpstr>Definition</vt:lpstr>
      <vt:lpstr>PowerPoint Presentation</vt:lpstr>
      <vt:lpstr>Complex buying </vt:lpstr>
      <vt:lpstr>Dissonance- Reducing Buying Behavior</vt:lpstr>
      <vt:lpstr>Habitual buying behavior</vt:lpstr>
      <vt:lpstr>Seeking Buying Behavior </vt:lpstr>
      <vt:lpstr>Conclusion   To summarize, the previous functions are important to study the consumer behavior and know how to market your product</vt:lpstr>
      <vt:lpstr>Reference   Types of Buying Decision Behavior. iEduNote.com. (2020, September 30). https://www.iedunote.com/types-of-buying-decision-behavior.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Buying Decision Behavior   </dc:title>
  <cp:lastModifiedBy>user</cp:lastModifiedBy>
  <cp:revision>10</cp:revision>
  <dcterms:modified xsi:type="dcterms:W3CDTF">2021-05-16T11:38:54Z</dcterms:modified>
</cp:coreProperties>
</file>