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8" r:id="rId3"/>
    <p:sldId id="259" r:id="rId4"/>
    <p:sldId id="261" r:id="rId5"/>
    <p:sldId id="262" r:id="rId6"/>
    <p:sldId id="263" r:id="rId7"/>
    <p:sldId id="264" r:id="rId8"/>
    <p:sldId id="267" r:id="rId9"/>
    <p:sldId id="265" r:id="rId10"/>
    <p:sldId id="260"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439FBF3B-8158-4ED0-B9B2-7F6CB21BE2E9}" type="datetimeFigureOut">
              <a:rPr lang="en-US" smtClean="0"/>
              <a:t>1/12/2019</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2E238070-2046-4E81-BFE3-B2EFE2E9F0D3}" type="slidenum">
              <a:rPr lang="en-US" smtClean="0"/>
              <a:t>‹#›</a:t>
            </a:fld>
            <a:endParaRPr lang="en-US"/>
          </a:p>
        </p:txBody>
      </p:sp>
    </p:spTree>
    <p:extLst>
      <p:ext uri="{BB962C8B-B14F-4D97-AF65-F5344CB8AC3E}">
        <p14:creationId xmlns:p14="http://schemas.microsoft.com/office/powerpoint/2010/main" val="41032706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9FBF3B-8158-4ED0-B9B2-7F6CB21BE2E9}" type="datetimeFigureOut">
              <a:rPr lang="en-US" smtClean="0"/>
              <a:t>1/12/2019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38070-2046-4E81-BFE3-B2EFE2E9F0D3}"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73493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9FBF3B-8158-4ED0-B9B2-7F6CB21BE2E9}" type="datetimeFigureOut">
              <a:rPr lang="en-US" smtClean="0"/>
              <a:t>1/12/2019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38070-2046-4E81-BFE3-B2EFE2E9F0D3}"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649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9FBF3B-8158-4ED0-B9B2-7F6CB21BE2E9}" type="datetimeFigureOut">
              <a:rPr lang="en-US" smtClean="0"/>
              <a:t>1/12/2019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38070-2046-4E81-BFE3-B2EFE2E9F0D3}"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91242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9FBF3B-8158-4ED0-B9B2-7F6CB21BE2E9}" type="datetimeFigureOut">
              <a:rPr lang="en-US" smtClean="0"/>
              <a:t>1/12/2019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38070-2046-4E81-BFE3-B2EFE2E9F0D3}"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54880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9FBF3B-8158-4ED0-B9B2-7F6CB21BE2E9}" type="datetimeFigureOut">
              <a:rPr lang="en-US" smtClean="0"/>
              <a:t>1/12/2019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38070-2046-4E81-BFE3-B2EFE2E9F0D3}"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63592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9FBF3B-8158-4ED0-B9B2-7F6CB21BE2E9}" type="datetimeFigureOut">
              <a:rPr lang="en-US" smtClean="0"/>
              <a:t>1/12/2019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238070-2046-4E81-BFE3-B2EFE2E9F0D3}" type="slidenum">
              <a:rPr lang="en-US" smtClean="0"/>
              <a:t>‹#›</a:t>
            </a:fld>
            <a:endParaRPr lang="en-US"/>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94383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9FBF3B-8158-4ED0-B9B2-7F6CB21BE2E9}" type="datetimeFigureOut">
              <a:rPr lang="en-US" smtClean="0"/>
              <a:t>1/12/2019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238070-2046-4E81-BFE3-B2EFE2E9F0D3}"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12753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FBF3B-8158-4ED0-B9B2-7F6CB21BE2E9}" type="datetimeFigureOut">
              <a:rPr lang="en-US" smtClean="0"/>
              <a:t>1/12/2019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238070-2046-4E81-BFE3-B2EFE2E9F0D3}" type="slidenum">
              <a:rPr lang="en-US" smtClean="0"/>
              <a:t>‹#›</a:t>
            </a:fld>
            <a:endParaRPr lang="en-US"/>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2060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39FBF3B-8158-4ED0-B9B2-7F6CB21BE2E9}" type="datetimeFigureOut">
              <a:rPr lang="en-US" smtClean="0"/>
              <a:t>1/12/2019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38070-2046-4E81-BFE3-B2EFE2E9F0D3}" type="slidenum">
              <a:rPr lang="en-US" smtClean="0"/>
              <a:t>‹#›</a:t>
            </a:fld>
            <a:endParaRPr lang="en-US"/>
          </a:p>
        </p:txBody>
      </p:sp>
    </p:spTree>
    <p:extLst>
      <p:ext uri="{BB962C8B-B14F-4D97-AF65-F5344CB8AC3E}">
        <p14:creationId xmlns:p14="http://schemas.microsoft.com/office/powerpoint/2010/main" val="2110200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39FBF3B-8158-4ED0-B9B2-7F6CB21BE2E9}" type="datetimeFigureOut">
              <a:rPr lang="en-US" smtClean="0"/>
              <a:t>1/12/2019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38070-2046-4E81-BFE3-B2EFE2E9F0D3}" type="slidenum">
              <a:rPr lang="en-US" smtClean="0"/>
              <a:t>‹#›</a:t>
            </a:fld>
            <a:endParaRPr lang="en-US"/>
          </a:p>
        </p:txBody>
      </p:sp>
    </p:spTree>
    <p:extLst>
      <p:ext uri="{BB962C8B-B14F-4D97-AF65-F5344CB8AC3E}">
        <p14:creationId xmlns:p14="http://schemas.microsoft.com/office/powerpoint/2010/main" val="2307128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439FBF3B-8158-4ED0-B9B2-7F6CB21BE2E9}" type="datetimeFigureOut">
              <a:rPr lang="en-US" smtClean="0"/>
              <a:t>1/12/2019</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2E238070-2046-4E81-BFE3-B2EFE2E9F0D3}" type="slidenum">
              <a:rPr lang="en-US" smtClean="0"/>
              <a:t>‹#›</a:t>
            </a:fld>
            <a:endParaRPr lang="en-US"/>
          </a:p>
        </p:txBody>
      </p:sp>
    </p:spTree>
    <p:extLst>
      <p:ext uri="{BB962C8B-B14F-4D97-AF65-F5344CB8AC3E}">
        <p14:creationId xmlns:p14="http://schemas.microsoft.com/office/powerpoint/2010/main" val="21576033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27CA78-35F5-4CF1-9597-C876AA2E9985}"/>
              </a:ext>
            </a:extLst>
          </p:cNvPr>
          <p:cNvSpPr>
            <a:spLocks noGrp="1"/>
          </p:cNvSpPr>
          <p:nvPr>
            <p:ph type="ctrTitle"/>
          </p:nvPr>
        </p:nvSpPr>
        <p:spPr>
          <a:xfrm>
            <a:off x="1651070" y="1086101"/>
            <a:ext cx="9144000" cy="2387600"/>
          </a:xfrm>
        </p:spPr>
        <p:txBody>
          <a:bodyPr>
            <a:normAutofit/>
          </a:bodyPr>
          <a:lstStyle/>
          <a:p>
            <a:pPr algn="ctr"/>
            <a:r>
              <a:rPr lang="en-US" sz="4000" b="1" dirty="0">
                <a:latin typeface="Times New Roman"/>
              </a:rPr>
              <a:t>Libyan International University </a:t>
            </a:r>
            <a:br>
              <a:rPr lang="en-US" sz="4000" b="1" dirty="0">
                <a:latin typeface="Times New Roman"/>
              </a:rPr>
            </a:br>
            <a:r>
              <a:rPr lang="en-US" sz="4000" b="1" dirty="0">
                <a:latin typeface="Times New Roman"/>
              </a:rPr>
              <a:t>Faculty Of Business Administration</a:t>
            </a:r>
            <a:br>
              <a:rPr lang="en-US" sz="4000" b="1" dirty="0">
                <a:latin typeface="Times New Roman"/>
              </a:rPr>
            </a:br>
            <a:r>
              <a:rPr lang="en-US" sz="4000" b="1" dirty="0" smtClean="0">
                <a:latin typeface="Times New Roman"/>
              </a:rPr>
              <a:t>Semester </a:t>
            </a:r>
            <a:r>
              <a:rPr lang="en-US" sz="4000" b="1" dirty="0">
                <a:latin typeface="Times New Roman"/>
              </a:rPr>
              <a:t>2</a:t>
            </a:r>
            <a:endParaRPr lang="en-US" sz="4000" dirty="0"/>
          </a:p>
        </p:txBody>
      </p:sp>
      <p:sp>
        <p:nvSpPr>
          <p:cNvPr id="3" name="Subtitle 2">
            <a:extLst>
              <a:ext uri="{FF2B5EF4-FFF2-40B4-BE49-F238E27FC236}">
                <a16:creationId xmlns:a16="http://schemas.microsoft.com/office/drawing/2014/main" xmlns="" id="{4DB74C3B-865B-44A5-9675-F5C2960FC439}"/>
              </a:ext>
            </a:extLst>
          </p:cNvPr>
          <p:cNvSpPr>
            <a:spLocks noGrp="1"/>
          </p:cNvSpPr>
          <p:nvPr>
            <p:ph type="subTitle" idx="1"/>
          </p:nvPr>
        </p:nvSpPr>
        <p:spPr>
          <a:xfrm>
            <a:off x="8127194" y="5439316"/>
            <a:ext cx="3075296" cy="1220792"/>
          </a:xfrm>
        </p:spPr>
        <p:txBody>
          <a:bodyPr/>
          <a:lstStyle/>
          <a:p>
            <a:r>
              <a:rPr lang="en-US" sz="1600" spc="0" dirty="0">
                <a:ln w="0"/>
                <a:solidFill>
                  <a:schemeClr val="tx1"/>
                </a:solidFill>
                <a:effectLst>
                  <a:outerShdw blurRad="38100" dist="19050" dir="2700000" algn="tl" rotWithShape="0">
                    <a:schemeClr val="dk1">
                      <a:alpha val="40000"/>
                    </a:schemeClr>
                  </a:outerShdw>
                </a:effectLst>
              </a:rPr>
              <a:t>Prepared and presented by:</a:t>
            </a:r>
          </a:p>
          <a:p>
            <a:r>
              <a:rPr lang="en-US" spc="0" dirty="0" err="1">
                <a:ln w="0"/>
                <a:solidFill>
                  <a:schemeClr val="tx1"/>
                </a:solidFill>
                <a:effectLst>
                  <a:outerShdw blurRad="38100" dist="19050" dir="2700000" algn="tl" rotWithShape="0">
                    <a:schemeClr val="dk1">
                      <a:alpha val="40000"/>
                    </a:schemeClr>
                  </a:outerShdw>
                </a:effectLst>
              </a:rPr>
              <a:t>Yousra</a:t>
            </a:r>
            <a:r>
              <a:rPr lang="en-US" spc="0" dirty="0">
                <a:ln w="0"/>
                <a:solidFill>
                  <a:schemeClr val="tx1"/>
                </a:solidFill>
                <a:effectLst>
                  <a:outerShdw blurRad="38100" dist="19050" dir="2700000" algn="tl" rotWithShape="0">
                    <a:schemeClr val="dk1">
                      <a:alpha val="40000"/>
                    </a:schemeClr>
                  </a:outerShdw>
                </a:effectLst>
              </a:rPr>
              <a:t> </a:t>
            </a:r>
            <a:r>
              <a:rPr lang="en-US" spc="0" dirty="0" err="1">
                <a:ln w="0"/>
                <a:solidFill>
                  <a:schemeClr val="tx1"/>
                </a:solidFill>
                <a:effectLst>
                  <a:outerShdw blurRad="38100" dist="19050" dir="2700000" algn="tl" rotWithShape="0">
                    <a:schemeClr val="dk1">
                      <a:alpha val="40000"/>
                    </a:schemeClr>
                  </a:outerShdw>
                </a:effectLst>
              </a:rPr>
              <a:t>Abdussamad</a:t>
            </a:r>
            <a:endParaRPr lang="en-US" spc="0" dirty="0">
              <a:ln w="0"/>
              <a:solidFill>
                <a:schemeClr val="tx1"/>
              </a:solidFill>
              <a:effectLst>
                <a:outerShdw blurRad="38100" dist="19050" dir="2700000" algn="tl" rotWithShape="0">
                  <a:schemeClr val="dk1">
                    <a:alpha val="40000"/>
                  </a:schemeClr>
                </a:outerShdw>
              </a:effectLst>
            </a:endParaRPr>
          </a:p>
        </p:txBody>
      </p:sp>
      <p:pic>
        <p:nvPicPr>
          <p:cNvPr id="6" name="Picture 5">
            <a:extLst>
              <a:ext uri="{FF2B5EF4-FFF2-40B4-BE49-F238E27FC236}">
                <a16:creationId xmlns:a16="http://schemas.microsoft.com/office/drawing/2014/main" xmlns="" id="{E086ECA4-144B-46D2-BDE5-3FAACA77F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0886" y="-56277"/>
            <a:ext cx="1931604" cy="1840291"/>
          </a:xfrm>
          <a:prstGeom prst="rect">
            <a:avLst/>
          </a:prstGeom>
        </p:spPr>
      </p:pic>
      <p:pic>
        <p:nvPicPr>
          <p:cNvPr id="8" name="Picture 7">
            <a:extLst>
              <a:ext uri="{FF2B5EF4-FFF2-40B4-BE49-F238E27FC236}">
                <a16:creationId xmlns:a16="http://schemas.microsoft.com/office/drawing/2014/main" xmlns="" id="{1D4119C8-D6E0-4C21-8186-9FCF108AA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441" y="19610"/>
            <a:ext cx="2185743" cy="1691639"/>
          </a:xfrm>
          <a:prstGeom prst="rect">
            <a:avLst/>
          </a:prstGeom>
        </p:spPr>
      </p:pic>
      <p:sp>
        <p:nvSpPr>
          <p:cNvPr id="4" name="Rectangle 3"/>
          <p:cNvSpPr/>
          <p:nvPr/>
        </p:nvSpPr>
        <p:spPr>
          <a:xfrm>
            <a:off x="3771925" y="3612144"/>
            <a:ext cx="6096000" cy="707886"/>
          </a:xfrm>
          <a:prstGeom prst="rect">
            <a:avLst/>
          </a:prstGeom>
        </p:spPr>
        <p:txBody>
          <a:bodyPr>
            <a:spAutoFit/>
          </a:bodyPr>
          <a:lstStyle/>
          <a:p>
            <a:pPr algn="just"/>
            <a:r>
              <a:rPr lang="en-US" sz="4000" b="1" dirty="0" smtClean="0"/>
              <a:t>Tittle: Promotion</a:t>
            </a:r>
            <a:endParaRPr lang="en-US" sz="4000" b="1" dirty="0"/>
          </a:p>
        </p:txBody>
      </p:sp>
    </p:spTree>
    <p:extLst>
      <p:ext uri="{BB962C8B-B14F-4D97-AF65-F5344CB8AC3E}">
        <p14:creationId xmlns:p14="http://schemas.microsoft.com/office/powerpoint/2010/main" val="80742603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01BA10-0D71-426D-A2E9-276CF3622419}"/>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a16="http://schemas.microsoft.com/office/drawing/2014/main" xmlns="" id="{444B5004-FC9C-4191-854F-E7E119FB2B8D}"/>
              </a:ext>
            </a:extLst>
          </p:cNvPr>
          <p:cNvGraphicFramePr>
            <a:graphicFrameLocks noGrp="1"/>
          </p:cNvGraphicFramePr>
          <p:nvPr>
            <p:ph idx="1"/>
            <p:extLst>
              <p:ext uri="{D42A27DB-BD31-4B8C-83A1-F6EECF244321}">
                <p14:modId xmlns:p14="http://schemas.microsoft.com/office/powerpoint/2010/main" val="1057462952"/>
              </p:ext>
            </p:extLst>
          </p:nvPr>
        </p:nvGraphicFramePr>
        <p:xfrm>
          <a:off x="439840" y="0"/>
          <a:ext cx="11312319" cy="6858000"/>
        </p:xfrm>
        <a:graphic>
          <a:graphicData uri="http://schemas.openxmlformats.org/drawingml/2006/table">
            <a:tbl>
              <a:tblPr firstRow="1" bandRow="1">
                <a:tableStyleId>{74C1A8A3-306A-4EB7-A6B1-4F7E0EB9C5D6}</a:tableStyleId>
              </a:tblPr>
              <a:tblGrid>
                <a:gridCol w="3770773">
                  <a:extLst>
                    <a:ext uri="{9D8B030D-6E8A-4147-A177-3AD203B41FA5}">
                      <a16:colId xmlns:a16="http://schemas.microsoft.com/office/drawing/2014/main" xmlns="" val="2333591827"/>
                    </a:ext>
                  </a:extLst>
                </a:gridCol>
                <a:gridCol w="3770773">
                  <a:extLst>
                    <a:ext uri="{9D8B030D-6E8A-4147-A177-3AD203B41FA5}">
                      <a16:colId xmlns:a16="http://schemas.microsoft.com/office/drawing/2014/main" xmlns="" val="778965051"/>
                    </a:ext>
                  </a:extLst>
                </a:gridCol>
                <a:gridCol w="3770773">
                  <a:extLst>
                    <a:ext uri="{9D8B030D-6E8A-4147-A177-3AD203B41FA5}">
                      <a16:colId xmlns:a16="http://schemas.microsoft.com/office/drawing/2014/main" xmlns="" val="588467630"/>
                    </a:ext>
                  </a:extLst>
                </a:gridCol>
              </a:tblGrid>
              <a:tr h="601972">
                <a:tc>
                  <a:txBody>
                    <a:bodyPr/>
                    <a:lstStyle/>
                    <a:p>
                      <a:pPr algn="ctr" fontAlgn="ctr"/>
                      <a:r>
                        <a:rPr lang="en-US" sz="2000" b="1" cap="all" dirty="0">
                          <a:effectLst/>
                        </a:rPr>
                        <a:t>BASIS FOR COMPARISON</a:t>
                      </a:r>
                    </a:p>
                  </a:txBody>
                  <a:tcPr marL="36021" marR="36021" marT="36021" marB="36021" anchor="ctr"/>
                </a:tc>
                <a:tc>
                  <a:txBody>
                    <a:bodyPr/>
                    <a:lstStyle/>
                    <a:p>
                      <a:pPr algn="ctr" fontAlgn="ctr"/>
                      <a:r>
                        <a:rPr lang="en-US" sz="2000" b="1" cap="all">
                          <a:effectLst/>
                        </a:rPr>
                        <a:t>ADVERTISING</a:t>
                      </a:r>
                    </a:p>
                  </a:txBody>
                  <a:tcPr marL="36021" marR="36021" marT="36021" marB="36021" anchor="ctr"/>
                </a:tc>
                <a:tc>
                  <a:txBody>
                    <a:bodyPr/>
                    <a:lstStyle/>
                    <a:p>
                      <a:pPr algn="ctr" fontAlgn="ctr"/>
                      <a:r>
                        <a:rPr lang="en-US" sz="2000" b="1" cap="all" dirty="0">
                          <a:effectLst/>
                        </a:rPr>
                        <a:t>PUBLICITY</a:t>
                      </a:r>
                    </a:p>
                  </a:txBody>
                  <a:tcPr marL="36021" marR="36021" marT="36021" marB="36021" anchor="ctr"/>
                </a:tc>
                <a:extLst>
                  <a:ext uri="{0D108BD9-81ED-4DB2-BD59-A6C34878D82A}">
                    <a16:rowId xmlns:a16="http://schemas.microsoft.com/office/drawing/2014/main" xmlns="" val="3627697121"/>
                  </a:ext>
                </a:extLst>
              </a:tr>
              <a:tr h="1649702">
                <a:tc>
                  <a:txBody>
                    <a:bodyPr/>
                    <a:lstStyle/>
                    <a:p>
                      <a:pPr algn="l" fontAlgn="t"/>
                      <a:r>
                        <a:rPr lang="en-US" sz="2000" dirty="0">
                          <a:effectLst/>
                        </a:rPr>
                        <a:t>Meaning</a:t>
                      </a:r>
                    </a:p>
                  </a:txBody>
                  <a:tcPr marL="36021" marR="36021" marT="36021" marB="36021"/>
                </a:tc>
                <a:tc>
                  <a:txBody>
                    <a:bodyPr/>
                    <a:lstStyle/>
                    <a:p>
                      <a:pPr algn="l" fontAlgn="t"/>
                      <a:r>
                        <a:rPr lang="en-US" sz="2000" dirty="0">
                          <a:effectLst/>
                        </a:rPr>
                        <a:t>The activity of generating advertisements of products and services to commercialize them is known as Advertising.</a:t>
                      </a:r>
                    </a:p>
                  </a:txBody>
                  <a:tcPr marL="36021" marR="36021" marT="36021" marB="36021"/>
                </a:tc>
                <a:tc>
                  <a:txBody>
                    <a:bodyPr/>
                    <a:lstStyle/>
                    <a:p>
                      <a:pPr algn="l" fontAlgn="t"/>
                      <a:r>
                        <a:rPr lang="en-US" sz="2000" dirty="0">
                          <a:effectLst/>
                        </a:rPr>
                        <a:t>The activity of providing information about an entity, i.e. a product, an individual or a company to make it popular is known as Publicity.</a:t>
                      </a:r>
                    </a:p>
                  </a:txBody>
                  <a:tcPr marL="36021" marR="36021" marT="36021" marB="36021"/>
                </a:tc>
                <a:extLst>
                  <a:ext uri="{0D108BD9-81ED-4DB2-BD59-A6C34878D82A}">
                    <a16:rowId xmlns:a16="http://schemas.microsoft.com/office/drawing/2014/main" xmlns="" val="1185308967"/>
                  </a:ext>
                </a:extLst>
              </a:tr>
              <a:tr h="737805">
                <a:tc>
                  <a:txBody>
                    <a:bodyPr/>
                    <a:lstStyle/>
                    <a:p>
                      <a:pPr algn="l" fontAlgn="t"/>
                      <a:r>
                        <a:rPr lang="en-US" sz="2000">
                          <a:effectLst/>
                        </a:rPr>
                        <a:t>What is it?</a:t>
                      </a:r>
                    </a:p>
                  </a:txBody>
                  <a:tcPr marL="36021" marR="36021" marT="36021" marB="36021"/>
                </a:tc>
                <a:tc>
                  <a:txBody>
                    <a:bodyPr/>
                    <a:lstStyle/>
                    <a:p>
                      <a:pPr algn="l" fontAlgn="t"/>
                      <a:r>
                        <a:rPr lang="en-US" sz="2000">
                          <a:effectLst/>
                        </a:rPr>
                        <a:t>It is what the company says about its product.</a:t>
                      </a:r>
                    </a:p>
                  </a:txBody>
                  <a:tcPr marL="36021" marR="36021" marT="36021" marB="36021"/>
                </a:tc>
                <a:tc>
                  <a:txBody>
                    <a:bodyPr/>
                    <a:lstStyle/>
                    <a:p>
                      <a:pPr algn="l" fontAlgn="t"/>
                      <a:r>
                        <a:rPr lang="en-US" sz="2000">
                          <a:effectLst/>
                        </a:rPr>
                        <a:t>It is what others say about the product.</a:t>
                      </a:r>
                    </a:p>
                  </a:txBody>
                  <a:tcPr marL="36021" marR="36021" marT="36021" marB="36021"/>
                </a:tc>
                <a:extLst>
                  <a:ext uri="{0D108BD9-81ED-4DB2-BD59-A6C34878D82A}">
                    <a16:rowId xmlns:a16="http://schemas.microsoft.com/office/drawing/2014/main" xmlns="" val="17845360"/>
                  </a:ext>
                </a:extLst>
              </a:tr>
              <a:tr h="509832">
                <a:tc>
                  <a:txBody>
                    <a:bodyPr/>
                    <a:lstStyle/>
                    <a:p>
                      <a:pPr algn="l" fontAlgn="t"/>
                      <a:r>
                        <a:rPr lang="en-US" sz="2000">
                          <a:effectLst/>
                        </a:rPr>
                        <a:t>Cost involved</a:t>
                      </a:r>
                    </a:p>
                  </a:txBody>
                  <a:tcPr marL="36021" marR="36021" marT="36021" marB="36021"/>
                </a:tc>
                <a:tc>
                  <a:txBody>
                    <a:bodyPr/>
                    <a:lstStyle/>
                    <a:p>
                      <a:pPr algn="l" fontAlgn="t"/>
                      <a:r>
                        <a:rPr lang="en-US" sz="2000">
                          <a:effectLst/>
                        </a:rPr>
                        <a:t>Very expensive marketing tool.</a:t>
                      </a:r>
                    </a:p>
                  </a:txBody>
                  <a:tcPr marL="36021" marR="36021" marT="36021" marB="36021"/>
                </a:tc>
                <a:tc>
                  <a:txBody>
                    <a:bodyPr/>
                    <a:lstStyle/>
                    <a:p>
                      <a:pPr algn="l" fontAlgn="t"/>
                      <a:r>
                        <a:rPr lang="en-US" sz="2000">
                          <a:effectLst/>
                        </a:rPr>
                        <a:t>Free of cost.</a:t>
                      </a:r>
                    </a:p>
                  </a:txBody>
                  <a:tcPr marL="36021" marR="36021" marT="36021" marB="36021"/>
                </a:tc>
                <a:extLst>
                  <a:ext uri="{0D108BD9-81ED-4DB2-BD59-A6C34878D82A}">
                    <a16:rowId xmlns:a16="http://schemas.microsoft.com/office/drawing/2014/main" xmlns="" val="1799238410"/>
                  </a:ext>
                </a:extLst>
              </a:tr>
              <a:tr h="682657">
                <a:tc>
                  <a:txBody>
                    <a:bodyPr/>
                    <a:lstStyle/>
                    <a:p>
                      <a:pPr algn="l" fontAlgn="t"/>
                      <a:r>
                        <a:rPr lang="en-US" sz="2000">
                          <a:effectLst/>
                        </a:rPr>
                        <a:t>Given by</a:t>
                      </a:r>
                    </a:p>
                  </a:txBody>
                  <a:tcPr marL="36021" marR="36021" marT="36021" marB="36021"/>
                </a:tc>
                <a:tc>
                  <a:txBody>
                    <a:bodyPr/>
                    <a:lstStyle/>
                    <a:p>
                      <a:pPr algn="l" fontAlgn="t"/>
                      <a:r>
                        <a:rPr lang="en-US" sz="2000" dirty="0">
                          <a:effectLst/>
                        </a:rPr>
                        <a:t>Company and its representative</a:t>
                      </a:r>
                    </a:p>
                  </a:txBody>
                  <a:tcPr marL="36021" marR="36021" marT="36021" marB="36021"/>
                </a:tc>
                <a:tc>
                  <a:txBody>
                    <a:bodyPr/>
                    <a:lstStyle/>
                    <a:p>
                      <a:pPr algn="l" fontAlgn="t"/>
                      <a:r>
                        <a:rPr lang="en-US" sz="2000">
                          <a:effectLst/>
                        </a:rPr>
                        <a:t>Third Party</a:t>
                      </a:r>
                    </a:p>
                  </a:txBody>
                  <a:tcPr marL="36021" marR="36021" marT="36021" marB="36021"/>
                </a:tc>
                <a:extLst>
                  <a:ext uri="{0D108BD9-81ED-4DB2-BD59-A6C34878D82A}">
                    <a16:rowId xmlns:a16="http://schemas.microsoft.com/office/drawing/2014/main" xmlns="" val="4125236509"/>
                  </a:ext>
                </a:extLst>
              </a:tr>
              <a:tr h="682657">
                <a:tc>
                  <a:txBody>
                    <a:bodyPr/>
                    <a:lstStyle/>
                    <a:p>
                      <a:pPr algn="l" fontAlgn="t"/>
                      <a:r>
                        <a:rPr lang="en-US" sz="2000">
                          <a:effectLst/>
                        </a:rPr>
                        <a:t>Is it under the control of the company?</a:t>
                      </a:r>
                    </a:p>
                  </a:txBody>
                  <a:tcPr marL="36021" marR="36021" marT="36021" marB="36021"/>
                </a:tc>
                <a:tc>
                  <a:txBody>
                    <a:bodyPr/>
                    <a:lstStyle/>
                    <a:p>
                      <a:pPr algn="l" fontAlgn="t"/>
                      <a:r>
                        <a:rPr lang="en-US" sz="2000" dirty="0">
                          <a:effectLst/>
                        </a:rPr>
                        <a:t>Yes</a:t>
                      </a:r>
                    </a:p>
                  </a:txBody>
                  <a:tcPr marL="36021" marR="36021" marT="36021" marB="36021"/>
                </a:tc>
                <a:tc>
                  <a:txBody>
                    <a:bodyPr/>
                    <a:lstStyle/>
                    <a:p>
                      <a:pPr algn="l" fontAlgn="t"/>
                      <a:r>
                        <a:rPr lang="en-US" sz="2000">
                          <a:effectLst/>
                        </a:rPr>
                        <a:t>No</a:t>
                      </a:r>
                    </a:p>
                  </a:txBody>
                  <a:tcPr marL="36021" marR="36021" marT="36021" marB="36021"/>
                </a:tc>
                <a:extLst>
                  <a:ext uri="{0D108BD9-81ED-4DB2-BD59-A6C34878D82A}">
                    <a16:rowId xmlns:a16="http://schemas.microsoft.com/office/drawing/2014/main" xmlns="" val="2813827155"/>
                  </a:ext>
                </a:extLst>
              </a:tr>
              <a:tr h="682657">
                <a:tc>
                  <a:txBody>
                    <a:bodyPr/>
                    <a:lstStyle/>
                    <a:p>
                      <a:pPr algn="l" fontAlgn="t"/>
                      <a:r>
                        <a:rPr lang="en-US" sz="2000" dirty="0">
                          <a:effectLst/>
                        </a:rPr>
                        <a:t>Which type of message it conveys?</a:t>
                      </a:r>
                    </a:p>
                  </a:txBody>
                  <a:tcPr marL="36021" marR="36021" marT="36021" marB="36021"/>
                </a:tc>
                <a:tc>
                  <a:txBody>
                    <a:bodyPr/>
                    <a:lstStyle/>
                    <a:p>
                      <a:pPr algn="l" fontAlgn="t"/>
                      <a:r>
                        <a:rPr lang="en-US" sz="2000" dirty="0">
                          <a:effectLst/>
                        </a:rPr>
                        <a:t>Positive</a:t>
                      </a:r>
                    </a:p>
                  </a:txBody>
                  <a:tcPr marL="36021" marR="36021" marT="36021" marB="36021"/>
                </a:tc>
                <a:tc>
                  <a:txBody>
                    <a:bodyPr/>
                    <a:lstStyle/>
                    <a:p>
                      <a:pPr algn="l" fontAlgn="t"/>
                      <a:r>
                        <a:rPr lang="en-US" sz="2000">
                          <a:effectLst/>
                        </a:rPr>
                        <a:t>It may be positive or negative.</a:t>
                      </a:r>
                    </a:p>
                  </a:txBody>
                  <a:tcPr marL="36021" marR="36021" marT="36021" marB="36021"/>
                </a:tc>
                <a:extLst>
                  <a:ext uri="{0D108BD9-81ED-4DB2-BD59-A6C34878D82A}">
                    <a16:rowId xmlns:a16="http://schemas.microsoft.com/office/drawing/2014/main" xmlns="" val="551717400"/>
                  </a:ext>
                </a:extLst>
              </a:tr>
              <a:tr h="509832">
                <a:tc>
                  <a:txBody>
                    <a:bodyPr/>
                    <a:lstStyle/>
                    <a:p>
                      <a:pPr algn="l" fontAlgn="t"/>
                      <a:r>
                        <a:rPr lang="en-US" sz="2000">
                          <a:effectLst/>
                        </a:rPr>
                        <a:t>Credibility and Reliability</a:t>
                      </a:r>
                    </a:p>
                  </a:txBody>
                  <a:tcPr marL="36021" marR="36021" marT="36021" marB="36021"/>
                </a:tc>
                <a:tc>
                  <a:txBody>
                    <a:bodyPr/>
                    <a:lstStyle/>
                    <a:p>
                      <a:pPr algn="l" fontAlgn="t"/>
                      <a:r>
                        <a:rPr lang="en-US" sz="2000" dirty="0">
                          <a:effectLst/>
                        </a:rPr>
                        <a:t>Less</a:t>
                      </a:r>
                    </a:p>
                  </a:txBody>
                  <a:tcPr marL="36021" marR="36021" marT="36021" marB="36021"/>
                </a:tc>
                <a:tc>
                  <a:txBody>
                    <a:bodyPr/>
                    <a:lstStyle/>
                    <a:p>
                      <a:pPr algn="l" fontAlgn="t"/>
                      <a:r>
                        <a:rPr lang="en-US" sz="2000">
                          <a:effectLst/>
                        </a:rPr>
                        <a:t>Comparatively more</a:t>
                      </a:r>
                    </a:p>
                  </a:txBody>
                  <a:tcPr marL="36021" marR="36021" marT="36021" marB="36021"/>
                </a:tc>
                <a:extLst>
                  <a:ext uri="{0D108BD9-81ED-4DB2-BD59-A6C34878D82A}">
                    <a16:rowId xmlns:a16="http://schemas.microsoft.com/office/drawing/2014/main" xmlns="" val="97157809"/>
                  </a:ext>
                </a:extLst>
              </a:tr>
              <a:tr h="400443">
                <a:tc>
                  <a:txBody>
                    <a:bodyPr/>
                    <a:lstStyle/>
                    <a:p>
                      <a:pPr algn="l" fontAlgn="t"/>
                      <a:r>
                        <a:rPr lang="en-US" sz="2000" dirty="0">
                          <a:effectLst/>
                        </a:rPr>
                        <a:t>Focus on</a:t>
                      </a:r>
                    </a:p>
                  </a:txBody>
                  <a:tcPr marL="36021" marR="36021" marT="36021" marB="36021"/>
                </a:tc>
                <a:tc>
                  <a:txBody>
                    <a:bodyPr/>
                    <a:lstStyle/>
                    <a:p>
                      <a:pPr algn="l" fontAlgn="t"/>
                      <a:r>
                        <a:rPr lang="en-US" sz="2000" dirty="0">
                          <a:effectLst/>
                        </a:rPr>
                        <a:t>Target Audience</a:t>
                      </a:r>
                    </a:p>
                  </a:txBody>
                  <a:tcPr marL="36021" marR="36021" marT="36021" marB="36021"/>
                </a:tc>
                <a:tc>
                  <a:txBody>
                    <a:bodyPr/>
                    <a:lstStyle/>
                    <a:p>
                      <a:pPr algn="l" fontAlgn="t"/>
                      <a:r>
                        <a:rPr lang="en-US" sz="2000" dirty="0">
                          <a:effectLst/>
                        </a:rPr>
                        <a:t>Awareness</a:t>
                      </a:r>
                    </a:p>
                  </a:txBody>
                  <a:tcPr marL="36021" marR="36021" marT="36021" marB="36021"/>
                </a:tc>
                <a:extLst>
                  <a:ext uri="{0D108BD9-81ED-4DB2-BD59-A6C34878D82A}">
                    <a16:rowId xmlns:a16="http://schemas.microsoft.com/office/drawing/2014/main" xmlns="" val="2775523859"/>
                  </a:ext>
                </a:extLst>
              </a:tr>
              <a:tr h="400443">
                <a:tc>
                  <a:txBody>
                    <a:bodyPr/>
                    <a:lstStyle/>
                    <a:p>
                      <a:pPr algn="l" fontAlgn="t"/>
                      <a:r>
                        <a:rPr lang="en-US" sz="2000" dirty="0">
                          <a:effectLst/>
                        </a:rPr>
                        <a:t>Repetition</a:t>
                      </a:r>
                    </a:p>
                  </a:txBody>
                  <a:tcPr marL="36021" marR="36021" marT="36021" marB="36021"/>
                </a:tc>
                <a:tc>
                  <a:txBody>
                    <a:bodyPr/>
                    <a:lstStyle/>
                    <a:p>
                      <a:pPr algn="l" fontAlgn="t"/>
                      <a:r>
                        <a:rPr lang="en-US" sz="2000">
                          <a:effectLst/>
                        </a:rPr>
                        <a:t>Yes</a:t>
                      </a:r>
                    </a:p>
                  </a:txBody>
                  <a:tcPr marL="36021" marR="36021" marT="36021" marB="36021"/>
                </a:tc>
                <a:tc>
                  <a:txBody>
                    <a:bodyPr/>
                    <a:lstStyle/>
                    <a:p>
                      <a:pPr algn="l" fontAlgn="t"/>
                      <a:r>
                        <a:rPr lang="en-US" sz="2000" dirty="0">
                          <a:effectLst/>
                        </a:rPr>
                        <a:t>No</a:t>
                      </a:r>
                    </a:p>
                  </a:txBody>
                  <a:tcPr marL="36021" marR="36021" marT="36021" marB="36021"/>
                </a:tc>
                <a:extLst>
                  <a:ext uri="{0D108BD9-81ED-4DB2-BD59-A6C34878D82A}">
                    <a16:rowId xmlns:a16="http://schemas.microsoft.com/office/drawing/2014/main" xmlns="" val="911993346"/>
                  </a:ext>
                </a:extLst>
              </a:tr>
            </a:tbl>
          </a:graphicData>
        </a:graphic>
      </p:graphicFrame>
    </p:spTree>
    <p:extLst>
      <p:ext uri="{BB962C8B-B14F-4D97-AF65-F5344CB8AC3E}">
        <p14:creationId xmlns:p14="http://schemas.microsoft.com/office/powerpoint/2010/main" val="647297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E6300C-284F-42DD-A28E-FC5919A45879}"/>
              </a:ext>
            </a:extLst>
          </p:cNvPr>
          <p:cNvSpPr>
            <a:spLocks noGrp="1"/>
          </p:cNvSpPr>
          <p:nvPr>
            <p:ph type="title"/>
          </p:nvPr>
        </p:nvSpPr>
        <p:spPr>
          <a:xfrm>
            <a:off x="1249680" y="2031876"/>
            <a:ext cx="9692640" cy="1397124"/>
          </a:xfrm>
        </p:spPr>
        <p:txBody>
          <a:bodyPr/>
          <a:lstStyle/>
          <a:p>
            <a:pPr algn="ctr"/>
            <a:r>
              <a:rPr lang="en-US" dirty="0"/>
              <a:t>Thank you!</a:t>
            </a:r>
          </a:p>
        </p:txBody>
      </p:sp>
    </p:spTree>
    <p:extLst>
      <p:ext uri="{BB962C8B-B14F-4D97-AF65-F5344CB8AC3E}">
        <p14:creationId xmlns:p14="http://schemas.microsoft.com/office/powerpoint/2010/main" val="51139189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a:t>The meaning of promotion</a:t>
            </a:r>
            <a:r>
              <a:rPr lang="en-US" dirty="0" smtClean="0"/>
              <a:t>.</a:t>
            </a:r>
          </a:p>
          <a:p>
            <a:r>
              <a:rPr lang="en-US" dirty="0"/>
              <a:t>The meaning of IMC</a:t>
            </a:r>
            <a:r>
              <a:rPr lang="en-US" dirty="0" smtClean="0"/>
              <a:t>.</a:t>
            </a:r>
          </a:p>
          <a:p>
            <a:r>
              <a:rPr lang="en-US" dirty="0"/>
              <a:t>IMC vs. Traditional Advertising</a:t>
            </a:r>
            <a:r>
              <a:rPr lang="en-US" dirty="0" smtClean="0"/>
              <a:t>.</a:t>
            </a:r>
          </a:p>
          <a:p>
            <a:r>
              <a:rPr lang="en-US" dirty="0" smtClean="0"/>
              <a:t>Promotional Campaign.</a:t>
            </a:r>
          </a:p>
          <a:p>
            <a:r>
              <a:rPr lang="en-US" dirty="0"/>
              <a:t>Factors affect the choice of promotional tools</a:t>
            </a:r>
            <a:r>
              <a:rPr lang="en-US" dirty="0" smtClean="0"/>
              <a:t>.</a:t>
            </a:r>
          </a:p>
          <a:p>
            <a:r>
              <a:rPr lang="en-US" dirty="0"/>
              <a:t>The difference between advertising and publicity.</a:t>
            </a:r>
            <a:r>
              <a:rPr lang="en-US" dirty="0" smtClean="0"/>
              <a:t> </a:t>
            </a:r>
            <a:r>
              <a:rPr lang="en-US" dirty="0"/>
              <a:t/>
            </a:r>
            <a:br>
              <a:rPr lang="en-US" dirty="0"/>
            </a:br>
            <a:endParaRPr lang="en-US" dirty="0" smtClean="0"/>
          </a:p>
          <a:p>
            <a:endParaRPr lang="en-US" dirty="0"/>
          </a:p>
        </p:txBody>
      </p:sp>
    </p:spTree>
    <p:extLst>
      <p:ext uri="{BB962C8B-B14F-4D97-AF65-F5344CB8AC3E}">
        <p14:creationId xmlns:p14="http://schemas.microsoft.com/office/powerpoint/2010/main" val="2514119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E16586-51BD-43D6-ADFA-22C41EC35AFD}"/>
              </a:ext>
            </a:extLst>
          </p:cNvPr>
          <p:cNvSpPr>
            <a:spLocks noGrp="1"/>
          </p:cNvSpPr>
          <p:nvPr>
            <p:ph type="title"/>
          </p:nvPr>
        </p:nvSpPr>
        <p:spPr>
          <a:xfrm>
            <a:off x="838200" y="232603"/>
            <a:ext cx="10515600" cy="1325563"/>
          </a:xfrm>
        </p:spPr>
        <p:txBody>
          <a:bodyPr/>
          <a:lstStyle/>
          <a:p>
            <a:r>
              <a:rPr lang="en-US" dirty="0"/>
              <a:t>The meaning of </a:t>
            </a:r>
            <a:r>
              <a:rPr lang="en-US" dirty="0" smtClean="0"/>
              <a:t>Promotion</a:t>
            </a:r>
            <a:r>
              <a:rPr lang="en-US" dirty="0"/>
              <a:t>.</a:t>
            </a:r>
          </a:p>
        </p:txBody>
      </p:sp>
      <p:sp>
        <p:nvSpPr>
          <p:cNvPr id="3" name="Content Placeholder 2">
            <a:extLst>
              <a:ext uri="{FF2B5EF4-FFF2-40B4-BE49-F238E27FC236}">
                <a16:creationId xmlns:a16="http://schemas.microsoft.com/office/drawing/2014/main" xmlns="" id="{C7CF8461-27C2-4A02-A289-750DA93B71AD}"/>
              </a:ext>
            </a:extLst>
          </p:cNvPr>
          <p:cNvSpPr>
            <a:spLocks noGrp="1"/>
          </p:cNvSpPr>
          <p:nvPr>
            <p:ph idx="1"/>
          </p:nvPr>
        </p:nvSpPr>
        <p:spPr>
          <a:xfrm>
            <a:off x="838200" y="1558166"/>
            <a:ext cx="10271078" cy="4351338"/>
          </a:xfrm>
        </p:spPr>
        <p:txBody>
          <a:bodyPr/>
          <a:lstStyle/>
          <a:p>
            <a:pPr algn="just"/>
            <a:r>
              <a:rPr lang="en-US" sz="3200" dirty="0">
                <a:latin typeface="+mj-lt"/>
              </a:rPr>
              <a:t>Promotions refer to the entire set of activities, which communicate the product, brand or service to the user. The idea is to make people aware, attract and induce to buy the product.</a:t>
            </a:r>
          </a:p>
          <a:p>
            <a:endParaRPr lang="en-US" dirty="0"/>
          </a:p>
        </p:txBody>
      </p:sp>
      <p:pic>
        <p:nvPicPr>
          <p:cNvPr id="4" name="Picture 3">
            <a:extLst>
              <a:ext uri="{FF2B5EF4-FFF2-40B4-BE49-F238E27FC236}">
                <a16:creationId xmlns:a16="http://schemas.microsoft.com/office/drawing/2014/main" xmlns="" id="{53E27490-3320-4BF7-A06F-B2B3A4C63F6B}"/>
              </a:ext>
            </a:extLst>
          </p:cNvPr>
          <p:cNvPicPr>
            <a:picLocks noChangeAspect="1"/>
          </p:cNvPicPr>
          <p:nvPr/>
        </p:nvPicPr>
        <p:blipFill>
          <a:blip r:embed="rId2"/>
          <a:stretch>
            <a:fillRect/>
          </a:stretch>
        </p:blipFill>
        <p:spPr>
          <a:xfrm>
            <a:off x="5414342" y="3737113"/>
            <a:ext cx="5432011" cy="27160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31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BCDD9C-BC9D-4A0F-A49B-FD456FAC8F74}"/>
              </a:ext>
            </a:extLst>
          </p:cNvPr>
          <p:cNvSpPr>
            <a:spLocks noGrp="1"/>
          </p:cNvSpPr>
          <p:nvPr>
            <p:ph type="title"/>
          </p:nvPr>
        </p:nvSpPr>
        <p:spPr>
          <a:xfrm>
            <a:off x="917315" y="0"/>
            <a:ext cx="9692640" cy="1397124"/>
          </a:xfrm>
        </p:spPr>
        <p:txBody>
          <a:bodyPr/>
          <a:lstStyle/>
          <a:p>
            <a:r>
              <a:rPr lang="en-US" dirty="0"/>
              <a:t>The meaning of IMC.</a:t>
            </a:r>
          </a:p>
        </p:txBody>
      </p:sp>
      <p:sp>
        <p:nvSpPr>
          <p:cNvPr id="3" name="Content Placeholder 2">
            <a:extLst>
              <a:ext uri="{FF2B5EF4-FFF2-40B4-BE49-F238E27FC236}">
                <a16:creationId xmlns:a16="http://schemas.microsoft.com/office/drawing/2014/main" xmlns="" id="{CBF1A713-05D8-411B-ADE4-3990FE88E15B}"/>
              </a:ext>
            </a:extLst>
          </p:cNvPr>
          <p:cNvSpPr>
            <a:spLocks noGrp="1"/>
          </p:cNvSpPr>
          <p:nvPr>
            <p:ph idx="1"/>
          </p:nvPr>
        </p:nvSpPr>
        <p:spPr>
          <a:xfrm>
            <a:off x="811299" y="1429274"/>
            <a:ext cx="8595360" cy="4903305"/>
          </a:xfrm>
        </p:spPr>
        <p:txBody>
          <a:bodyPr>
            <a:normAutofit/>
          </a:bodyPr>
          <a:lstStyle/>
          <a:p>
            <a:pPr algn="just"/>
            <a:r>
              <a:rPr lang="en-US" sz="3200" dirty="0"/>
              <a:t>Integrated marketing communications is an approach to promoting a message through multiple strategies that work together and reinforce one another.</a:t>
            </a:r>
          </a:p>
        </p:txBody>
      </p:sp>
      <p:pic>
        <p:nvPicPr>
          <p:cNvPr id="4" name="Picture 3">
            <a:extLst>
              <a:ext uri="{FF2B5EF4-FFF2-40B4-BE49-F238E27FC236}">
                <a16:creationId xmlns:a16="http://schemas.microsoft.com/office/drawing/2014/main" xmlns="" id="{D3767483-5442-4D94-A8FC-9F5AFDA7821B}"/>
              </a:ext>
            </a:extLst>
          </p:cNvPr>
          <p:cNvPicPr>
            <a:picLocks noChangeAspect="1"/>
          </p:cNvPicPr>
          <p:nvPr/>
        </p:nvPicPr>
        <p:blipFill>
          <a:blip r:embed="rId2"/>
          <a:stretch>
            <a:fillRect/>
          </a:stretch>
        </p:blipFill>
        <p:spPr>
          <a:xfrm>
            <a:off x="5406888" y="3647472"/>
            <a:ext cx="5203068" cy="2845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96499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8C0CEB-B3C1-4E96-9557-4B72C6EF6818}"/>
              </a:ext>
            </a:extLst>
          </p:cNvPr>
          <p:cNvSpPr>
            <a:spLocks noGrp="1"/>
          </p:cNvSpPr>
          <p:nvPr>
            <p:ph type="title"/>
          </p:nvPr>
        </p:nvSpPr>
        <p:spPr>
          <a:xfrm>
            <a:off x="1261872" y="491311"/>
            <a:ext cx="9692640" cy="1397124"/>
          </a:xfrm>
        </p:spPr>
        <p:txBody>
          <a:bodyPr/>
          <a:lstStyle/>
          <a:p>
            <a:r>
              <a:rPr lang="en-US" dirty="0"/>
              <a:t>IMC vs. Traditional Advertising.</a:t>
            </a:r>
            <a:br>
              <a:rPr lang="en-US" dirty="0"/>
            </a:br>
            <a:endParaRPr lang="en-US" dirty="0"/>
          </a:p>
        </p:txBody>
      </p:sp>
      <p:sp>
        <p:nvSpPr>
          <p:cNvPr id="3" name="Content Placeholder 2">
            <a:extLst>
              <a:ext uri="{FF2B5EF4-FFF2-40B4-BE49-F238E27FC236}">
                <a16:creationId xmlns:a16="http://schemas.microsoft.com/office/drawing/2014/main" xmlns="" id="{C3DB1A8E-1D21-4AA9-A660-1D9111F22710}"/>
              </a:ext>
            </a:extLst>
          </p:cNvPr>
          <p:cNvSpPr>
            <a:spLocks noGrp="1"/>
          </p:cNvSpPr>
          <p:nvPr>
            <p:ph idx="1"/>
          </p:nvPr>
        </p:nvSpPr>
        <p:spPr>
          <a:xfrm>
            <a:off x="1261872" y="1490870"/>
            <a:ext cx="8595360" cy="5181600"/>
          </a:xfrm>
        </p:spPr>
        <p:txBody>
          <a:bodyPr>
            <a:normAutofit fontScale="92500"/>
          </a:bodyPr>
          <a:lstStyle/>
          <a:p>
            <a:pPr algn="just">
              <a:lnSpc>
                <a:spcPct val="110000"/>
              </a:lnSpc>
            </a:pPr>
            <a:r>
              <a:rPr lang="en-US" sz="2400" dirty="0"/>
              <a:t>Integrated marketing communications (IMC) involves coordinating various forms of promotional elements, such as social media, public relations and direct marketing, to communicate the value of a company to their customers.</a:t>
            </a:r>
          </a:p>
          <a:p>
            <a:pPr algn="just">
              <a:lnSpc>
                <a:spcPct val="110000"/>
              </a:lnSpc>
            </a:pPr>
            <a:r>
              <a:rPr lang="en-US" sz="2400" dirty="0"/>
              <a:t>Traditional promotion and advertising was mass marketed on the television, radio, and in print ads.</a:t>
            </a:r>
          </a:p>
          <a:p>
            <a:pPr algn="just">
              <a:lnSpc>
                <a:spcPct val="110000"/>
              </a:lnSpc>
            </a:pPr>
            <a:r>
              <a:rPr lang="en-US" sz="2400" dirty="0"/>
              <a:t> Companies shifted away from traditional promotion to adapt to the new ways, to use more targeted communication tools, and also because traditional media was too expensive. Consumers were becoming less responsive to traditional media, and the Internet and social media were changing the ways consumers interacted with companies.</a:t>
            </a:r>
          </a:p>
          <a:p>
            <a:pPr marL="0" indent="0">
              <a:lnSpc>
                <a:spcPct val="100000"/>
              </a:lnSpc>
              <a:buNone/>
            </a:pPr>
            <a:endParaRPr lang="en-US" sz="2400" dirty="0"/>
          </a:p>
          <a:p>
            <a:endParaRPr lang="en-US" dirty="0"/>
          </a:p>
        </p:txBody>
      </p:sp>
    </p:spTree>
    <p:extLst>
      <p:ext uri="{BB962C8B-B14F-4D97-AF65-F5344CB8AC3E}">
        <p14:creationId xmlns:p14="http://schemas.microsoft.com/office/powerpoint/2010/main" val="2387819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B559F2-04CB-46AE-B931-C7D82F8A54A0}"/>
              </a:ext>
            </a:extLst>
          </p:cNvPr>
          <p:cNvSpPr>
            <a:spLocks noGrp="1"/>
          </p:cNvSpPr>
          <p:nvPr>
            <p:ph type="title"/>
          </p:nvPr>
        </p:nvSpPr>
        <p:spPr>
          <a:xfrm>
            <a:off x="1261872" y="431676"/>
            <a:ext cx="9692640" cy="1397124"/>
          </a:xfrm>
        </p:spPr>
        <p:txBody>
          <a:bodyPr/>
          <a:lstStyle/>
          <a:p>
            <a:r>
              <a:rPr lang="en-US" dirty="0" smtClean="0"/>
              <a:t>Promotional Campaign</a:t>
            </a:r>
            <a:r>
              <a:rPr lang="en-US" dirty="0"/>
              <a:t>.</a:t>
            </a:r>
            <a:br>
              <a:rPr lang="en-US" dirty="0"/>
            </a:br>
            <a:endParaRPr lang="en-US" dirty="0"/>
          </a:p>
        </p:txBody>
      </p:sp>
      <p:sp>
        <p:nvSpPr>
          <p:cNvPr id="3" name="Content Placeholder 2">
            <a:extLst>
              <a:ext uri="{FF2B5EF4-FFF2-40B4-BE49-F238E27FC236}">
                <a16:creationId xmlns:a16="http://schemas.microsoft.com/office/drawing/2014/main" xmlns="" id="{3EFF04DC-EF0C-472D-8892-03969E9348FB}"/>
              </a:ext>
            </a:extLst>
          </p:cNvPr>
          <p:cNvSpPr>
            <a:spLocks noGrp="1"/>
          </p:cNvSpPr>
          <p:nvPr>
            <p:ph idx="1"/>
          </p:nvPr>
        </p:nvSpPr>
        <p:spPr/>
        <p:txBody>
          <a:bodyPr/>
          <a:lstStyle/>
          <a:p>
            <a:pPr algn="just"/>
            <a:r>
              <a:rPr lang="en-US" sz="2400" dirty="0"/>
              <a:t>A series of advertisements using various marketing tools that share the same message and ideas to promote a business or event to a target audience. The typical campaign uses different media resources including internet, newspapers, television, radio, and print advertising.</a:t>
            </a:r>
          </a:p>
          <a:p>
            <a:endParaRPr lang="en-US" dirty="0"/>
          </a:p>
        </p:txBody>
      </p:sp>
      <p:pic>
        <p:nvPicPr>
          <p:cNvPr id="4" name="Picture 3">
            <a:extLst>
              <a:ext uri="{FF2B5EF4-FFF2-40B4-BE49-F238E27FC236}">
                <a16:creationId xmlns:a16="http://schemas.microsoft.com/office/drawing/2014/main" xmlns="" id="{788E738F-CCBC-4C99-931D-25B5C2211C2D}"/>
              </a:ext>
            </a:extLst>
          </p:cNvPr>
          <p:cNvPicPr>
            <a:picLocks noChangeAspect="1"/>
          </p:cNvPicPr>
          <p:nvPr/>
        </p:nvPicPr>
        <p:blipFill>
          <a:blip r:embed="rId2"/>
          <a:stretch>
            <a:fillRect/>
          </a:stretch>
        </p:blipFill>
        <p:spPr>
          <a:xfrm>
            <a:off x="5209959" y="3615981"/>
            <a:ext cx="4647273" cy="3096245"/>
          </a:xfrm>
          <a:prstGeom prst="rect">
            <a:avLst/>
          </a:prstGeom>
        </p:spPr>
      </p:pic>
    </p:spTree>
    <p:extLst>
      <p:ext uri="{BB962C8B-B14F-4D97-AF65-F5344CB8AC3E}">
        <p14:creationId xmlns:p14="http://schemas.microsoft.com/office/powerpoint/2010/main" val="1346041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F99D3B-4D6C-490E-8C19-3CBDBA716C3C}"/>
              </a:ext>
            </a:extLst>
          </p:cNvPr>
          <p:cNvSpPr>
            <a:spLocks noGrp="1"/>
          </p:cNvSpPr>
          <p:nvPr>
            <p:ph type="title"/>
          </p:nvPr>
        </p:nvSpPr>
        <p:spPr>
          <a:xfrm>
            <a:off x="1261872" y="0"/>
            <a:ext cx="9692640" cy="1397124"/>
          </a:xfrm>
        </p:spPr>
        <p:txBody>
          <a:bodyPr/>
          <a:lstStyle/>
          <a:p>
            <a:r>
              <a:rPr lang="en-US" dirty="0"/>
              <a:t>Promotional tools.</a:t>
            </a:r>
          </a:p>
        </p:txBody>
      </p:sp>
      <p:sp>
        <p:nvSpPr>
          <p:cNvPr id="3" name="Content Placeholder 2">
            <a:extLst>
              <a:ext uri="{FF2B5EF4-FFF2-40B4-BE49-F238E27FC236}">
                <a16:creationId xmlns:a16="http://schemas.microsoft.com/office/drawing/2014/main" xmlns="" id="{D890FA83-A431-4B9E-8831-FB8076814A14}"/>
              </a:ext>
            </a:extLst>
          </p:cNvPr>
          <p:cNvSpPr>
            <a:spLocks noGrp="1"/>
          </p:cNvSpPr>
          <p:nvPr>
            <p:ph idx="1"/>
          </p:nvPr>
        </p:nvSpPr>
        <p:spPr/>
        <p:txBody>
          <a:bodyPr>
            <a:normAutofit/>
          </a:bodyPr>
          <a:lstStyle/>
          <a:p>
            <a:pPr algn="just">
              <a:lnSpc>
                <a:spcPct val="100000"/>
              </a:lnSpc>
            </a:pPr>
            <a:r>
              <a:rPr lang="en-US" sz="2400" dirty="0"/>
              <a:t>For effective promotion of any product or service there are a number of marketing promotional tools that can be utilized in a promotion program.</a:t>
            </a:r>
          </a:p>
          <a:p>
            <a:pPr algn="just">
              <a:lnSpc>
                <a:spcPct val="100000"/>
              </a:lnSpc>
            </a:pPr>
            <a:r>
              <a:rPr lang="en-US" sz="2400" dirty="0"/>
              <a:t> The four </a:t>
            </a:r>
            <a:r>
              <a:rPr lang="en-US" sz="2400" b="1" dirty="0"/>
              <a:t>main</a:t>
            </a:r>
            <a:r>
              <a:rPr lang="en-US" sz="2400" dirty="0"/>
              <a:t> tools of promotion are:</a:t>
            </a:r>
          </a:p>
          <a:p>
            <a:pPr marL="457200" indent="-457200" algn="just">
              <a:lnSpc>
                <a:spcPct val="100000"/>
              </a:lnSpc>
              <a:buFont typeface="+mj-lt"/>
              <a:buAutoNum type="arabicPeriod"/>
            </a:pPr>
            <a:r>
              <a:rPr lang="en-US" sz="2400" dirty="0"/>
              <a:t>Advertising. </a:t>
            </a:r>
          </a:p>
          <a:p>
            <a:pPr marL="457200" indent="-457200" algn="just">
              <a:lnSpc>
                <a:spcPct val="100000"/>
              </a:lnSpc>
              <a:buFont typeface="+mj-lt"/>
              <a:buAutoNum type="arabicPeriod"/>
            </a:pPr>
            <a:r>
              <a:rPr lang="en-US" sz="2400" dirty="0"/>
              <a:t>Sales promotion. </a:t>
            </a:r>
          </a:p>
          <a:p>
            <a:pPr marL="457200" indent="-457200" algn="just">
              <a:lnSpc>
                <a:spcPct val="100000"/>
              </a:lnSpc>
              <a:buFont typeface="+mj-lt"/>
              <a:buAutoNum type="arabicPeriod"/>
            </a:pPr>
            <a:r>
              <a:rPr lang="en-US" sz="2400" dirty="0"/>
              <a:t>Public relation.</a:t>
            </a:r>
          </a:p>
          <a:p>
            <a:pPr marL="457200" indent="-457200" algn="just">
              <a:lnSpc>
                <a:spcPct val="100000"/>
              </a:lnSpc>
              <a:buFont typeface="+mj-lt"/>
              <a:buAutoNum type="arabicPeriod"/>
            </a:pPr>
            <a:r>
              <a:rPr lang="en-US" sz="2400" dirty="0"/>
              <a:t>Direct marketing.</a:t>
            </a:r>
          </a:p>
        </p:txBody>
      </p:sp>
    </p:spTree>
    <p:extLst>
      <p:ext uri="{BB962C8B-B14F-4D97-AF65-F5344CB8AC3E}">
        <p14:creationId xmlns:p14="http://schemas.microsoft.com/office/powerpoint/2010/main" val="2493694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658AFA-FA21-4278-AA01-14FEF9F72B57}"/>
              </a:ext>
            </a:extLst>
          </p:cNvPr>
          <p:cNvSpPr>
            <a:spLocks noGrp="1"/>
          </p:cNvSpPr>
          <p:nvPr>
            <p:ph type="title"/>
          </p:nvPr>
        </p:nvSpPr>
        <p:spPr>
          <a:xfrm>
            <a:off x="1237488" y="0"/>
            <a:ext cx="9692640" cy="1397124"/>
          </a:xfrm>
        </p:spPr>
        <p:txBody>
          <a:bodyPr/>
          <a:lstStyle/>
          <a:p>
            <a:r>
              <a:rPr lang="en-US" dirty="0"/>
              <a:t>Factors affect the choice of promotional tools. </a:t>
            </a:r>
          </a:p>
        </p:txBody>
      </p:sp>
      <p:pic>
        <p:nvPicPr>
          <p:cNvPr id="4" name="Content Placeholder 3">
            <a:extLst>
              <a:ext uri="{FF2B5EF4-FFF2-40B4-BE49-F238E27FC236}">
                <a16:creationId xmlns:a16="http://schemas.microsoft.com/office/drawing/2014/main" xmlns="" id="{4C9ED592-ABFD-4B9C-A448-EE43B2D7E095}"/>
              </a:ext>
            </a:extLst>
          </p:cNvPr>
          <p:cNvPicPr>
            <a:picLocks noGrp="1" noChangeAspect="1"/>
          </p:cNvPicPr>
          <p:nvPr>
            <p:ph idx="1"/>
          </p:nvPr>
        </p:nvPicPr>
        <p:blipFill>
          <a:blip r:embed="rId2"/>
          <a:stretch>
            <a:fillRect/>
          </a:stretch>
        </p:blipFill>
        <p:spPr>
          <a:xfrm>
            <a:off x="1237488" y="1397124"/>
            <a:ext cx="9125712" cy="5460876"/>
          </a:xfrm>
          <a:prstGeom prst="rect">
            <a:avLst/>
          </a:prstGeom>
        </p:spPr>
      </p:pic>
    </p:spTree>
    <p:extLst>
      <p:ext uri="{BB962C8B-B14F-4D97-AF65-F5344CB8AC3E}">
        <p14:creationId xmlns:p14="http://schemas.microsoft.com/office/powerpoint/2010/main" val="2243857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D17052-EEB6-444A-8DF3-5A57C919FEC6}"/>
              </a:ext>
            </a:extLst>
          </p:cNvPr>
          <p:cNvSpPr>
            <a:spLocks noGrp="1"/>
          </p:cNvSpPr>
          <p:nvPr>
            <p:ph type="title"/>
          </p:nvPr>
        </p:nvSpPr>
        <p:spPr>
          <a:xfrm>
            <a:off x="1249680" y="2031876"/>
            <a:ext cx="9692640" cy="1397124"/>
          </a:xfrm>
        </p:spPr>
        <p:txBody>
          <a:bodyPr/>
          <a:lstStyle/>
          <a:p>
            <a:pPr algn="ctr"/>
            <a:r>
              <a:rPr lang="en-US" dirty="0"/>
              <a:t>The difference between advertising and publicity.</a:t>
            </a:r>
          </a:p>
        </p:txBody>
      </p:sp>
    </p:spTree>
    <p:extLst>
      <p:ext uri="{BB962C8B-B14F-4D97-AF65-F5344CB8AC3E}">
        <p14:creationId xmlns:p14="http://schemas.microsoft.com/office/powerpoint/2010/main" val="4106857461"/>
      </p:ext>
    </p:extLst>
  </p:cSld>
  <p:clrMapOvr>
    <a:masterClrMapping/>
  </p:clrMapOvr>
</p:sld>
</file>

<file path=ppt/theme/theme1.xml><?xml version="1.0" encoding="utf-8"?>
<a:theme xmlns:a="http://schemas.openxmlformats.org/drawingml/2006/main" name="View">
  <a:themeElements>
    <a:clrScheme name="View">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docProps/app.xml><?xml version="1.0" encoding="utf-8"?>
<Properties xmlns="http://schemas.openxmlformats.org/officeDocument/2006/extended-properties" xmlns:vt="http://schemas.openxmlformats.org/officeDocument/2006/docPropsVTypes">
  <Template>TM03457515[[fn=View]]</Template>
  <TotalTime>237</TotalTime>
  <Words>479</Words>
  <Application>Microsoft Office PowerPoint</Application>
  <PresentationFormat>Widescreen</PresentationFormat>
  <Paragraphs>61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Schoolbook</vt:lpstr>
      <vt:lpstr>Times New Roman</vt:lpstr>
      <vt:lpstr>Wingdings 2</vt:lpstr>
      <vt:lpstr>View</vt:lpstr>
      <vt:lpstr>Libyan International University  Faculty Of Business Administration Semester 2</vt:lpstr>
      <vt:lpstr>Contents:</vt:lpstr>
      <vt:lpstr>The meaning of Promotion.</vt:lpstr>
      <vt:lpstr>The meaning of IMC.</vt:lpstr>
      <vt:lpstr>IMC vs. Traditional Advertising. </vt:lpstr>
      <vt:lpstr>Promotional Campaign. </vt:lpstr>
      <vt:lpstr>Promotional tools.</vt:lpstr>
      <vt:lpstr>Factors affect the choice of promotional tools. </vt:lpstr>
      <vt:lpstr>The difference between advertising and publicity.</vt:lpstr>
      <vt:lpstr>PowerPoint Presentation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Pixel</dc:creator>
  <cp:lastModifiedBy>user</cp:lastModifiedBy>
  <cp:revision>27</cp:revision>
  <dcterms:created xsi:type="dcterms:W3CDTF">2019-01-09T16:30:08Z</dcterms:created>
  <dcterms:modified xsi:type="dcterms:W3CDTF">2019-01-12T07:15:54Z</dcterms:modified>
</cp:coreProperties>
</file>