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6" r:id="rId2"/>
    <p:sldId id="257" r:id="rId3"/>
    <p:sldId id="326" r:id="rId4"/>
    <p:sldId id="258" r:id="rId5"/>
    <p:sldId id="259" r:id="rId6"/>
    <p:sldId id="327" r:id="rId7"/>
    <p:sldId id="328" r:id="rId8"/>
    <p:sldId id="329" r:id="rId9"/>
    <p:sldId id="343" r:id="rId10"/>
    <p:sldId id="325" r:id="rId11"/>
    <p:sldId id="331" r:id="rId12"/>
    <p:sldId id="260" r:id="rId13"/>
    <p:sldId id="263" r:id="rId14"/>
    <p:sldId id="321" r:id="rId15"/>
    <p:sldId id="332" r:id="rId16"/>
    <p:sldId id="264" r:id="rId17"/>
    <p:sldId id="265" r:id="rId18"/>
    <p:sldId id="307" r:id="rId19"/>
    <p:sldId id="315" r:id="rId20"/>
    <p:sldId id="266" r:id="rId21"/>
    <p:sldId id="318" r:id="rId22"/>
    <p:sldId id="345" r:id="rId23"/>
    <p:sldId id="333" r:id="rId24"/>
    <p:sldId id="319" r:id="rId25"/>
    <p:sldId id="320" r:id="rId26"/>
    <p:sldId id="324" r:id="rId27"/>
    <p:sldId id="317" r:id="rId28"/>
    <p:sldId id="334" r:id="rId29"/>
    <p:sldId id="348" r:id="rId30"/>
    <p:sldId id="270" r:id="rId31"/>
    <p:sldId id="322" r:id="rId32"/>
    <p:sldId id="271" r:id="rId33"/>
    <p:sldId id="310" r:id="rId34"/>
    <p:sldId id="275" r:id="rId35"/>
    <p:sldId id="352" r:id="rId36"/>
    <p:sldId id="323" r:id="rId37"/>
    <p:sldId id="311" r:id="rId38"/>
    <p:sldId id="309" r:id="rId39"/>
    <p:sldId id="337" r:id="rId40"/>
    <p:sldId id="353" r:id="rId41"/>
    <p:sldId id="338" r:id="rId42"/>
    <p:sldId id="308" r:id="rId43"/>
    <p:sldId id="339" r:id="rId44"/>
    <p:sldId id="342" r:id="rId45"/>
    <p:sldId id="340" r:id="rId46"/>
    <p:sldId id="357" r:id="rId47"/>
    <p:sldId id="316" r:id="rId48"/>
    <p:sldId id="278" r:id="rId49"/>
    <p:sldId id="294" r:id="rId50"/>
    <p:sldId id="313" r:id="rId51"/>
    <p:sldId id="297" r:id="rId52"/>
    <p:sldId id="301" r:id="rId53"/>
    <p:sldId id="299" r:id="rId54"/>
    <p:sldId id="314" r:id="rId55"/>
    <p:sldId id="304" r:id="rId56"/>
    <p:sldId id="360" r:id="rId57"/>
    <p:sldId id="279" r:id="rId58"/>
    <p:sldId id="341" r:id="rId59"/>
    <p:sldId id="291" r:id="rId6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848"/>
    <a:srgbClr val="820000"/>
    <a:srgbClr val="19434F"/>
    <a:srgbClr val="B80000"/>
    <a:srgbClr val="B40000"/>
    <a:srgbClr val="6F3B07"/>
    <a:srgbClr val="BC8F00"/>
    <a:srgbClr val="1539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4201" autoAdjust="0"/>
  </p:normalViewPr>
  <p:slideViewPr>
    <p:cSldViewPr>
      <p:cViewPr varScale="1">
        <p:scale>
          <a:sx n="74" d="100"/>
          <a:sy n="74" d="100"/>
        </p:scale>
        <p:origin x="1368" y="60"/>
      </p:cViewPr>
      <p:guideLst>
        <p:guide orient="horz" pos="2160"/>
        <p:guide pos="2880"/>
      </p:guideLst>
    </p:cSldViewPr>
  </p:slideViewPr>
  <p:notesTextViewPr>
    <p:cViewPr>
      <p:scale>
        <a:sx n="100" d="100"/>
        <a:sy n="100" d="100"/>
      </p:scale>
      <p:origin x="0" y="0"/>
    </p:cViewPr>
  </p:notesTextViewPr>
  <p:sorterViewPr>
    <p:cViewPr>
      <p:scale>
        <a:sx n="25" d="100"/>
        <a:sy n="25"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rtl="1" eaLnBrk="1" hangingPunct="1">
              <a:defRPr sz="1200">
                <a:latin typeface="Arial" pitchFamily="34" charset="0"/>
                <a:cs typeface="Arial" pitchFamily="34" charset="0"/>
              </a:defRPr>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rtl="1" eaLnBrk="1" hangingPunct="1">
              <a:defRPr sz="1200">
                <a:latin typeface="Arial" pitchFamily="34" charset="0"/>
                <a:cs typeface="Arial" pitchFamily="34" charset="0"/>
              </a:defRPr>
            </a:lvl1pPr>
          </a:lstStyle>
          <a:p>
            <a:pPr>
              <a:defRPr/>
            </a:pPr>
            <a:fld id="{13ABF1D6-E7E3-4F57-B00D-07FBBCBAB2D2}" type="datetimeFigureOut">
              <a:rPr lang="ar-SA"/>
              <a:pPr>
                <a:defRPr/>
              </a:pPr>
              <a:t>29/10/1441</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rtl="1" eaLnBrk="1" hangingPunct="1">
              <a:defRPr sz="1200">
                <a:latin typeface="Arial" pitchFamily="34" charset="0"/>
                <a:cs typeface="Arial" pitchFamily="34" charset="0"/>
              </a:defRPr>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wrap="square" lIns="91440" tIns="45720" rIns="91440" bIns="45720" numCol="1" anchor="b" anchorCtr="0" compatLnSpc="1">
            <a:prstTxWarp prst="textNoShape">
              <a:avLst/>
            </a:prstTxWarp>
          </a:bodyPr>
          <a:lstStyle>
            <a:lvl1pPr algn="l" rtl="1" eaLnBrk="1" hangingPunct="1">
              <a:defRPr sz="1200" smtClean="0"/>
            </a:lvl1pPr>
          </a:lstStyle>
          <a:p>
            <a:pPr>
              <a:defRPr/>
            </a:pPr>
            <a:fld id="{DD5FF394-FFE9-4252-BA7A-F706B9B148B3}" type="slidenum">
              <a:rPr lang="ar-SA"/>
              <a:pPr>
                <a:defRPr/>
              </a:pPr>
              <a:t>‹#›</a:t>
            </a:fld>
            <a:endParaRPr lang="ar-SA"/>
          </a:p>
        </p:txBody>
      </p:sp>
    </p:spTree>
    <p:extLst>
      <p:ext uri="{BB962C8B-B14F-4D97-AF65-F5344CB8AC3E}">
        <p14:creationId xmlns:p14="http://schemas.microsoft.com/office/powerpoint/2010/main" val="3410575979"/>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100" dirty="0" smtClean="0">
                <a:latin typeface="+mj-lt"/>
              </a:rPr>
              <a:t> </a:t>
            </a:r>
            <a:endParaRPr lang="ar-SA" sz="1100" dirty="0">
              <a:latin typeface="+mj-lt"/>
            </a:endParaRPr>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2</a:t>
            </a:fld>
            <a:endParaRPr lang="ar-SA"/>
          </a:p>
        </p:txBody>
      </p:sp>
    </p:spTree>
    <p:extLst>
      <p:ext uri="{BB962C8B-B14F-4D97-AF65-F5344CB8AC3E}">
        <p14:creationId xmlns:p14="http://schemas.microsoft.com/office/powerpoint/2010/main" val="2607644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Narrow" pitchFamily="34" charset="0"/>
                <a:cs typeface="Arial" charset="0"/>
              </a:rPr>
              <a:t>Obstructive jaundice is </a:t>
            </a:r>
            <a:r>
              <a:rPr lang="en-US" sz="1200" i="1" dirty="0" smtClean="0">
                <a:latin typeface="Arial Narrow" pitchFamily="34" charset="0"/>
                <a:cs typeface="Arial" charset="0"/>
              </a:rPr>
              <a:t>not a definitive diagnosis </a:t>
            </a:r>
            <a:r>
              <a:rPr lang="en-US" sz="1200" dirty="0" smtClean="0">
                <a:latin typeface="Arial Narrow" pitchFamily="34" charset="0"/>
                <a:cs typeface="Arial" charset="0"/>
              </a:rPr>
              <a:t>and early investigation to find the underlying cause of cholestasis is of great importance because pathological changes (</a:t>
            </a:r>
            <a:r>
              <a:rPr lang="en-US" sz="1200" i="1" dirty="0" smtClean="0">
                <a:latin typeface="Arial Narrow" pitchFamily="34" charset="0"/>
                <a:cs typeface="Arial" charset="0"/>
              </a:rPr>
              <a:t>e.g. secondary biliary cirrhosis</a:t>
            </a:r>
            <a:r>
              <a:rPr lang="en-US" sz="1200" dirty="0" smtClean="0">
                <a:latin typeface="Arial Narrow" pitchFamily="34" charset="0"/>
                <a:cs typeface="Arial" charset="0"/>
              </a:rPr>
              <a:t>) can occur if obstruction is chronic and unrelieved.</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12</a:t>
            </a:fld>
            <a:endParaRPr lang="ar-SA"/>
          </a:p>
        </p:txBody>
      </p:sp>
    </p:spTree>
    <p:extLst>
      <p:ext uri="{BB962C8B-B14F-4D97-AF65-F5344CB8AC3E}">
        <p14:creationId xmlns:p14="http://schemas.microsoft.com/office/powerpoint/2010/main" val="31431926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buFont typeface="Wingdings" pitchFamily="2" charset="2"/>
              <a:buChar char="§"/>
              <a:defRPr/>
            </a:pPr>
            <a:r>
              <a:rPr lang="en-US" sz="1200" b="1" dirty="0" smtClean="0">
                <a:latin typeface="Arial Narrow" pitchFamily="34" charset="0"/>
                <a:cs typeface="Arial" charset="0"/>
              </a:rPr>
              <a:t>Post-hepatic jaundice </a:t>
            </a:r>
            <a:r>
              <a:rPr lang="en-US" sz="1200" dirty="0" smtClean="0">
                <a:latin typeface="Arial Narrow" pitchFamily="34" charset="0"/>
                <a:cs typeface="Arial" charset="0"/>
              </a:rPr>
              <a:t>is caused by failure of formation of bile or of bile transports. </a:t>
            </a:r>
            <a:r>
              <a:rPr lang="en-US" sz="1100" i="1" dirty="0" smtClean="0">
                <a:solidFill>
                  <a:srgbClr val="153943"/>
                </a:solidFill>
                <a:latin typeface="Arial Narrow" pitchFamily="34" charset="0"/>
                <a:cs typeface="Arial" charset="0"/>
              </a:rPr>
              <a:t>This may occur at any point from the hepatocyte to the ampulla of Vater.</a:t>
            </a:r>
            <a:endParaRPr lang="en-US" sz="1100" i="0" dirty="0" smtClean="0">
              <a:solidFill>
                <a:srgbClr val="153943"/>
              </a:solidFill>
              <a:latin typeface="Arial Narrow" pitchFamily="34" charset="0"/>
              <a:cs typeface="Arial" charset="0"/>
            </a:endParaRPr>
          </a:p>
          <a:p>
            <a:pPr algn="just" rtl="0" eaLnBrk="1" hangingPunct="1">
              <a:buFont typeface="Wingdings" pitchFamily="2" charset="2"/>
              <a:buNone/>
              <a:defRPr/>
            </a:pPr>
            <a:r>
              <a:rPr lang="en-US" sz="1200" dirty="0" smtClean="0">
                <a:latin typeface="Arial Narrow" pitchFamily="34" charset="0"/>
                <a:cs typeface="Arial" charset="0"/>
              </a:rPr>
              <a:t>Serum conjugated bilirubin is elevated and alkaline phosphatase is increased.</a:t>
            </a:r>
          </a:p>
          <a:p>
            <a:pPr algn="just" rtl="0" eaLnBrk="1" hangingPunct="1">
              <a:defRPr/>
            </a:pPr>
            <a:r>
              <a:rPr lang="en-US" sz="1200" dirty="0" smtClean="0">
                <a:latin typeface="Arial Narrow" pitchFamily="34" charset="0"/>
                <a:cs typeface="Arial" charset="0"/>
              </a:rPr>
              <a:t>So, cholestatic jaundice may due to intra- or extra-hepatic (biliary ducts).</a:t>
            </a:r>
            <a:endParaRPr lang="en-US"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13</a:t>
            </a:fld>
            <a:endParaRPr lang="ar-SA"/>
          </a:p>
        </p:txBody>
      </p:sp>
    </p:spTree>
    <p:extLst>
      <p:ext uri="{BB962C8B-B14F-4D97-AF65-F5344CB8AC3E}">
        <p14:creationId xmlns:p14="http://schemas.microsoft.com/office/powerpoint/2010/main" val="2556686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buFont typeface="Wingdings" pitchFamily="2" charset="2"/>
              <a:buChar char="§"/>
              <a:defRPr/>
            </a:pPr>
            <a:r>
              <a:rPr lang="en-US" sz="1200" b="1" dirty="0" smtClean="0">
                <a:latin typeface="Arial Narrow" pitchFamily="34" charset="0"/>
                <a:cs typeface="Arial" charset="0"/>
              </a:rPr>
              <a:t> Impairment of UDP-</a:t>
            </a:r>
            <a:r>
              <a:rPr lang="en-US" sz="1200" b="1" dirty="0" err="1" smtClean="0">
                <a:latin typeface="Arial Narrow" pitchFamily="34" charset="0"/>
                <a:cs typeface="Arial" charset="0"/>
              </a:rPr>
              <a:t>glucuronyl</a:t>
            </a:r>
            <a:r>
              <a:rPr lang="en-US" sz="1200" b="1" dirty="0" smtClean="0">
                <a:latin typeface="Arial Narrow" pitchFamily="34" charset="0"/>
                <a:cs typeface="Arial" charset="0"/>
              </a:rPr>
              <a:t> transferase:</a:t>
            </a:r>
            <a:r>
              <a:rPr lang="en-US" sz="1200" dirty="0" smtClean="0">
                <a:latin typeface="Arial Narrow" pitchFamily="34" charset="0"/>
                <a:cs typeface="Arial" charset="0"/>
              </a:rPr>
              <a:t> enzyme that converts bilirubin into a </a:t>
            </a:r>
            <a:r>
              <a:rPr lang="en-US" sz="1200" i="1" dirty="0" smtClean="0">
                <a:latin typeface="Arial Narrow" pitchFamily="34" charset="0"/>
                <a:cs typeface="Arial" charset="0"/>
              </a:rPr>
              <a:t>polar, water-soluble glucuronide </a:t>
            </a:r>
            <a:r>
              <a:rPr lang="en-US" sz="1200" dirty="0" smtClean="0">
                <a:latin typeface="Arial Narrow" pitchFamily="34" charset="0"/>
                <a:cs typeface="Arial" charset="0"/>
              </a:rPr>
              <a:t>suitable for excretion into bile (e.g. is immature in </a:t>
            </a:r>
            <a:r>
              <a:rPr lang="en-US" sz="1200" i="1" dirty="0" smtClean="0">
                <a:latin typeface="Arial Narrow" pitchFamily="34" charset="0"/>
                <a:cs typeface="Arial" charset="0"/>
              </a:rPr>
              <a:t>premature babies</a:t>
            </a:r>
            <a:r>
              <a:rPr lang="en-US" sz="1200" dirty="0" smtClean="0">
                <a:latin typeface="Arial Narrow" pitchFamily="34" charset="0"/>
                <a:cs typeface="Arial" charset="0"/>
              </a:rPr>
              <a:t>, is inhibited by the antibiotic </a:t>
            </a:r>
            <a:r>
              <a:rPr lang="en-US" sz="1200" i="1" dirty="0" smtClean="0">
                <a:latin typeface="Arial Narrow" pitchFamily="34" charset="0"/>
                <a:cs typeface="Arial" charset="0"/>
              </a:rPr>
              <a:t>novobiocin</a:t>
            </a:r>
            <a:r>
              <a:rPr lang="en-US" sz="1200" dirty="0" smtClean="0">
                <a:latin typeface="Arial Narrow" pitchFamily="34" charset="0"/>
                <a:cs typeface="Arial" charset="0"/>
              </a:rPr>
              <a:t> and is congenitally absent (</a:t>
            </a:r>
            <a:r>
              <a:rPr lang="en-US" sz="1200" i="1" dirty="0" smtClean="0">
                <a:latin typeface="Arial Narrow" pitchFamily="34" charset="0"/>
                <a:cs typeface="Arial" charset="0"/>
              </a:rPr>
              <a:t>type-I</a:t>
            </a:r>
            <a:r>
              <a:rPr lang="en-US" sz="1200" dirty="0" smtClean="0">
                <a:latin typeface="Arial Narrow" pitchFamily="34" charset="0"/>
                <a:cs typeface="Arial" charset="0"/>
              </a:rPr>
              <a:t>) or reduced (</a:t>
            </a:r>
            <a:r>
              <a:rPr lang="en-US" sz="1200" i="1" dirty="0" smtClean="0">
                <a:latin typeface="Arial Narrow" pitchFamily="34" charset="0"/>
                <a:cs typeface="Arial" charset="0"/>
              </a:rPr>
              <a:t>type-II</a:t>
            </a:r>
            <a:r>
              <a:rPr lang="en-US" sz="1200" dirty="0" smtClean="0">
                <a:latin typeface="Arial Narrow" pitchFamily="34" charset="0"/>
                <a:cs typeface="Arial" charset="0"/>
              </a:rPr>
              <a:t>) in the autosomal recessive condition </a:t>
            </a:r>
            <a:r>
              <a:rPr lang="en-US" sz="1200" i="1" dirty="0" err="1" smtClean="0">
                <a:solidFill>
                  <a:srgbClr val="820000"/>
                </a:solidFill>
                <a:latin typeface="Arial Narrow" pitchFamily="34" charset="0"/>
                <a:cs typeface="Arial" charset="0"/>
              </a:rPr>
              <a:t>Crigler</a:t>
            </a:r>
            <a:r>
              <a:rPr lang="en-US" sz="1200" i="1" dirty="0" smtClean="0">
                <a:solidFill>
                  <a:srgbClr val="820000"/>
                </a:solidFill>
                <a:latin typeface="Arial Narrow" pitchFamily="34" charset="0"/>
                <a:cs typeface="Arial" charset="0"/>
              </a:rPr>
              <a:t>–</a:t>
            </a:r>
            <a:r>
              <a:rPr lang="en-US" sz="1200" i="1" dirty="0" err="1" smtClean="0">
                <a:solidFill>
                  <a:srgbClr val="820000"/>
                </a:solidFill>
                <a:latin typeface="Arial Narrow" pitchFamily="34" charset="0"/>
                <a:cs typeface="Arial" charset="0"/>
              </a:rPr>
              <a:t>Najjar</a:t>
            </a:r>
            <a:r>
              <a:rPr lang="en-US" sz="1200" i="1" dirty="0" smtClean="0">
                <a:solidFill>
                  <a:srgbClr val="820000"/>
                </a:solidFill>
                <a:latin typeface="Arial Narrow" pitchFamily="34" charset="0"/>
                <a:cs typeface="Arial" charset="0"/>
              </a:rPr>
              <a:t> syndrome</a:t>
            </a:r>
            <a:r>
              <a:rPr lang="en-US" sz="1200" dirty="0" smtClean="0">
                <a:latin typeface="Arial Narrow" pitchFamily="34" charset="0"/>
                <a:cs typeface="Arial" charset="0"/>
              </a:rPr>
              <a:t>.</a:t>
            </a:r>
          </a:p>
          <a:p>
            <a:pPr algn="just" rtl="0" eaLnBrk="1" hangingPunct="1">
              <a:buFontTx/>
              <a:buChar char="-"/>
              <a:defRPr/>
            </a:pPr>
            <a:r>
              <a:rPr lang="en-US" sz="1200" dirty="0" smtClean="0">
                <a:latin typeface="Arial Narrow" pitchFamily="34" charset="0"/>
                <a:cs typeface="Arial" charset="0"/>
              </a:rPr>
              <a:t> Isolated mild unconjugated jaundice (&lt;70 µ</a:t>
            </a:r>
            <a:r>
              <a:rPr lang="en-US" sz="1200" dirty="0" err="1" smtClean="0">
                <a:latin typeface="Arial Narrow" pitchFamily="34" charset="0"/>
                <a:cs typeface="Arial" charset="0"/>
              </a:rPr>
              <a:t>mol</a:t>
            </a:r>
            <a:r>
              <a:rPr lang="en-US" sz="1200" dirty="0" smtClean="0">
                <a:latin typeface="Arial Narrow" pitchFamily="34" charset="0"/>
                <a:cs typeface="Arial" charset="0"/>
              </a:rPr>
              <a:t>/ litre), in the absence of liver enzyme abnormalities, almost always results from </a:t>
            </a:r>
            <a:r>
              <a:rPr lang="en-US" sz="1200" i="1" dirty="0" smtClean="0">
                <a:solidFill>
                  <a:srgbClr val="820000"/>
                </a:solidFill>
                <a:latin typeface="Arial Narrow" pitchFamily="34" charset="0"/>
                <a:cs typeface="Arial" charset="0"/>
              </a:rPr>
              <a:t>Gilbert’s syndrome </a:t>
            </a:r>
            <a:r>
              <a:rPr lang="en-US" sz="1200" dirty="0" smtClean="0">
                <a:latin typeface="Arial Narrow" pitchFamily="34" charset="0"/>
                <a:cs typeface="Arial" charset="0"/>
              </a:rPr>
              <a:t>(defect in the gene encoding </a:t>
            </a:r>
            <a:r>
              <a:rPr lang="en-US" sz="1200" dirty="0" err="1" smtClean="0">
                <a:latin typeface="Arial Narrow" pitchFamily="34" charset="0"/>
                <a:cs typeface="Arial" charset="0"/>
              </a:rPr>
              <a:t>glucuronyl</a:t>
            </a:r>
            <a:r>
              <a:rPr lang="en-US" sz="1200" dirty="0" smtClean="0">
                <a:latin typeface="Arial Narrow" pitchFamily="34" charset="0"/>
                <a:cs typeface="Arial" charset="0"/>
              </a:rPr>
              <a:t> transferase), a condition of no clinical importance that should not concern the patient. Haemolysis can be excluded by peripheral blood film and reticulocyte count.</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16</a:t>
            </a:fld>
            <a:endParaRPr lang="ar-SA"/>
          </a:p>
        </p:txBody>
      </p:sp>
    </p:spTree>
    <p:extLst>
      <p:ext uri="{BB962C8B-B14F-4D97-AF65-F5344CB8AC3E}">
        <p14:creationId xmlns:p14="http://schemas.microsoft.com/office/powerpoint/2010/main" val="40462633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defRPr/>
            </a:pPr>
            <a:r>
              <a:rPr lang="en-US" sz="1200" dirty="0" smtClean="0">
                <a:latin typeface="Arial Narrow" pitchFamily="34" charset="0"/>
                <a:cs typeface="Arial" charset="0"/>
              </a:rPr>
              <a:t>An important mechanism of this jaundice is </a:t>
            </a:r>
            <a:r>
              <a:rPr lang="en-US" sz="1200" i="1" dirty="0" smtClean="0">
                <a:solidFill>
                  <a:srgbClr val="820000"/>
                </a:solidFill>
                <a:effectLst>
                  <a:outerShdw blurRad="38100" dist="38100" dir="2700000" algn="tl">
                    <a:srgbClr val="000000">
                      <a:alpha val="43137"/>
                    </a:srgbClr>
                  </a:outerShdw>
                </a:effectLst>
                <a:latin typeface="Arial Narrow" pitchFamily="34" charset="0"/>
                <a:cs typeface="Arial" charset="0"/>
              </a:rPr>
              <a:t>back-diffusion</a:t>
            </a:r>
            <a:r>
              <a:rPr lang="en-US" sz="1200" dirty="0" smtClean="0">
                <a:latin typeface="Arial Narrow" pitchFamily="34" charset="0"/>
                <a:cs typeface="Arial" charset="0"/>
              </a:rPr>
              <a:t> of the water-soluble bilirubin through </a:t>
            </a:r>
            <a:r>
              <a:rPr lang="en-US" sz="1200" i="1" dirty="0" smtClean="0">
                <a:solidFill>
                  <a:srgbClr val="820000"/>
                </a:solidFill>
                <a:effectLst>
                  <a:outerShdw blurRad="38100" dist="38100" dir="2700000" algn="tl">
                    <a:srgbClr val="000000">
                      <a:alpha val="43137"/>
                    </a:srgbClr>
                  </a:outerShdw>
                </a:effectLst>
                <a:latin typeface="Arial Narrow" pitchFamily="34" charset="0"/>
                <a:cs typeface="Arial" charset="0"/>
              </a:rPr>
              <a:t>leaky tight junctions </a:t>
            </a:r>
            <a:r>
              <a:rPr lang="en-US" sz="1200" dirty="0" smtClean="0">
                <a:latin typeface="Arial Narrow" pitchFamily="34" charset="0"/>
                <a:cs typeface="Arial" charset="0"/>
              </a:rPr>
              <a:t>from bile canaliculi into plasma. It is usually impossible to distinguish by simple biochemistry alone whether the </a:t>
            </a:r>
            <a:r>
              <a:rPr lang="en-US" sz="1200" i="1" dirty="0" smtClean="0">
                <a:latin typeface="Arial Narrow" pitchFamily="34" charset="0"/>
                <a:cs typeface="Arial" charset="0"/>
              </a:rPr>
              <a:t>‘obstruction’ </a:t>
            </a:r>
            <a:r>
              <a:rPr lang="en-US" sz="1200" dirty="0" smtClean="0">
                <a:latin typeface="Arial Narrow" pitchFamily="34" charset="0"/>
                <a:cs typeface="Arial" charset="0"/>
              </a:rPr>
              <a:t>is caused by intrahepatic disease or an extrahepatic block, thus the term </a:t>
            </a:r>
            <a:r>
              <a:rPr lang="en-US" sz="1200" i="1" dirty="0" smtClean="0">
                <a:latin typeface="Arial Narrow" pitchFamily="34" charset="0"/>
                <a:cs typeface="Arial" charset="0"/>
              </a:rPr>
              <a:t>‘</a:t>
            </a:r>
            <a:r>
              <a:rPr lang="en-US" sz="1200" b="1" i="1" dirty="0" smtClean="0">
                <a:solidFill>
                  <a:srgbClr val="19434F"/>
                </a:solidFill>
                <a:latin typeface="Arial Narrow" pitchFamily="34" charset="0"/>
                <a:cs typeface="Arial" charset="0"/>
              </a:rPr>
              <a:t>cholestasis’ </a:t>
            </a:r>
            <a:r>
              <a:rPr lang="en-US" sz="1200" dirty="0" smtClean="0">
                <a:latin typeface="Arial Narrow" pitchFamily="34" charset="0"/>
                <a:cs typeface="Arial" charset="0"/>
              </a:rPr>
              <a:t>is preferred.</a:t>
            </a:r>
          </a:p>
          <a:p>
            <a:pPr algn="just" rtl="0" eaLnBrk="1" hangingPunct="1">
              <a:defRPr/>
            </a:pPr>
            <a:r>
              <a:rPr lang="en-US" sz="1200" dirty="0" smtClean="0">
                <a:latin typeface="Arial Narrow" pitchFamily="34" charset="0"/>
                <a:cs typeface="Arial" charset="0"/>
              </a:rPr>
              <a:t>Typically, cholestasis is the most common medical pattern of drug-induced jaundice.</a:t>
            </a: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17</a:t>
            </a:fld>
            <a:endParaRPr lang="ar-SA"/>
          </a:p>
        </p:txBody>
      </p:sp>
    </p:spTree>
    <p:extLst>
      <p:ext uri="{BB962C8B-B14F-4D97-AF65-F5344CB8AC3E}">
        <p14:creationId xmlns:p14="http://schemas.microsoft.com/office/powerpoint/2010/main" val="20597240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buFont typeface="Wingdings" pitchFamily="2" charset="2"/>
              <a:buChar char="Ø"/>
              <a:defRPr/>
            </a:pPr>
            <a:r>
              <a:rPr lang="en-US" sz="2100" b="1" i="1" dirty="0" smtClean="0">
                <a:solidFill>
                  <a:srgbClr val="820000"/>
                </a:solidFill>
                <a:latin typeface="Arial Narrow" pitchFamily="34" charset="0"/>
                <a:cs typeface="Arial" charset="0"/>
              </a:rPr>
              <a:t>Rare causes</a:t>
            </a:r>
          </a:p>
          <a:p>
            <a:pPr lvl="1" algn="just" rtl="0" eaLnBrk="1" hangingPunct="1">
              <a:defRPr/>
            </a:pPr>
            <a:r>
              <a:rPr lang="en-US" sz="2100" dirty="0" smtClean="0">
                <a:latin typeface="Arial Narrow" pitchFamily="34" charset="0"/>
                <a:cs typeface="Arial" charset="0"/>
              </a:rPr>
              <a:t>Benign strictures - iatrogenic, trauma </a:t>
            </a:r>
          </a:p>
          <a:p>
            <a:pPr lvl="1" algn="just" rtl="0" eaLnBrk="1" hangingPunct="1">
              <a:defRPr/>
            </a:pPr>
            <a:r>
              <a:rPr lang="en-US" sz="2100" dirty="0" smtClean="0">
                <a:latin typeface="Arial Narrow" pitchFamily="34" charset="0"/>
                <a:cs typeface="Arial" charset="0"/>
              </a:rPr>
              <a:t>Recurrent cholangitis </a:t>
            </a:r>
          </a:p>
          <a:p>
            <a:pPr lvl="1" algn="just" rtl="0" eaLnBrk="1" hangingPunct="1">
              <a:defRPr/>
            </a:pPr>
            <a:r>
              <a:rPr lang="en-US" sz="2100" dirty="0" err="1" smtClean="0">
                <a:latin typeface="Arial Narrow" pitchFamily="34" charset="0"/>
                <a:cs typeface="Arial" charset="0"/>
              </a:rPr>
              <a:t>Mirizzi</a:t>
            </a:r>
            <a:r>
              <a:rPr lang="en-US" sz="2100" dirty="0" smtClean="0">
                <a:latin typeface="Arial Narrow" pitchFamily="34" charset="0"/>
                <a:cs typeface="Arial" charset="0"/>
              </a:rPr>
              <a:t> syndrome </a:t>
            </a:r>
          </a:p>
          <a:p>
            <a:pPr lvl="1" algn="just" rtl="0" eaLnBrk="1" hangingPunct="1">
              <a:defRPr/>
            </a:pPr>
            <a:r>
              <a:rPr lang="en-US" sz="2100" dirty="0" smtClean="0">
                <a:latin typeface="Arial Narrow" pitchFamily="34" charset="0"/>
                <a:cs typeface="Arial" charset="0"/>
              </a:rPr>
              <a:t>Sclerosing cholangitis </a:t>
            </a:r>
          </a:p>
          <a:p>
            <a:pPr lvl="1" algn="just" rtl="0" eaLnBrk="1" hangingPunct="1">
              <a:defRPr/>
            </a:pPr>
            <a:r>
              <a:rPr lang="en-US" sz="2100" dirty="0" smtClean="0">
                <a:latin typeface="Arial Narrow" pitchFamily="34" charset="0"/>
                <a:cs typeface="Arial" charset="0"/>
              </a:rPr>
              <a:t>Biliary atresia </a:t>
            </a:r>
          </a:p>
          <a:p>
            <a:pPr lvl="1" algn="just" rtl="0" eaLnBrk="1" hangingPunct="1">
              <a:defRPr/>
            </a:pPr>
            <a:r>
              <a:rPr lang="en-US" sz="2100" dirty="0" err="1" smtClean="0">
                <a:latin typeface="Arial Narrow" pitchFamily="34" charset="0"/>
                <a:cs typeface="Arial" charset="0"/>
              </a:rPr>
              <a:t>Choledochal</a:t>
            </a:r>
            <a:r>
              <a:rPr lang="en-US" sz="2100" dirty="0" smtClean="0">
                <a:latin typeface="Arial Narrow" pitchFamily="34" charset="0"/>
                <a:cs typeface="Arial" charset="0"/>
              </a:rPr>
              <a:t> cysts </a:t>
            </a: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18</a:t>
            </a:fld>
            <a:endParaRPr lang="ar-SA"/>
          </a:p>
        </p:txBody>
      </p:sp>
    </p:spTree>
    <p:extLst>
      <p:ext uri="{BB962C8B-B14F-4D97-AF65-F5344CB8AC3E}">
        <p14:creationId xmlns:p14="http://schemas.microsoft.com/office/powerpoint/2010/main" val="10754835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effectLst>
                  <a:outerShdw blurRad="38100" dist="38100" dir="2700000" algn="tl">
                    <a:srgbClr val="000000">
                      <a:alpha val="43137"/>
                    </a:srgbClr>
                  </a:outerShdw>
                </a:effectLst>
                <a:latin typeface="Arial Narrow" pitchFamily="34" charset="0"/>
                <a:cs typeface="Arial" charset="0"/>
              </a:rPr>
              <a:t>Thus, integrating the clinical history, physical examination and initial laboratory tests helps to distinguish pre-hepatic from hepatocellular or</a:t>
            </a:r>
            <a:r>
              <a:rPr lang="en-US" sz="1200" baseline="0" dirty="0" smtClean="0">
                <a:effectLst>
                  <a:outerShdw blurRad="38100" dist="38100" dir="2700000" algn="tl">
                    <a:srgbClr val="000000">
                      <a:alpha val="43137"/>
                    </a:srgbClr>
                  </a:outerShdw>
                </a:effectLst>
                <a:latin typeface="Arial Narrow" pitchFamily="34" charset="0"/>
                <a:cs typeface="Arial" charset="0"/>
              </a:rPr>
              <a:t> </a:t>
            </a:r>
            <a:r>
              <a:rPr lang="en-US" sz="1200" dirty="0" smtClean="0">
                <a:effectLst>
                  <a:outerShdw blurRad="38100" dist="38100" dir="2700000" algn="tl">
                    <a:srgbClr val="000000">
                      <a:alpha val="43137"/>
                    </a:srgbClr>
                  </a:outerShdw>
                </a:effectLst>
                <a:latin typeface="Arial Narrow" pitchFamily="34" charset="0"/>
                <a:cs typeface="Arial" charset="0"/>
              </a:rPr>
              <a:t>cholestatic causes of jaundice. Further selection of appropriate special investigations, imaging in particular for hepatobiliary obstruction, is based on this initial information.</a:t>
            </a: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21</a:t>
            </a:fld>
            <a:endParaRPr lang="ar-SA"/>
          </a:p>
        </p:txBody>
      </p:sp>
    </p:spTree>
    <p:extLst>
      <p:ext uri="{BB962C8B-B14F-4D97-AF65-F5344CB8AC3E}">
        <p14:creationId xmlns:p14="http://schemas.microsoft.com/office/powerpoint/2010/main" val="31142209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defRPr/>
            </a:pPr>
            <a:r>
              <a:rPr lang="en-US" sz="1200" dirty="0" smtClean="0">
                <a:latin typeface="Arial Narrow" pitchFamily="34" charset="0"/>
                <a:cs typeface="Arial" charset="0"/>
              </a:rPr>
              <a:t>A palpable gallbladder has been considered a sign suggestive of pancreatic neoplasm and against choledocholithiasis </a:t>
            </a:r>
            <a:r>
              <a:rPr lang="en-US" sz="1200" i="1" dirty="0" smtClean="0">
                <a:latin typeface="Arial Narrow" pitchFamily="34" charset="0"/>
                <a:cs typeface="Arial" charset="0"/>
              </a:rPr>
              <a:t>(Courvoisier’s law),</a:t>
            </a:r>
            <a:r>
              <a:rPr lang="en-US" sz="1200" dirty="0" smtClean="0">
                <a:latin typeface="Arial Narrow" pitchFamily="34" charset="0"/>
                <a:cs typeface="Arial" charset="0"/>
              </a:rPr>
              <a:t> but this finding is neither sensitive nor specific.</a:t>
            </a:r>
          </a:p>
          <a:p>
            <a:pPr algn="just" rtl="0" eaLnBrk="1" hangingPunct="1">
              <a:defRPr/>
            </a:pPr>
            <a:r>
              <a:rPr lang="en-US" sz="1200" dirty="0" smtClean="0">
                <a:latin typeface="Arial Narrow" pitchFamily="34" charset="0"/>
                <a:cs typeface="Arial" charset="0"/>
              </a:rPr>
              <a:t>Ascites, spider naevi and gynaecomastia are suggestive of </a:t>
            </a:r>
            <a:r>
              <a:rPr lang="en-US" sz="1200" i="1" dirty="0" smtClean="0">
                <a:latin typeface="Arial Narrow" pitchFamily="34" charset="0"/>
                <a:cs typeface="Arial" charset="0"/>
              </a:rPr>
              <a:t>chronic parenchymal liver disease.</a:t>
            </a:r>
          </a:p>
          <a:p>
            <a:pPr algn="just" rtl="0" eaLnBrk="1" hangingPunct="1">
              <a:defRPr/>
            </a:pPr>
            <a:r>
              <a:rPr lang="en-US" sz="1200" dirty="0" smtClean="0">
                <a:latin typeface="Arial Narrow" pitchFamily="34" charset="0"/>
                <a:cs typeface="Arial" charset="0"/>
              </a:rPr>
              <a:t>Xanthomas are suggestive of </a:t>
            </a:r>
            <a:r>
              <a:rPr lang="en-US" sz="1200" i="1" dirty="0" smtClean="0">
                <a:latin typeface="Arial Narrow" pitchFamily="34" charset="0"/>
                <a:cs typeface="Arial" charset="0"/>
              </a:rPr>
              <a:t>primary biliary cirrhosis.</a:t>
            </a:r>
            <a:endParaRPr lang="en-US" sz="1200" i="0" dirty="0" smtClean="0">
              <a:latin typeface="Arial Narrow" pitchFamily="34" charset="0"/>
              <a:cs typeface="Arial" charset="0"/>
            </a:endParaRPr>
          </a:p>
          <a:p>
            <a:pPr algn="just" rtl="0" eaLnBrk="1" hangingPunct="1">
              <a:defRPr/>
            </a:pPr>
            <a:r>
              <a:rPr lang="en-US" sz="1200" dirty="0" smtClean="0">
                <a:latin typeface="Arial Narrow" pitchFamily="34" charset="0"/>
                <a:cs typeface="Arial" charset="0"/>
              </a:rPr>
              <a:t>Skin hyperpigmentation in </a:t>
            </a:r>
            <a:r>
              <a:rPr lang="en-US" sz="1200" i="1" dirty="0" smtClean="0">
                <a:latin typeface="Arial Narrow" pitchFamily="34" charset="0"/>
                <a:cs typeface="Arial" charset="0"/>
              </a:rPr>
              <a:t>haemachromatosis</a:t>
            </a:r>
            <a:r>
              <a:rPr lang="en-US" sz="1200" dirty="0" smtClean="0">
                <a:latin typeface="Arial Narrow" pitchFamily="34" charset="0"/>
                <a:cs typeface="Arial" charset="0"/>
              </a:rPr>
              <a:t> and Kayser-Fleischer rings in </a:t>
            </a:r>
            <a:r>
              <a:rPr lang="en-US" sz="1200" i="1" dirty="0" smtClean="0">
                <a:latin typeface="Arial Narrow" pitchFamily="34" charset="0"/>
                <a:cs typeface="Arial" charset="0"/>
              </a:rPr>
              <a:t>Wilson’s disease.</a:t>
            </a:r>
            <a:endParaRPr lang="ar-SA" sz="1200" i="1"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23</a:t>
            </a:fld>
            <a:endParaRPr lang="ar-SA"/>
          </a:p>
        </p:txBody>
      </p:sp>
    </p:spTree>
    <p:extLst>
      <p:ext uri="{BB962C8B-B14F-4D97-AF65-F5344CB8AC3E}">
        <p14:creationId xmlns:p14="http://schemas.microsoft.com/office/powerpoint/2010/main" val="7923222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rtl="0" eaLnBrk="1" hangingPunct="1">
              <a:defRPr/>
            </a:pPr>
            <a:r>
              <a:rPr lang="en-US" sz="2000" b="1" dirty="0" smtClean="0">
                <a:solidFill>
                  <a:schemeClr val="accent5">
                    <a:lumMod val="50000"/>
                  </a:schemeClr>
                </a:solidFill>
                <a:latin typeface="Arial Narrow" pitchFamily="34" charset="0"/>
                <a:cs typeface="Arial" charset="0"/>
              </a:rPr>
              <a:t>Ascending cholangitis </a:t>
            </a:r>
          </a:p>
          <a:p>
            <a:pPr lvl="1" algn="just" rtl="0" eaLnBrk="1" hangingPunct="1">
              <a:defRPr/>
            </a:pPr>
            <a:r>
              <a:rPr lang="en-US" sz="2000" dirty="0" smtClean="0">
                <a:latin typeface="Arial Narrow" pitchFamily="34" charset="0"/>
                <a:cs typeface="Arial" charset="0"/>
              </a:rPr>
              <a:t>Charcot's triad is classical clinical picture: Intermittent pain, jaundice and fever. </a:t>
            </a:r>
          </a:p>
          <a:p>
            <a:pPr lvl="1" algn="just" rtl="0" eaLnBrk="1" hangingPunct="1">
              <a:defRPr/>
            </a:pPr>
            <a:r>
              <a:rPr lang="en-US" sz="2000" dirty="0" smtClean="0">
                <a:latin typeface="Arial Narrow" pitchFamily="34" charset="0"/>
                <a:cs typeface="Arial" charset="0"/>
              </a:rPr>
              <a:t>Cholangitis can lead to hepatic abscesses. It is usually need parenteral antibiotics and biliary decompression. Operative mortality in elderly of up to 20%. </a:t>
            </a:r>
          </a:p>
          <a:p>
            <a:pPr algn="just" rtl="0" eaLnBrk="1" hangingPunct="1">
              <a:defRPr/>
            </a:pPr>
            <a:r>
              <a:rPr lang="en-US" sz="2000" b="1" dirty="0" smtClean="0">
                <a:solidFill>
                  <a:schemeClr val="accent5">
                    <a:lumMod val="50000"/>
                  </a:schemeClr>
                </a:solidFill>
                <a:latin typeface="Arial Narrow" pitchFamily="34" charset="0"/>
                <a:cs typeface="Arial" charset="0"/>
              </a:rPr>
              <a:t>Clotting disorders </a:t>
            </a:r>
          </a:p>
          <a:p>
            <a:pPr lvl="1" algn="just" rtl="0" eaLnBrk="1" hangingPunct="1">
              <a:defRPr/>
            </a:pPr>
            <a:r>
              <a:rPr lang="en-US" sz="2000" dirty="0" smtClean="0">
                <a:latin typeface="Arial Narrow" pitchFamily="34" charset="0"/>
                <a:cs typeface="Arial" charset="0"/>
              </a:rPr>
              <a:t>Vitamin K is required for gamma-carboxylation of Vitamin K–dependent factors II, VII, IX, XI. Vitamin K is fat soluble and not absorbed, and needs to be given parenterally. </a:t>
            </a:r>
          </a:p>
          <a:p>
            <a:pPr lvl="1" algn="just" rtl="0" eaLnBrk="1" hangingPunct="1">
              <a:defRPr/>
            </a:pPr>
            <a:r>
              <a:rPr lang="en-US" sz="2000" dirty="0" smtClean="0">
                <a:latin typeface="Arial Narrow" pitchFamily="34" charset="0"/>
                <a:cs typeface="Arial" charset="0"/>
              </a:rPr>
              <a:t>Urgent correction of coagulopathy will need Fresh Frozen Plasma .</a:t>
            </a:r>
          </a:p>
          <a:p>
            <a:pPr algn="just" rtl="0" eaLnBrk="1" hangingPunct="1">
              <a:defRPr/>
            </a:pPr>
            <a:r>
              <a:rPr lang="en-US" sz="2000" b="1" dirty="0" smtClean="0">
                <a:solidFill>
                  <a:schemeClr val="accent5">
                    <a:lumMod val="50000"/>
                  </a:schemeClr>
                </a:solidFill>
                <a:latin typeface="Arial Narrow" pitchFamily="34" charset="0"/>
                <a:cs typeface="Arial" charset="0"/>
              </a:rPr>
              <a:t>Hepato -renal syndrome </a:t>
            </a:r>
          </a:p>
          <a:p>
            <a:pPr lvl="1" algn="just" rtl="0" eaLnBrk="1" hangingPunct="1">
              <a:defRPr/>
            </a:pPr>
            <a:r>
              <a:rPr lang="en-US" sz="2000" dirty="0" smtClean="0">
                <a:latin typeface="Arial Narrow" pitchFamily="34" charset="0"/>
                <a:cs typeface="Arial" charset="0"/>
              </a:rPr>
              <a:t>Poorly understood. Renal failure occurs post-intervention and may due to gram negative endotoxinaemia from gut </a:t>
            </a:r>
          </a:p>
          <a:p>
            <a:pPr lvl="1" algn="just" rtl="0" eaLnBrk="1" hangingPunct="1">
              <a:defRPr/>
            </a:pPr>
            <a:r>
              <a:rPr lang="en-US" sz="2000" dirty="0" smtClean="0">
                <a:latin typeface="Arial Narrow" pitchFamily="34" charset="0"/>
                <a:cs typeface="Arial" charset="0"/>
              </a:rPr>
              <a:t>Preoperative lactulose may improve outcome. Improves altered systemic and renal haemodynamics </a:t>
            </a:r>
          </a:p>
          <a:p>
            <a:pPr algn="just" rtl="0" eaLnBrk="1" hangingPunct="1">
              <a:defRPr/>
            </a:pPr>
            <a:r>
              <a:rPr lang="en-US" sz="2000" b="1" dirty="0" smtClean="0">
                <a:solidFill>
                  <a:schemeClr val="accent5">
                    <a:lumMod val="50000"/>
                  </a:schemeClr>
                </a:solidFill>
                <a:latin typeface="Arial Narrow" pitchFamily="34" charset="0"/>
                <a:cs typeface="Arial" charset="0"/>
              </a:rPr>
              <a:t>Drug Metabolism </a:t>
            </a:r>
          </a:p>
          <a:p>
            <a:pPr lvl="1" algn="just" rtl="0" eaLnBrk="1" hangingPunct="1">
              <a:defRPr/>
            </a:pPr>
            <a:r>
              <a:rPr lang="en-US" sz="2000" dirty="0" smtClean="0">
                <a:latin typeface="Arial Narrow" pitchFamily="34" charset="0"/>
                <a:cs typeface="Arial" charset="0"/>
              </a:rPr>
              <a:t>Half life of some drugs prolonged. (e.g. morphine) </a:t>
            </a:r>
          </a:p>
          <a:p>
            <a:pPr algn="just" rtl="0" eaLnBrk="1" hangingPunct="1">
              <a:defRPr/>
            </a:pPr>
            <a:r>
              <a:rPr lang="en-US" sz="2000" b="1" dirty="0" smtClean="0">
                <a:solidFill>
                  <a:schemeClr val="accent5">
                    <a:lumMod val="50000"/>
                  </a:schemeClr>
                </a:solidFill>
                <a:latin typeface="Arial Narrow" pitchFamily="34" charset="0"/>
                <a:cs typeface="Arial" charset="0"/>
              </a:rPr>
              <a:t>Impaired wound healing </a:t>
            </a:r>
          </a:p>
          <a:p>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27</a:t>
            </a:fld>
            <a:endParaRPr lang="ar-SA"/>
          </a:p>
        </p:txBody>
      </p:sp>
    </p:spTree>
    <p:extLst>
      <p:ext uri="{BB962C8B-B14F-4D97-AF65-F5344CB8AC3E}">
        <p14:creationId xmlns:p14="http://schemas.microsoft.com/office/powerpoint/2010/main" val="10915683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Narrow" pitchFamily="34" charset="0"/>
                <a:cs typeface="Arial" charset="0"/>
              </a:rPr>
              <a:t> Thus more </a:t>
            </a:r>
            <a:r>
              <a:rPr lang="en-US" sz="1200" dirty="0" smtClean="0">
                <a:effectLst>
                  <a:outerShdw blurRad="38100" dist="38100" dir="2700000" algn="tl">
                    <a:srgbClr val="000000">
                      <a:alpha val="43137"/>
                    </a:srgbClr>
                  </a:outerShdw>
                </a:effectLst>
                <a:latin typeface="Arial Narrow" pitchFamily="34" charset="0"/>
                <a:cs typeface="Arial" charset="0"/>
              </a:rPr>
              <a:t>specific markers of biliary canalicular enzymes</a:t>
            </a:r>
            <a:r>
              <a:rPr lang="en-US" sz="1200" dirty="0" smtClean="0">
                <a:latin typeface="Arial Narrow" pitchFamily="34" charset="0"/>
                <a:cs typeface="Arial" charset="0"/>
              </a:rPr>
              <a:t>, such as γ-</a:t>
            </a:r>
            <a:r>
              <a:rPr lang="en-US" sz="1200" dirty="0" err="1" smtClean="0">
                <a:latin typeface="Arial Narrow" pitchFamily="34" charset="0"/>
                <a:cs typeface="Arial" charset="0"/>
              </a:rPr>
              <a:t>glutamyl</a:t>
            </a:r>
            <a:r>
              <a:rPr lang="en-US" sz="1200" dirty="0" smtClean="0">
                <a:latin typeface="Arial Narrow" pitchFamily="34" charset="0"/>
                <a:cs typeface="Arial" charset="0"/>
              </a:rPr>
              <a:t> transferase and 5’-nucleotidase, are estimated to confirm the hepatic origin of the elevated ALP level.</a:t>
            </a: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28</a:t>
            </a:fld>
            <a:endParaRPr lang="ar-SA"/>
          </a:p>
        </p:txBody>
      </p:sp>
    </p:spTree>
    <p:extLst>
      <p:ext uri="{BB962C8B-B14F-4D97-AF65-F5344CB8AC3E}">
        <p14:creationId xmlns:p14="http://schemas.microsoft.com/office/powerpoint/2010/main" val="18985992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buFont typeface="Wingdings" pitchFamily="2" charset="2"/>
              <a:buChar char="§"/>
              <a:defRPr/>
            </a:pPr>
            <a:r>
              <a:rPr lang="en-US" sz="1200" dirty="0" smtClean="0">
                <a:latin typeface="Arial Narrow" pitchFamily="34" charset="0"/>
                <a:cs typeface="Arial" charset="0"/>
              </a:rPr>
              <a:t>Gallstone obstruction, perhaps because of its intermittent nature, causes less reliable duct dilatation on </a:t>
            </a:r>
            <a:r>
              <a:rPr lang="en-US" sz="1200" i="1" dirty="0" smtClean="0">
                <a:solidFill>
                  <a:srgbClr val="820000"/>
                </a:solidFill>
                <a:effectLst>
                  <a:outerShdw blurRad="38100" dist="38100" dir="2700000" algn="tl">
                    <a:srgbClr val="000000">
                      <a:alpha val="43137"/>
                    </a:srgbClr>
                  </a:outerShdw>
                </a:effectLst>
                <a:latin typeface="Arial Narrow" pitchFamily="34" charset="0"/>
                <a:cs typeface="Arial" charset="0"/>
              </a:rPr>
              <a:t>USG</a:t>
            </a:r>
            <a:r>
              <a:rPr lang="en-US" sz="1200" dirty="0" smtClean="0">
                <a:latin typeface="Arial Narrow" pitchFamily="34" charset="0"/>
                <a:cs typeface="Arial" charset="0"/>
              </a:rPr>
              <a:t>. For this reason, a strong history of biliary pain or other suggestive features (</a:t>
            </a:r>
            <a:r>
              <a:rPr lang="en-US" sz="1200" i="1" dirty="0" smtClean="0">
                <a:latin typeface="Arial Narrow" pitchFamily="34" charset="0"/>
                <a:cs typeface="Arial" charset="0"/>
              </a:rPr>
              <a:t>e.g. cholangitis</a:t>
            </a:r>
            <a:r>
              <a:rPr lang="en-US" sz="1200" dirty="0" smtClean="0">
                <a:latin typeface="Arial Narrow" pitchFamily="34" charset="0"/>
                <a:cs typeface="Arial" charset="0"/>
              </a:rPr>
              <a:t>) in the presence of jaundice warrants </a:t>
            </a:r>
            <a:r>
              <a:rPr lang="en-US" sz="1200" i="1" dirty="0" smtClean="0">
                <a:solidFill>
                  <a:srgbClr val="820000"/>
                </a:solidFill>
                <a:effectLst>
                  <a:outerShdw blurRad="38100" dist="38100" dir="2700000" algn="tl">
                    <a:srgbClr val="000000">
                      <a:alpha val="43137"/>
                    </a:srgbClr>
                  </a:outerShdw>
                </a:effectLst>
                <a:latin typeface="Arial Narrow" pitchFamily="34" charset="0"/>
                <a:cs typeface="Arial" charset="0"/>
              </a:rPr>
              <a:t>MRCP</a:t>
            </a:r>
            <a:r>
              <a:rPr lang="en-US" sz="1200" i="1" dirty="0" smtClean="0">
                <a:latin typeface="Arial Narrow" pitchFamily="34" charset="0"/>
                <a:cs typeface="Arial" charset="0"/>
              </a:rPr>
              <a:t>, </a:t>
            </a:r>
            <a:r>
              <a:rPr lang="en-US" sz="1200" dirty="0" smtClean="0">
                <a:latin typeface="Arial Narrow" pitchFamily="34" charset="0"/>
                <a:cs typeface="Arial" charset="0"/>
              </a:rPr>
              <a:t>endoscopic ultrasonography </a:t>
            </a:r>
            <a:r>
              <a:rPr lang="en-US" sz="1200" i="1" dirty="0" smtClean="0">
                <a:solidFill>
                  <a:srgbClr val="820000"/>
                </a:solidFill>
                <a:effectLst>
                  <a:outerShdw blurRad="38100" dist="38100" dir="2700000" algn="tl">
                    <a:srgbClr val="000000">
                      <a:alpha val="43137"/>
                    </a:srgbClr>
                  </a:outerShdw>
                </a:effectLst>
                <a:latin typeface="Arial Narrow" pitchFamily="34" charset="0"/>
                <a:cs typeface="Arial" charset="0"/>
              </a:rPr>
              <a:t>(EUS) </a:t>
            </a:r>
            <a:r>
              <a:rPr lang="en-US" sz="1200" dirty="0" smtClean="0">
                <a:latin typeface="Arial Narrow" pitchFamily="34" charset="0"/>
                <a:cs typeface="Arial" charset="0"/>
              </a:rPr>
              <a:t>or </a:t>
            </a:r>
            <a:r>
              <a:rPr lang="en-US" sz="1200" i="1" dirty="0" smtClean="0">
                <a:solidFill>
                  <a:srgbClr val="820000"/>
                </a:solidFill>
                <a:effectLst>
                  <a:outerShdw blurRad="38100" dist="38100" dir="2700000" algn="tl">
                    <a:srgbClr val="000000">
                      <a:alpha val="43137"/>
                    </a:srgbClr>
                  </a:outerShdw>
                </a:effectLst>
                <a:latin typeface="Arial Narrow" pitchFamily="34" charset="0"/>
                <a:cs typeface="Arial" charset="0"/>
              </a:rPr>
              <a:t>ERCP.</a:t>
            </a:r>
          </a:p>
          <a:p>
            <a:pPr algn="just" rtl="0" eaLnBrk="1" hangingPunct="1">
              <a:buFont typeface="Wingdings" pitchFamily="2" charset="2"/>
              <a:buChar char="§"/>
              <a:defRPr/>
            </a:pPr>
            <a:r>
              <a:rPr lang="en-US" sz="1200" dirty="0" smtClean="0">
                <a:latin typeface="Arial Narrow" pitchFamily="34" charset="0"/>
                <a:cs typeface="Arial" charset="0"/>
              </a:rPr>
              <a:t> With advances in scanner technology, the ability of MRCP to resolve bile ducts and small stones continues to improve, and reserving the more invasive ERCP for those in whom therapy (e.g. sphincterotomy, stone retrieval, stent insertion) is clearly indicated.</a:t>
            </a:r>
            <a:endParaRPr lang="ar-SA" sz="1200" dirty="0" smtClean="0">
              <a:latin typeface="Arial Narrow" pitchFamily="34" charset="0"/>
            </a:endParaRPr>
          </a:p>
          <a:p>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30</a:t>
            </a:fld>
            <a:endParaRPr lang="ar-SA"/>
          </a:p>
        </p:txBody>
      </p:sp>
    </p:spTree>
    <p:extLst>
      <p:ext uri="{BB962C8B-B14F-4D97-AF65-F5344CB8AC3E}">
        <p14:creationId xmlns:p14="http://schemas.microsoft.com/office/powerpoint/2010/main" val="3907203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Narrow" pitchFamily="34" charset="0"/>
                <a:cs typeface="Arial" charset="0"/>
              </a:rPr>
              <a:t> Further management may require advanced and invasive techniques, the choice of which should be based on the benefit–risk ratio in a particular clinical scenario, access to these techniques and local available expertise.</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3</a:t>
            </a:fld>
            <a:endParaRPr lang="ar-SA"/>
          </a:p>
        </p:txBody>
      </p:sp>
    </p:spTree>
    <p:extLst>
      <p:ext uri="{BB962C8B-B14F-4D97-AF65-F5344CB8AC3E}">
        <p14:creationId xmlns:p14="http://schemas.microsoft.com/office/powerpoint/2010/main" val="20403724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i="1" dirty="0" smtClean="0">
                <a:solidFill>
                  <a:srgbClr val="001848"/>
                </a:solidFill>
                <a:effectLst>
                  <a:outerShdw blurRad="38100" dist="38100" dir="2700000" algn="tl">
                    <a:srgbClr val="000000">
                      <a:alpha val="43137"/>
                    </a:srgbClr>
                  </a:outerShdw>
                </a:effectLst>
                <a:latin typeface="Arial Narrow" pitchFamily="34" charset="0"/>
                <a:cs typeface="Arial" charset="0"/>
              </a:rPr>
              <a:t>MRCP</a:t>
            </a:r>
            <a:r>
              <a:rPr lang="en-US" sz="1200" dirty="0" smtClean="0">
                <a:solidFill>
                  <a:srgbClr val="001848"/>
                </a:solidFill>
                <a:effectLst>
                  <a:outerShdw blurRad="38100" dist="38100" dir="2700000" algn="tl">
                    <a:srgbClr val="000000">
                      <a:alpha val="43137"/>
                    </a:srgbClr>
                  </a:outerShdw>
                </a:effectLst>
                <a:latin typeface="Arial Narrow" pitchFamily="34" charset="0"/>
                <a:cs typeface="Arial" charset="0"/>
              </a:rPr>
              <a:t> </a:t>
            </a:r>
            <a:r>
              <a:rPr lang="en-US" sz="1200" dirty="0" smtClean="0">
                <a:latin typeface="Arial Narrow" pitchFamily="34" charset="0"/>
                <a:cs typeface="Arial" charset="0"/>
              </a:rPr>
              <a:t>gives exquisite assessment of the pancreatic duct and bile ducts without the risks inherent in endoscopic retrograde cholangiopancreatography (</a:t>
            </a:r>
            <a:r>
              <a:rPr lang="en-US" sz="1200" i="1" dirty="0" smtClean="0">
                <a:latin typeface="Arial Narrow" pitchFamily="34" charset="0"/>
                <a:cs typeface="Arial" charset="0"/>
              </a:rPr>
              <a:t>ERCP</a:t>
            </a:r>
            <a:r>
              <a:rPr lang="en-US" sz="1200" dirty="0" smtClean="0">
                <a:latin typeface="Arial Narrow" pitchFamily="34" charset="0"/>
                <a:cs typeface="Arial" charset="0"/>
              </a:rPr>
              <a:t>), rendering diagnostic ERCP virtually obsolete.</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34</a:t>
            </a:fld>
            <a:endParaRPr lang="ar-SA"/>
          </a:p>
        </p:txBody>
      </p:sp>
    </p:spTree>
    <p:extLst>
      <p:ext uri="{BB962C8B-B14F-4D97-AF65-F5344CB8AC3E}">
        <p14:creationId xmlns:p14="http://schemas.microsoft.com/office/powerpoint/2010/main" val="21648483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Narrow" pitchFamily="34" charset="0"/>
                <a:cs typeface="Arial" charset="0"/>
              </a:rPr>
              <a:t>An advantage of this modality is that it does not require administration of contrast and has running costs comparable to those of diagnostic endoscopic retrograde cholangiopancreatography (ERCP).</a:t>
            </a:r>
            <a:endParaRPr lang="ar-SA" sz="1200" dirty="0" smtClean="0">
              <a:latin typeface="Arial Narrow" pitchFamily="34" charset="0"/>
            </a:endParaRPr>
          </a:p>
          <a:p>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35</a:t>
            </a:fld>
            <a:endParaRPr lang="ar-SA"/>
          </a:p>
        </p:txBody>
      </p:sp>
    </p:spTree>
    <p:extLst>
      <p:ext uri="{BB962C8B-B14F-4D97-AF65-F5344CB8AC3E}">
        <p14:creationId xmlns:p14="http://schemas.microsoft.com/office/powerpoint/2010/main" val="37338683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Narrow" pitchFamily="34" charset="0"/>
                <a:cs typeface="Arial" charset="0"/>
              </a:rPr>
              <a:t>It is invasive, involving the use of sedation, analgesia and contrast medium. It is highly accurate in diagnosing obstruction of the biliary tree, and permits acquisition of biopsy or brushings for cytology, and therapeutic procedures such as sphincterotomy, stone extraction, stricture dilatation and stent insertion.</a:t>
            </a:r>
          </a:p>
          <a:p>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39</a:t>
            </a:fld>
            <a:endParaRPr lang="ar-SA"/>
          </a:p>
        </p:txBody>
      </p:sp>
    </p:spTree>
    <p:extLst>
      <p:ext uri="{BB962C8B-B14F-4D97-AF65-F5344CB8AC3E}">
        <p14:creationId xmlns:p14="http://schemas.microsoft.com/office/powerpoint/2010/main" val="7953991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Narrow" pitchFamily="34" charset="0"/>
                <a:cs typeface="Arial" charset="0"/>
              </a:rPr>
              <a:t>However, it is also associated with risks of pancreatitis (2% in low-risk individuals and an overall mean rate of around 5%). </a:t>
            </a:r>
            <a:r>
              <a:rPr lang="en-US" sz="1200" i="1" dirty="0" smtClean="0">
                <a:solidFill>
                  <a:srgbClr val="820000"/>
                </a:solidFill>
                <a:latin typeface="Arial Narrow" pitchFamily="34" charset="0"/>
                <a:cs typeface="Arial" charset="0"/>
              </a:rPr>
              <a:t>Other complications </a:t>
            </a:r>
            <a:r>
              <a:rPr lang="en-US" sz="1200" dirty="0" smtClean="0">
                <a:latin typeface="Arial Narrow" pitchFamily="34" charset="0"/>
                <a:cs typeface="Arial" charset="0"/>
              </a:rPr>
              <a:t>such as bleeding, perforation and respiratory complications (3%) are more common when interventional procedures are performed.</a:t>
            </a:r>
          </a:p>
          <a:p>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40</a:t>
            </a:fld>
            <a:endParaRPr lang="ar-SA"/>
          </a:p>
        </p:txBody>
      </p:sp>
    </p:spTree>
    <p:extLst>
      <p:ext uri="{BB962C8B-B14F-4D97-AF65-F5344CB8AC3E}">
        <p14:creationId xmlns:p14="http://schemas.microsoft.com/office/powerpoint/2010/main" val="3454363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base" latinLnBrk="0" hangingPunct="1">
              <a:lnSpc>
                <a:spcPct val="100000"/>
              </a:lnSpc>
              <a:spcBef>
                <a:spcPct val="30000"/>
              </a:spcBef>
              <a:spcAft>
                <a:spcPct val="0"/>
              </a:spcAft>
              <a:buClrTx/>
              <a:buSzTx/>
              <a:buFont typeface="Wingdings" pitchFamily="2" charset="2"/>
              <a:buChar char="§"/>
              <a:tabLst/>
              <a:defRPr/>
            </a:pPr>
            <a:r>
              <a:rPr lang="en-US" sz="1200" dirty="0" smtClean="0">
                <a:latin typeface="Arial Narrow" pitchFamily="34" charset="0"/>
                <a:cs typeface="Arial" charset="0"/>
              </a:rPr>
              <a:t> Percutaneous transhepatic cholangiography </a:t>
            </a:r>
            <a:r>
              <a:rPr lang="en-US" sz="1200" b="1" dirty="0" smtClean="0">
                <a:effectLst>
                  <a:outerShdw blurRad="38100" dist="38100" dir="2700000" algn="tl">
                    <a:srgbClr val="000000">
                      <a:alpha val="43137"/>
                    </a:srgbClr>
                  </a:outerShdw>
                </a:effectLst>
                <a:latin typeface="Arial Narrow" pitchFamily="34" charset="0"/>
                <a:cs typeface="Arial" charset="0"/>
              </a:rPr>
              <a:t>(PTC) </a:t>
            </a:r>
            <a:r>
              <a:rPr lang="en-US" sz="1200" dirty="0" smtClean="0">
                <a:latin typeface="Arial Narrow" pitchFamily="34" charset="0"/>
                <a:cs typeface="Arial" charset="0"/>
              </a:rPr>
              <a:t>involves passage of a fine-needle catheter through the skin into the liver to cannulate a peripheral bile duct until bile is aspirated, and obtaining images of the biliary tree with injection of contrast medium.</a:t>
            </a:r>
          </a:p>
          <a:p>
            <a:pPr algn="just" rtl="0" eaLnBrk="1" hangingPunct="1">
              <a:buFont typeface="Wingdings" pitchFamily="2" charset="2"/>
              <a:buNone/>
              <a:defRPr/>
            </a:pPr>
            <a:r>
              <a:rPr lang="en-US" sz="1200" dirty="0" smtClean="0">
                <a:latin typeface="Arial Narrow" pitchFamily="34" charset="0"/>
                <a:cs typeface="Arial" charset="0"/>
              </a:rPr>
              <a:t> </a:t>
            </a:r>
          </a:p>
          <a:p>
            <a:pPr algn="just" rtl="0" eaLnBrk="1" hangingPunct="1">
              <a:buFont typeface="Wingdings" pitchFamily="2" charset="2"/>
              <a:buChar char="§"/>
              <a:defRPr/>
            </a:pPr>
            <a:endParaRPr lang="en-US" sz="1200" dirty="0" smtClean="0">
              <a:latin typeface="Arial Narrow" pitchFamily="34" charset="0"/>
              <a:cs typeface="Arial" charset="0"/>
            </a:endParaRPr>
          </a:p>
          <a:p>
            <a:pPr algn="just" rtl="0" eaLnBrk="1" hangingPunct="1">
              <a:buFont typeface="Wingdings" pitchFamily="2" charset="2"/>
              <a:buChar char="§"/>
              <a:defRPr/>
            </a:pPr>
            <a:r>
              <a:rPr lang="en-US" sz="1200" dirty="0" smtClean="0">
                <a:latin typeface="Arial Narrow" pitchFamily="34" charset="0"/>
                <a:cs typeface="Arial" charset="0"/>
              </a:rPr>
              <a:t>The procedure has a sensitivity and specificity of 98–100% and 89–100% respectively.</a:t>
            </a:r>
          </a:p>
          <a:p>
            <a:pPr algn="just" rtl="0" eaLnBrk="1" hangingPunct="1">
              <a:buFont typeface="Wingdings" pitchFamily="2" charset="2"/>
              <a:buChar char="§"/>
              <a:defRPr/>
            </a:pPr>
            <a:r>
              <a:rPr lang="en-US" sz="1200" dirty="0" smtClean="0">
                <a:latin typeface="Arial Narrow" pitchFamily="34" charset="0"/>
                <a:cs typeface="Arial" charset="0"/>
              </a:rPr>
              <a:t> The morbidity and mortality are similar to that of </a:t>
            </a:r>
            <a:r>
              <a:rPr lang="en-US" sz="1200" b="1" dirty="0" smtClean="0">
                <a:effectLst>
                  <a:outerShdw blurRad="38100" dist="38100" dir="2700000" algn="tl">
                    <a:srgbClr val="000000">
                      <a:alpha val="43137"/>
                    </a:srgbClr>
                  </a:outerShdw>
                </a:effectLst>
                <a:latin typeface="Arial Narrow" pitchFamily="34" charset="0"/>
                <a:cs typeface="Arial" charset="0"/>
              </a:rPr>
              <a:t>ERCP.</a:t>
            </a:r>
            <a:endParaRPr lang="ar-SA" sz="1200" b="1" dirty="0" smtClean="0">
              <a:effectLst>
                <a:outerShdw blurRad="38100" dist="38100" dir="2700000" algn="tl">
                  <a:srgbClr val="000000">
                    <a:alpha val="43137"/>
                  </a:srgbClr>
                </a:outerShdw>
              </a:effectLst>
              <a:latin typeface="Arial Narrow" pitchFamily="34" charset="0"/>
              <a:cs typeface="Arial" charset="0"/>
            </a:endParaRPr>
          </a:p>
          <a:p>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41</a:t>
            </a:fld>
            <a:endParaRPr lang="ar-SA"/>
          </a:p>
        </p:txBody>
      </p:sp>
    </p:spTree>
    <p:extLst>
      <p:ext uri="{BB962C8B-B14F-4D97-AF65-F5344CB8AC3E}">
        <p14:creationId xmlns:p14="http://schemas.microsoft.com/office/powerpoint/2010/main" val="27240338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Narrow" pitchFamily="34" charset="0"/>
                <a:cs typeface="Arial" charset="0"/>
              </a:rPr>
              <a:t>The risk of the procedure is similar to that of any diagnostic upper gastrointestinal endoscopy, with mortality and morbidity rates of less than 0.1% when biopsy is involved. </a:t>
            </a:r>
            <a:r>
              <a:rPr lang="en-US" sz="1200" b="1" dirty="0" smtClean="0">
                <a:effectLst>
                  <a:outerShdw blurRad="38100" dist="38100" dir="2700000" algn="tl">
                    <a:srgbClr val="000000">
                      <a:alpha val="43137"/>
                    </a:srgbClr>
                  </a:outerShdw>
                </a:effectLst>
                <a:latin typeface="Arial Narrow" pitchFamily="34" charset="0"/>
                <a:cs typeface="Arial" charset="0"/>
              </a:rPr>
              <a:t>EUS</a:t>
            </a:r>
            <a:r>
              <a:rPr lang="en-US" sz="1200" dirty="0" smtClean="0">
                <a:latin typeface="Arial Narrow" pitchFamily="34" charset="0"/>
                <a:cs typeface="Arial" charset="0"/>
              </a:rPr>
              <a:t> is useful when the patient is thought to be a high-risk candidate for </a:t>
            </a:r>
            <a:r>
              <a:rPr lang="en-US" sz="1200" b="1" dirty="0" smtClean="0">
                <a:effectLst>
                  <a:outerShdw blurRad="38100" dist="38100" dir="2700000" algn="tl">
                    <a:srgbClr val="000000">
                      <a:alpha val="43137"/>
                    </a:srgbClr>
                  </a:outerShdw>
                </a:effectLst>
                <a:latin typeface="Arial Narrow" pitchFamily="34" charset="0"/>
                <a:cs typeface="Arial" charset="0"/>
              </a:rPr>
              <a:t>ERCP</a:t>
            </a:r>
            <a:r>
              <a:rPr lang="en-US" sz="1200" dirty="0" smtClean="0">
                <a:latin typeface="Arial Narrow" pitchFamily="34" charset="0"/>
                <a:cs typeface="Arial" charset="0"/>
              </a:rPr>
              <a:t> or </a:t>
            </a:r>
            <a:r>
              <a:rPr lang="en-US" sz="1200" b="1" dirty="0" smtClean="0">
                <a:effectLst>
                  <a:outerShdw blurRad="38100" dist="38100" dir="2700000" algn="tl">
                    <a:srgbClr val="000000">
                      <a:alpha val="43137"/>
                    </a:srgbClr>
                  </a:outerShdw>
                </a:effectLst>
                <a:latin typeface="Arial Narrow" pitchFamily="34" charset="0"/>
                <a:cs typeface="Arial" charset="0"/>
              </a:rPr>
              <a:t>PTC</a:t>
            </a:r>
            <a:r>
              <a:rPr lang="en-US" sz="1200" dirty="0" smtClean="0">
                <a:latin typeface="Arial Narrow" pitchFamily="34" charset="0"/>
                <a:cs typeface="Arial" charset="0"/>
              </a:rPr>
              <a:t>.</a:t>
            </a:r>
          </a:p>
          <a:p>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43</a:t>
            </a:fld>
            <a:endParaRPr lang="ar-SA"/>
          </a:p>
        </p:txBody>
      </p:sp>
    </p:spTree>
    <p:extLst>
      <p:ext uri="{BB962C8B-B14F-4D97-AF65-F5344CB8AC3E}">
        <p14:creationId xmlns:p14="http://schemas.microsoft.com/office/powerpoint/2010/main" val="32118439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buFont typeface="Wingdings" pitchFamily="2" charset="2"/>
              <a:buChar char="§"/>
              <a:defRPr/>
            </a:pPr>
            <a:r>
              <a:rPr lang="en-US" sz="1200" dirty="0" smtClean="0">
                <a:latin typeface="Arial Narrow" pitchFamily="34" charset="0"/>
                <a:cs typeface="Arial" charset="0"/>
              </a:rPr>
              <a:t>The implication of these studies is that, if the suspicion of biliary obstruction is high and initial ultrasound does not reveal a dilated biliary system, then further studies to visualize the biliary system should be pursued. Thus in a jaundiced patient the initial approach to investigation of the biliary tree would be either an ultrasound or CT scan.</a:t>
            </a:r>
          </a:p>
          <a:p>
            <a:pPr algn="just" rtl="0" eaLnBrk="1" hangingPunct="1">
              <a:buFont typeface="Wingdings" pitchFamily="2" charset="2"/>
              <a:buChar char="§"/>
              <a:defRPr/>
            </a:pPr>
            <a:r>
              <a:rPr lang="en-US" sz="1200" dirty="0" smtClean="0">
                <a:latin typeface="Arial Narrow" pitchFamily="34" charset="0"/>
                <a:cs typeface="Arial" charset="0"/>
              </a:rPr>
              <a:t> If the bile ducts are dilated the next step would be direct visualization with ERCP or PTC, with institution of appropriate treatment at the same sitting if possible.</a:t>
            </a:r>
          </a:p>
          <a:p>
            <a:pPr algn="just" rtl="0" eaLnBrk="1" hangingPunct="1">
              <a:buFont typeface="Wingdings" pitchFamily="2" charset="2"/>
              <a:buChar char="§"/>
              <a:defRPr/>
            </a:pPr>
            <a:r>
              <a:rPr lang="en-US" sz="1200" dirty="0" smtClean="0">
                <a:latin typeface="Arial Narrow" pitchFamily="34" charset="0"/>
                <a:cs typeface="Arial" charset="0"/>
              </a:rPr>
              <a:t> If the likelihood of biliary obstruction is low, then investigations should be directed towards diagnosing intrinsic liver disease. In cases of intermediate suspicion of biliary obstruction, then MRCP or EUS is the investigation of choice before investigation of hepatic disorders.</a:t>
            </a:r>
          </a:p>
          <a:p>
            <a:pPr algn="just" rtl="0" eaLnBrk="1" hangingPunct="1">
              <a:buFont typeface="Wingdings" pitchFamily="2" charset="2"/>
              <a:buChar char="§"/>
              <a:defRPr/>
            </a:pPr>
            <a:r>
              <a:rPr lang="en-US" sz="1200" dirty="0" smtClean="0">
                <a:latin typeface="Arial Narrow" pitchFamily="34" charset="0"/>
                <a:cs typeface="Arial" charset="0"/>
              </a:rPr>
              <a:t> In patients in whom ERCP or PTC is the preferred investigation, the default choice would be ERCP as it offers a broader range of interventional options than PTC. Clinical strategies depend heavily on the local expertise and availability of a particular specialist procedure such as MRCP and EUS.</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44</a:t>
            </a:fld>
            <a:endParaRPr lang="ar-SA"/>
          </a:p>
        </p:txBody>
      </p:sp>
    </p:spTree>
    <p:extLst>
      <p:ext uri="{BB962C8B-B14F-4D97-AF65-F5344CB8AC3E}">
        <p14:creationId xmlns:p14="http://schemas.microsoft.com/office/powerpoint/2010/main" val="5891378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buFont typeface="Wingdings" pitchFamily="2" charset="2"/>
              <a:buChar char="§"/>
              <a:defRPr/>
            </a:pPr>
            <a:r>
              <a:rPr lang="en-US" sz="1200" dirty="0" smtClean="0">
                <a:latin typeface="Arial Narrow" pitchFamily="34" charset="0"/>
                <a:cs typeface="Arial" charset="0"/>
              </a:rPr>
              <a:t> In the light of clinical suspicion, based on the initial clinical history and presentation, </a:t>
            </a:r>
            <a:r>
              <a:rPr lang="en-US" sz="1400" b="1" i="1" dirty="0" smtClean="0">
                <a:solidFill>
                  <a:srgbClr val="001848"/>
                </a:solidFill>
                <a:effectLst>
                  <a:outerShdw blurRad="38100" dist="38100" dir="2700000" algn="tl">
                    <a:srgbClr val="000000">
                      <a:alpha val="43137"/>
                    </a:srgbClr>
                  </a:outerShdw>
                </a:effectLst>
                <a:latin typeface="Arial Narrow" pitchFamily="34" charset="0"/>
                <a:cs typeface="Arial" charset="0"/>
              </a:rPr>
              <a:t>various laboratory tests </a:t>
            </a:r>
            <a:r>
              <a:rPr lang="en-US" sz="1200" dirty="0" smtClean="0">
                <a:latin typeface="Arial Narrow" pitchFamily="34" charset="0"/>
                <a:cs typeface="Arial" charset="0"/>
              </a:rPr>
              <a:t>should be performed. These include </a:t>
            </a:r>
            <a:r>
              <a:rPr lang="en-US" sz="1400" i="1" dirty="0" smtClean="0">
                <a:solidFill>
                  <a:srgbClr val="001848"/>
                </a:solidFill>
                <a:effectLst>
                  <a:outerShdw blurRad="38100" dist="38100" dir="2700000" algn="tl">
                    <a:srgbClr val="000000">
                      <a:alpha val="43137"/>
                    </a:srgbClr>
                  </a:outerShdw>
                </a:effectLst>
                <a:latin typeface="Arial Narrow" pitchFamily="34" charset="0"/>
                <a:cs typeface="Arial" charset="0"/>
              </a:rPr>
              <a:t>hepatitis viral serology </a:t>
            </a:r>
            <a:r>
              <a:rPr lang="en-US" sz="1200" dirty="0" smtClean="0">
                <a:latin typeface="Arial Narrow" pitchFamily="34" charset="0"/>
                <a:cs typeface="Arial" charset="0"/>
              </a:rPr>
              <a:t>for hepatitis B and C in chronic cases, and hepatitis A and E, Epstein–Barr virus and cytomegalovirus for acute presentations; </a:t>
            </a:r>
            <a:r>
              <a:rPr lang="en-US" sz="1400" i="1" dirty="0" smtClean="0">
                <a:solidFill>
                  <a:srgbClr val="001848"/>
                </a:solidFill>
                <a:effectLst>
                  <a:outerShdw blurRad="38100" dist="38100" dir="2700000" algn="tl">
                    <a:srgbClr val="000000">
                      <a:alpha val="43137"/>
                    </a:srgbClr>
                  </a:outerShdw>
                </a:effectLst>
                <a:latin typeface="Arial Narrow" pitchFamily="34" charset="0"/>
                <a:cs typeface="Arial" charset="0"/>
              </a:rPr>
              <a:t>iron studies </a:t>
            </a:r>
            <a:r>
              <a:rPr lang="en-US" sz="1200" dirty="0" smtClean="0">
                <a:latin typeface="Arial Narrow" pitchFamily="34" charset="0"/>
                <a:cs typeface="Arial" charset="0"/>
              </a:rPr>
              <a:t>such as serum iron concentration, ferritin and transferrin saturation for haemochromatosis; </a:t>
            </a:r>
            <a:r>
              <a:rPr lang="en-US" sz="1400" i="1" dirty="0" smtClean="0">
                <a:solidFill>
                  <a:srgbClr val="001848"/>
                </a:solidFill>
                <a:effectLst>
                  <a:outerShdw blurRad="38100" dist="38100" dir="2700000" algn="tl">
                    <a:srgbClr val="000000">
                      <a:alpha val="43137"/>
                    </a:srgbClr>
                  </a:outerShdw>
                </a:effectLst>
                <a:latin typeface="Arial Narrow" pitchFamily="34" charset="0"/>
                <a:cs typeface="Arial" charset="0"/>
              </a:rPr>
              <a:t>serum copper </a:t>
            </a:r>
            <a:r>
              <a:rPr lang="en-US" sz="1200" dirty="0" smtClean="0">
                <a:latin typeface="Arial Narrow" pitchFamily="34" charset="0"/>
                <a:cs typeface="Arial" charset="0"/>
              </a:rPr>
              <a:t>and cerruloplasmin for Wilson’s disease; </a:t>
            </a:r>
            <a:r>
              <a:rPr lang="en-US" sz="1400" i="1" dirty="0" smtClean="0">
                <a:solidFill>
                  <a:srgbClr val="001848"/>
                </a:solidFill>
                <a:effectLst>
                  <a:outerShdw blurRad="38100" dist="38100" dir="2700000" algn="tl">
                    <a:srgbClr val="000000">
                      <a:alpha val="43137"/>
                    </a:srgbClr>
                  </a:outerShdw>
                </a:effectLst>
                <a:latin typeface="Arial Narrow" pitchFamily="34" charset="0"/>
                <a:cs typeface="Arial" charset="0"/>
              </a:rPr>
              <a:t>autoantibody profile </a:t>
            </a:r>
            <a:r>
              <a:rPr lang="en-US" sz="1200" dirty="0" smtClean="0">
                <a:latin typeface="Arial Narrow" pitchFamily="34" charset="0"/>
                <a:cs typeface="Arial" charset="0"/>
              </a:rPr>
              <a:t>(antinuclear antibodies, liver-kidney microsomal antibody and smooth muscle antibody) with </a:t>
            </a:r>
            <a:r>
              <a:rPr lang="en-US" sz="1400" i="1" dirty="0" smtClean="0">
                <a:solidFill>
                  <a:srgbClr val="001848"/>
                </a:solidFill>
                <a:effectLst>
                  <a:outerShdw blurRad="38100" dist="38100" dir="2700000" algn="tl">
                    <a:srgbClr val="000000">
                      <a:alpha val="43137"/>
                    </a:srgbClr>
                  </a:outerShdw>
                </a:effectLst>
                <a:latin typeface="Arial Narrow" pitchFamily="34" charset="0"/>
                <a:cs typeface="Arial" charset="0"/>
              </a:rPr>
              <a:t>serum immune electrophoresis</a:t>
            </a:r>
            <a:r>
              <a:rPr lang="en-US" sz="1200" dirty="0" smtClean="0">
                <a:latin typeface="Arial Narrow" pitchFamily="34" charset="0"/>
                <a:cs typeface="Arial" charset="0"/>
              </a:rPr>
              <a:t> or immunoglobulin estimation for autoimmune hepatitis; </a:t>
            </a:r>
            <a:r>
              <a:rPr lang="en-US" sz="1400" i="1" dirty="0" err="1" smtClean="0">
                <a:solidFill>
                  <a:srgbClr val="001848"/>
                </a:solidFill>
                <a:effectLst>
                  <a:outerShdw blurRad="38100" dist="38100" dir="2700000" algn="tl">
                    <a:srgbClr val="000000">
                      <a:alpha val="43137"/>
                    </a:srgbClr>
                  </a:outerShdw>
                </a:effectLst>
                <a:latin typeface="Arial Narrow" pitchFamily="34" charset="0"/>
                <a:cs typeface="Arial" charset="0"/>
              </a:rPr>
              <a:t>antimitochondrial</a:t>
            </a:r>
            <a:r>
              <a:rPr lang="en-US" sz="1200" dirty="0" smtClean="0">
                <a:latin typeface="Arial Narrow" pitchFamily="34" charset="0"/>
                <a:cs typeface="Arial" charset="0"/>
              </a:rPr>
              <a:t> and M2 antibodies for primary biliary cirrhosis; and </a:t>
            </a:r>
            <a:r>
              <a:rPr lang="en-US" sz="1400" i="1" dirty="0" smtClean="0">
                <a:solidFill>
                  <a:srgbClr val="001848"/>
                </a:solidFill>
                <a:effectLst>
                  <a:outerShdw blurRad="38100" dist="38100" dir="2700000" algn="tl">
                    <a:srgbClr val="000000">
                      <a:alpha val="43137"/>
                    </a:srgbClr>
                  </a:outerShdw>
                </a:effectLst>
                <a:latin typeface="Arial Narrow" pitchFamily="34" charset="0"/>
                <a:cs typeface="Arial" charset="0"/>
              </a:rPr>
              <a:t>α1-antitrypsin</a:t>
            </a:r>
            <a:r>
              <a:rPr lang="en-US" sz="1200" dirty="0" smtClean="0">
                <a:latin typeface="Arial Narrow" pitchFamily="34" charset="0"/>
                <a:cs typeface="Arial" charset="0"/>
              </a:rPr>
              <a:t> for α1-antitrypsin deficiency.</a:t>
            </a:r>
          </a:p>
          <a:p>
            <a:pPr algn="just" rtl="0" eaLnBrk="1" hangingPunct="1">
              <a:buFont typeface="Wingdings" pitchFamily="2" charset="2"/>
              <a:buChar char="§"/>
              <a:defRPr/>
            </a:pPr>
            <a:r>
              <a:rPr lang="en-US" sz="1200" dirty="0" smtClean="0">
                <a:latin typeface="Arial Narrow" pitchFamily="34" charset="0"/>
                <a:cs typeface="Arial" charset="0"/>
              </a:rPr>
              <a:t> If none of these serological investigations reveals the cause of jaundice, </a:t>
            </a:r>
            <a:r>
              <a:rPr lang="en-US" sz="1400" b="1" i="1" dirty="0" smtClean="0">
                <a:solidFill>
                  <a:srgbClr val="001848"/>
                </a:solidFill>
                <a:effectLst>
                  <a:outerShdw blurRad="38100" dist="38100" dir="2700000" algn="tl">
                    <a:srgbClr val="000000">
                      <a:alpha val="43137"/>
                    </a:srgbClr>
                  </a:outerShdw>
                </a:effectLst>
                <a:latin typeface="Arial Narrow" pitchFamily="34" charset="0"/>
                <a:cs typeface="Arial" charset="0"/>
              </a:rPr>
              <a:t>liver biopsy </a:t>
            </a:r>
            <a:r>
              <a:rPr lang="en-US" sz="1200" dirty="0" smtClean="0">
                <a:latin typeface="Arial Narrow" pitchFamily="34" charset="0"/>
                <a:cs typeface="Arial" charset="0"/>
              </a:rPr>
              <a:t>is suggested, which will which provide precise details of the hepatic lobular architecture; special histological stains can be used to elucidate the cause in most cases of undiagnosed persistent jaundice.</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45</a:t>
            </a:fld>
            <a:endParaRPr lang="ar-SA"/>
          </a:p>
        </p:txBody>
      </p:sp>
    </p:spTree>
    <p:extLst>
      <p:ext uri="{BB962C8B-B14F-4D97-AF65-F5344CB8AC3E}">
        <p14:creationId xmlns:p14="http://schemas.microsoft.com/office/powerpoint/2010/main" val="19605158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defRPr/>
            </a:pPr>
            <a:r>
              <a:rPr lang="en-US" sz="1200" b="1" i="1" dirty="0" smtClean="0">
                <a:solidFill>
                  <a:srgbClr val="00194C"/>
                </a:solidFill>
                <a:effectLst>
                  <a:outerShdw blurRad="38100" dist="38100" dir="2700000" algn="tl">
                    <a:srgbClr val="000000">
                      <a:alpha val="43137"/>
                    </a:srgbClr>
                  </a:outerShdw>
                </a:effectLst>
                <a:latin typeface="Arial Narrow" pitchFamily="34" charset="0"/>
                <a:cs typeface="Arial" charset="0"/>
              </a:rPr>
              <a:t>An adequate sphincterotomy </a:t>
            </a:r>
            <a:r>
              <a:rPr lang="en-US" sz="1200" dirty="0" smtClean="0">
                <a:latin typeface="Arial Narrow" pitchFamily="34" charset="0"/>
                <a:cs typeface="Arial" charset="0"/>
              </a:rPr>
              <a:t>is undertaken and the duct cleared using a balloon catheter or Dormia basket.</a:t>
            </a:r>
          </a:p>
          <a:p>
            <a:pPr algn="just" rtl="0" eaLnBrk="1" hangingPunct="1">
              <a:defRPr/>
            </a:pPr>
            <a:r>
              <a:rPr lang="en-US" sz="1200" dirty="0" smtClean="0">
                <a:latin typeface="Arial Narrow" pitchFamily="34" charset="0"/>
                <a:cs typeface="Arial" charset="0"/>
              </a:rPr>
              <a:t>Confirmation of duct clearance should be established with a duct radiograph.</a:t>
            </a:r>
          </a:p>
          <a:p>
            <a:pPr algn="just" rtl="0" eaLnBrk="1" hangingPunct="1">
              <a:buFontTx/>
              <a:buChar char="-"/>
              <a:defRPr/>
            </a:pPr>
            <a:r>
              <a:rPr lang="en-US" sz="1200" i="1" dirty="0" smtClean="0">
                <a:solidFill>
                  <a:srgbClr val="00194C"/>
                </a:solidFill>
                <a:latin typeface="Arial Narrow" pitchFamily="34" charset="0"/>
                <a:cs typeface="Arial" charset="0"/>
              </a:rPr>
              <a:t> </a:t>
            </a:r>
            <a:r>
              <a:rPr lang="en-US" sz="1200" i="1" dirty="0" smtClean="0">
                <a:solidFill>
                  <a:srgbClr val="19434F"/>
                </a:solidFill>
                <a:latin typeface="Arial Narrow" pitchFamily="34" charset="0"/>
                <a:cs typeface="Arial" charset="0"/>
              </a:rPr>
              <a:t>If the stones are too large to clear,</a:t>
            </a:r>
            <a:r>
              <a:rPr lang="en-US" sz="1200" dirty="0" smtClean="0">
                <a:latin typeface="Arial Narrow" pitchFamily="34" charset="0"/>
                <a:cs typeface="Arial" charset="0"/>
              </a:rPr>
              <a:t> they can be crushed </a:t>
            </a:r>
            <a:r>
              <a:rPr lang="en-US" sz="1200" i="1" dirty="0" smtClean="0">
                <a:latin typeface="Arial Narrow" pitchFamily="34" charset="0"/>
                <a:cs typeface="Arial" charset="0"/>
              </a:rPr>
              <a:t>in situ using a mechanical lithotripter. </a:t>
            </a:r>
            <a:r>
              <a:rPr lang="en-US" sz="1200" dirty="0" smtClean="0">
                <a:latin typeface="Arial Narrow" pitchFamily="34" charset="0"/>
                <a:cs typeface="Arial" charset="0"/>
              </a:rPr>
              <a:t>These can be difficult to operate and can cause damage to the duct lining.</a:t>
            </a:r>
          </a:p>
          <a:p>
            <a:pPr algn="just" rtl="0" eaLnBrk="1" hangingPunct="1">
              <a:buFontTx/>
              <a:buChar char="-"/>
              <a:defRPr/>
            </a:pPr>
            <a:r>
              <a:rPr lang="en-US" sz="1200" dirty="0" smtClean="0">
                <a:latin typeface="Arial Narrow" pitchFamily="34" charset="0"/>
                <a:cs typeface="Arial" charset="0"/>
              </a:rPr>
              <a:t> </a:t>
            </a:r>
            <a:r>
              <a:rPr lang="en-US" sz="1200" i="1" dirty="0" smtClean="0">
                <a:solidFill>
                  <a:srgbClr val="19434F"/>
                </a:solidFill>
                <a:latin typeface="Arial Narrow" pitchFamily="34" charset="0"/>
                <a:cs typeface="Arial" charset="0"/>
              </a:rPr>
              <a:t>Other techniques </a:t>
            </a:r>
            <a:r>
              <a:rPr lang="en-US" sz="1200" dirty="0" smtClean="0">
                <a:latin typeface="Arial Narrow" pitchFamily="34" charset="0"/>
                <a:cs typeface="Arial" charset="0"/>
              </a:rPr>
              <a:t>(</a:t>
            </a:r>
            <a:r>
              <a:rPr lang="en-US" sz="1200" i="1" dirty="0" smtClean="0">
                <a:latin typeface="Arial Narrow" pitchFamily="34" charset="0"/>
                <a:cs typeface="Arial" charset="0"/>
              </a:rPr>
              <a:t>e.g. chemical dissolution, extracorporeal shockwave lithotripsy, contact lithotripsy, laser under direct vision</a:t>
            </a:r>
            <a:r>
              <a:rPr lang="en-US" sz="1200" dirty="0" smtClean="0">
                <a:latin typeface="Arial Narrow" pitchFamily="34" charset="0"/>
                <a:cs typeface="Arial" charset="0"/>
              </a:rPr>
              <a:t>) have been attempted.</a:t>
            </a:r>
          </a:p>
          <a:p>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49</a:t>
            </a:fld>
            <a:endParaRPr lang="ar-SA"/>
          </a:p>
        </p:txBody>
      </p:sp>
    </p:spTree>
    <p:extLst>
      <p:ext uri="{BB962C8B-B14F-4D97-AF65-F5344CB8AC3E}">
        <p14:creationId xmlns:p14="http://schemas.microsoft.com/office/powerpoint/2010/main" val="12893589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defRPr/>
            </a:pPr>
            <a:r>
              <a:rPr lang="en-US" sz="1200" b="1" i="1" dirty="0" smtClean="0">
                <a:latin typeface="Arial Narrow" pitchFamily="34" charset="0"/>
                <a:cs typeface="Arial" charset="0"/>
              </a:rPr>
              <a:t>Technique – </a:t>
            </a:r>
            <a:r>
              <a:rPr lang="en-US" sz="1200" dirty="0" smtClean="0">
                <a:latin typeface="Arial Narrow" pitchFamily="34" charset="0"/>
                <a:cs typeface="Arial" charset="0"/>
              </a:rPr>
              <a:t>open exploration of the common bile duct involves:</a:t>
            </a:r>
          </a:p>
          <a:p>
            <a:pPr algn="just" rtl="0" eaLnBrk="1" hangingPunct="1">
              <a:buFont typeface="Wingdings" pitchFamily="2" charset="2"/>
              <a:buChar char="Ø"/>
              <a:defRPr/>
            </a:pPr>
            <a:r>
              <a:rPr lang="en-US" sz="1200" dirty="0" smtClean="0">
                <a:solidFill>
                  <a:srgbClr val="001848"/>
                </a:solidFill>
                <a:latin typeface="Arial Narrow" pitchFamily="34" charset="0"/>
                <a:cs typeface="Arial" charset="0"/>
              </a:rPr>
              <a:t> a small transverse incision in the right subcostal region;</a:t>
            </a:r>
          </a:p>
          <a:p>
            <a:pPr algn="just" rtl="0" eaLnBrk="1" hangingPunct="1">
              <a:buFont typeface="Wingdings" pitchFamily="2" charset="2"/>
              <a:buChar char="Ø"/>
              <a:defRPr/>
            </a:pPr>
            <a:r>
              <a:rPr lang="en-US" sz="1200" dirty="0" smtClean="0">
                <a:solidFill>
                  <a:srgbClr val="001848"/>
                </a:solidFill>
                <a:latin typeface="Arial Narrow" pitchFamily="34" charset="0"/>
                <a:cs typeface="Arial" charset="0"/>
              </a:rPr>
              <a:t> dissection of Calot’s triangle to define anatomy;</a:t>
            </a:r>
          </a:p>
          <a:p>
            <a:pPr algn="just" rtl="0" eaLnBrk="1" hangingPunct="1">
              <a:buFont typeface="Wingdings" pitchFamily="2" charset="2"/>
              <a:buChar char="Ø"/>
              <a:defRPr/>
            </a:pPr>
            <a:r>
              <a:rPr lang="en-US" sz="1200" dirty="0" smtClean="0">
                <a:solidFill>
                  <a:srgbClr val="001848"/>
                </a:solidFill>
                <a:latin typeface="Arial Narrow" pitchFamily="34" charset="0"/>
                <a:cs typeface="Arial" charset="0"/>
              </a:rPr>
              <a:t> cholecystectomy;</a:t>
            </a:r>
          </a:p>
          <a:p>
            <a:pPr algn="just" rtl="0" eaLnBrk="1" hangingPunct="1">
              <a:buFont typeface="Wingdings" pitchFamily="2" charset="2"/>
              <a:buChar char="Ø"/>
              <a:defRPr/>
            </a:pPr>
            <a:r>
              <a:rPr lang="en-US" sz="1200" dirty="0" smtClean="0">
                <a:solidFill>
                  <a:srgbClr val="001848"/>
                </a:solidFill>
                <a:latin typeface="Arial Narrow" pitchFamily="34" charset="0"/>
                <a:cs typeface="Arial" charset="0"/>
              </a:rPr>
              <a:t> transcystic exploration or supraduodenal longitudinal choledochotomy;</a:t>
            </a:r>
          </a:p>
          <a:p>
            <a:pPr algn="just" rtl="0" eaLnBrk="1" hangingPunct="1">
              <a:buFont typeface="Wingdings" pitchFamily="2" charset="2"/>
              <a:buChar char="Ø"/>
              <a:defRPr/>
            </a:pPr>
            <a:r>
              <a:rPr lang="en-US" sz="1200" dirty="0" smtClean="0">
                <a:solidFill>
                  <a:srgbClr val="001848"/>
                </a:solidFill>
                <a:latin typeface="Arial Narrow" pitchFamily="34" charset="0"/>
                <a:cs typeface="Arial" charset="0"/>
              </a:rPr>
              <a:t> extraction of calculi by </a:t>
            </a:r>
            <a:r>
              <a:rPr lang="en-US" sz="1200" i="1" dirty="0" smtClean="0">
                <a:solidFill>
                  <a:srgbClr val="001848"/>
                </a:solidFill>
                <a:latin typeface="Arial Narrow" pitchFamily="34" charset="0"/>
                <a:cs typeface="Arial" charset="0"/>
              </a:rPr>
              <a:t>Fogarty</a:t>
            </a:r>
            <a:r>
              <a:rPr lang="en-US" sz="1200" dirty="0" smtClean="0">
                <a:solidFill>
                  <a:srgbClr val="001848"/>
                </a:solidFill>
                <a:latin typeface="Arial Narrow" pitchFamily="34" charset="0"/>
                <a:cs typeface="Arial" charset="0"/>
              </a:rPr>
              <a:t> balloon trawl, </a:t>
            </a:r>
            <a:r>
              <a:rPr lang="en-US" sz="1200" i="1" dirty="0" smtClean="0">
                <a:solidFill>
                  <a:srgbClr val="001848"/>
                </a:solidFill>
                <a:latin typeface="Arial Narrow" pitchFamily="34" charset="0"/>
                <a:cs typeface="Arial" charset="0"/>
              </a:rPr>
              <a:t>Desjardins</a:t>
            </a:r>
            <a:r>
              <a:rPr lang="en-US" sz="1200" dirty="0" smtClean="0">
                <a:solidFill>
                  <a:srgbClr val="001848"/>
                </a:solidFill>
                <a:latin typeface="Arial Narrow" pitchFamily="34" charset="0"/>
                <a:cs typeface="Arial" charset="0"/>
              </a:rPr>
              <a:t> forceps or </a:t>
            </a:r>
            <a:r>
              <a:rPr lang="en-US" sz="1200" i="1" dirty="0" smtClean="0">
                <a:solidFill>
                  <a:srgbClr val="001848"/>
                </a:solidFill>
                <a:latin typeface="Arial Narrow" pitchFamily="34" charset="0"/>
                <a:cs typeface="Arial" charset="0"/>
              </a:rPr>
              <a:t>Dormia</a:t>
            </a:r>
            <a:r>
              <a:rPr lang="en-US" sz="1200" dirty="0" smtClean="0">
                <a:solidFill>
                  <a:srgbClr val="001848"/>
                </a:solidFill>
                <a:latin typeface="Arial Narrow" pitchFamily="34" charset="0"/>
                <a:cs typeface="Arial" charset="0"/>
              </a:rPr>
              <a:t> basket;</a:t>
            </a:r>
          </a:p>
          <a:p>
            <a:pPr algn="just" rtl="0" eaLnBrk="1" hangingPunct="1">
              <a:buFont typeface="Wingdings" pitchFamily="2" charset="2"/>
              <a:buChar char="Ø"/>
              <a:defRPr/>
            </a:pPr>
            <a:r>
              <a:rPr lang="en-US" sz="1200" dirty="0" smtClean="0">
                <a:solidFill>
                  <a:srgbClr val="001848"/>
                </a:solidFill>
                <a:latin typeface="Arial Narrow" pitchFamily="34" charset="0"/>
                <a:cs typeface="Arial" charset="0"/>
              </a:rPr>
              <a:t> confirmation of duct clearance superiorly and inferiorly by choledochoscopy and/or operative cholangiography</a:t>
            </a:r>
            <a:r>
              <a:rPr lang="en-US" sz="1200" dirty="0" smtClean="0">
                <a:solidFill>
                  <a:srgbClr val="19434F"/>
                </a:solidFill>
                <a:latin typeface="Arial Narrow" pitchFamily="34" charset="0"/>
                <a:cs typeface="Arial" charset="0"/>
              </a:rPr>
              <a:t>.</a:t>
            </a: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51</a:t>
            </a:fld>
            <a:endParaRPr lang="ar-SA"/>
          </a:p>
        </p:txBody>
      </p:sp>
    </p:spTree>
    <p:extLst>
      <p:ext uri="{BB962C8B-B14F-4D97-AF65-F5344CB8AC3E}">
        <p14:creationId xmlns:p14="http://schemas.microsoft.com/office/powerpoint/2010/main" val="1647481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Narrow" pitchFamily="34" charset="0"/>
                <a:cs typeface="Arial" charset="0"/>
              </a:rPr>
              <a:t> With modern imaging, </a:t>
            </a:r>
            <a:r>
              <a:rPr lang="en-US" sz="1200" i="1" dirty="0" smtClean="0">
                <a:latin typeface="Arial Narrow" pitchFamily="34" charset="0"/>
                <a:cs typeface="Arial" charset="0"/>
              </a:rPr>
              <a:t>initially transabdominal ultrasonography, </a:t>
            </a:r>
            <a:r>
              <a:rPr lang="en-US" sz="1200" dirty="0" smtClean="0">
                <a:latin typeface="Arial Narrow" pitchFamily="34" charset="0"/>
                <a:cs typeface="Arial" charset="0"/>
              </a:rPr>
              <a:t>it is usually possible to identify extrahepatic obstruction, particularly from malignancy, but bile duct stones may be difficult to visualize and may not usually cause much duct dilatation.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Narrow" pitchFamily="34" charset="0"/>
                <a:cs typeface="Arial" charset="0"/>
              </a:rPr>
              <a:t>Spiral computed tomography (multislices CT), endoscopic ultrasonography (EUS) and magnetic resonance scanning with computerized reconstruction of the cholangiogram (MRCP) almost always resolve uncertainties about extrahepatic obstruction.</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4</a:t>
            </a:fld>
            <a:endParaRPr lang="ar-SA"/>
          </a:p>
        </p:txBody>
      </p:sp>
    </p:spTree>
    <p:extLst>
      <p:ext uri="{BB962C8B-B14F-4D97-AF65-F5344CB8AC3E}">
        <p14:creationId xmlns:p14="http://schemas.microsoft.com/office/powerpoint/2010/main" val="7551318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defRPr/>
            </a:pPr>
            <a:r>
              <a:rPr lang="en-US" sz="1200" dirty="0" smtClean="0">
                <a:latin typeface="Arial Narrow" pitchFamily="34" charset="0"/>
                <a:cs typeface="Arial" charset="0"/>
              </a:rPr>
              <a:t>Histological proof of malignancy is often not obtained before resection because of the risk of cancer seeding through percutaneous intervention preoperatively. If palliative treatment is considered, a definitive diagnosis is desirable for prognostic reasons.</a:t>
            </a:r>
          </a:p>
          <a:p>
            <a:pPr algn="just" rtl="0" eaLnBrk="1" hangingPunct="1">
              <a:defRPr/>
            </a:pPr>
            <a:r>
              <a:rPr lang="en-US" sz="1200" dirty="0" smtClean="0">
                <a:latin typeface="Arial Narrow" pitchFamily="34" charset="0"/>
                <a:cs typeface="Arial" charset="0"/>
              </a:rPr>
              <a:t>After initial clinical assessment, staging and discussion with </a:t>
            </a:r>
            <a:r>
              <a:rPr lang="en-US" sz="1200" dirty="0" smtClean="0">
                <a:solidFill>
                  <a:srgbClr val="820000"/>
                </a:solidFill>
                <a:effectLst>
                  <a:outerShdw blurRad="38100" dist="38100" dir="2700000" algn="tl">
                    <a:srgbClr val="000000">
                      <a:alpha val="43137"/>
                    </a:srgbClr>
                  </a:outerShdw>
                </a:effectLst>
                <a:latin typeface="Arial Narrow" pitchFamily="34" charset="0"/>
                <a:cs typeface="Arial" charset="0"/>
              </a:rPr>
              <a:t>the multidisciplinary team</a:t>
            </a:r>
            <a:r>
              <a:rPr lang="en-US" sz="1200" dirty="0" smtClean="0">
                <a:latin typeface="Arial Narrow" pitchFamily="34" charset="0"/>
                <a:cs typeface="Arial" charset="0"/>
              </a:rPr>
              <a:t>, patients with a malignant cause of obstructive jaundice can be divided into two categories: - </a:t>
            </a:r>
            <a:r>
              <a:rPr lang="en-US" sz="1200" i="1" dirty="0" smtClean="0">
                <a:solidFill>
                  <a:srgbClr val="002060"/>
                </a:solidFill>
                <a:effectLst>
                  <a:outerShdw blurRad="38100" dist="38100" dir="2700000" algn="tl">
                    <a:srgbClr val="000000">
                      <a:alpha val="43137"/>
                    </a:srgbClr>
                  </a:outerShdw>
                </a:effectLst>
                <a:latin typeface="Arial Narrow" pitchFamily="34" charset="0"/>
                <a:cs typeface="Arial" charset="0"/>
              </a:rPr>
              <a:t>non-resectable and potentially resectable</a:t>
            </a:r>
            <a:r>
              <a:rPr lang="en-US" sz="1200" i="1" dirty="0" smtClean="0">
                <a:solidFill>
                  <a:srgbClr val="002060"/>
                </a:solidFill>
                <a:latin typeface="Arial Narrow" pitchFamily="34" charset="0"/>
                <a:cs typeface="Arial" charset="0"/>
              </a:rPr>
              <a:t>.</a:t>
            </a: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53</a:t>
            </a:fld>
            <a:endParaRPr lang="ar-SA"/>
          </a:p>
        </p:txBody>
      </p:sp>
    </p:spTree>
    <p:extLst>
      <p:ext uri="{BB962C8B-B14F-4D97-AF65-F5344CB8AC3E}">
        <p14:creationId xmlns:p14="http://schemas.microsoft.com/office/powerpoint/2010/main" val="912906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Narrow" pitchFamily="34" charset="0"/>
                <a:cs typeface="Arial" charset="0"/>
              </a:rPr>
              <a:t> Obstructive jaundice is a medical emergency. Local </a:t>
            </a:r>
            <a:r>
              <a:rPr lang="en-US" sz="1200" i="1" dirty="0" smtClean="0">
                <a:latin typeface="Arial Narrow" pitchFamily="34" charset="0"/>
                <a:cs typeface="Arial" charset="0"/>
              </a:rPr>
              <a:t>(hospital) </a:t>
            </a:r>
            <a:r>
              <a:rPr lang="en-US" sz="1200" dirty="0" smtClean="0">
                <a:latin typeface="Arial Narrow" pitchFamily="34" charset="0"/>
                <a:cs typeface="Arial" charset="0"/>
              </a:rPr>
              <a:t>guidelines should be in place and widely publicized to facilitate </a:t>
            </a:r>
            <a:r>
              <a:rPr lang="en-US" sz="1200" i="1" dirty="0" smtClean="0">
                <a:solidFill>
                  <a:srgbClr val="820000"/>
                </a:solidFill>
                <a:latin typeface="Arial Narrow" pitchFamily="34" charset="0"/>
                <a:cs typeface="Arial" charset="0"/>
              </a:rPr>
              <a:t>timely investigation and management and avoid complications.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Narrow" pitchFamily="34" charset="0"/>
                <a:cs typeface="Arial" charset="0"/>
              </a:rPr>
              <a:t>Management must involve a </a:t>
            </a:r>
            <a:r>
              <a:rPr lang="en-US" sz="1200" b="1" i="1" dirty="0" smtClean="0">
                <a:solidFill>
                  <a:srgbClr val="00194C"/>
                </a:solidFill>
                <a:latin typeface="Arial Narrow" pitchFamily="34" charset="0"/>
                <a:cs typeface="Arial" charset="0"/>
              </a:rPr>
              <a:t>multidisciplinary team </a:t>
            </a:r>
            <a:r>
              <a:rPr lang="en-US" sz="1200" b="1" dirty="0" smtClean="0">
                <a:solidFill>
                  <a:srgbClr val="00194C"/>
                </a:solidFill>
                <a:latin typeface="Arial Narrow" pitchFamily="34" charset="0"/>
                <a:cs typeface="Arial" charset="0"/>
              </a:rPr>
              <a:t>(MDT) </a:t>
            </a:r>
            <a:r>
              <a:rPr lang="en-US" sz="1200" dirty="0" smtClean="0">
                <a:latin typeface="Arial Narrow" pitchFamily="34" charset="0"/>
                <a:cs typeface="Arial" charset="0"/>
              </a:rPr>
              <a:t>that can offer a full range of investigative techniques (cross-sectional imaging, percutaneous procedures, endoscopic retrograde cholangiopancreatography).</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5</a:t>
            </a:fld>
            <a:endParaRPr lang="ar-SA"/>
          </a:p>
        </p:txBody>
      </p:sp>
    </p:spTree>
    <p:extLst>
      <p:ext uri="{BB962C8B-B14F-4D97-AF65-F5344CB8AC3E}">
        <p14:creationId xmlns:p14="http://schemas.microsoft.com/office/powerpoint/2010/main" val="365513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400" b="1" i="1" dirty="0" smtClean="0">
                <a:solidFill>
                  <a:srgbClr val="001848"/>
                </a:solidFill>
                <a:latin typeface="Arial Narrow" pitchFamily="34" charset="0"/>
                <a:cs typeface="Arial" charset="0"/>
              </a:rPr>
              <a:t>Other causes of yellowing of the skin </a:t>
            </a:r>
            <a:r>
              <a:rPr lang="en-US" sz="1200" dirty="0" smtClean="0">
                <a:latin typeface="Arial Narrow" pitchFamily="34" charset="0"/>
                <a:cs typeface="Arial" charset="0"/>
              </a:rPr>
              <a:t>are caroteneoderma which is due to excess consumption of carotene-containing foods like carrots and leafy vegetables; here the sclera are </a:t>
            </a:r>
            <a:r>
              <a:rPr lang="en-US" sz="1200" i="1" dirty="0" smtClean="0">
                <a:latin typeface="Arial Narrow" pitchFamily="34" charset="0"/>
                <a:cs typeface="Arial" charset="0"/>
              </a:rPr>
              <a:t>spared</a:t>
            </a:r>
            <a:r>
              <a:rPr lang="en-US" sz="1200" dirty="0" smtClean="0">
                <a:latin typeface="Arial Narrow" pitchFamily="34" charset="0"/>
                <a:cs typeface="Arial" charset="0"/>
              </a:rPr>
              <a:t> and the yellow pigmentation is concentrated </a:t>
            </a:r>
            <a:r>
              <a:rPr lang="en-US" sz="1200" i="1" dirty="0" smtClean="0">
                <a:latin typeface="Arial Narrow" pitchFamily="34" charset="0"/>
                <a:cs typeface="Arial" charset="0"/>
              </a:rPr>
              <a:t>over the palms, soles, forehead and nasolabial creases</a:t>
            </a:r>
            <a:r>
              <a:rPr lang="en-US" sz="1200" dirty="0" smtClean="0">
                <a:latin typeface="Arial Narrow" pitchFamily="34" charset="0"/>
                <a:cs typeface="Arial" charset="0"/>
              </a:rPr>
              <a:t>.</a:t>
            </a:r>
          </a:p>
          <a:p>
            <a:pPr algn="l" rtl="0"/>
            <a:r>
              <a:rPr lang="en-US" sz="1200" dirty="0" smtClean="0">
                <a:latin typeface="Arial Narrow" pitchFamily="34" charset="0"/>
                <a:cs typeface="Arial" charset="0"/>
              </a:rPr>
              <a:t>Drugs such as quinacrine and exposure to phenols also cause yellow discoloration.</a:t>
            </a:r>
          </a:p>
          <a:p>
            <a:pPr algn="l" rtl="0"/>
            <a:r>
              <a:rPr lang="en-US" sz="1200" dirty="0" smtClean="0">
                <a:latin typeface="Arial Narrow" pitchFamily="34" charset="0"/>
                <a:cs typeface="Arial" charset="0"/>
              </a:rPr>
              <a:t>Another indicator of jaundice is dark urine or tea- or cola-coloured urine, which patients commonly describe</a:t>
            </a:r>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6</a:t>
            </a:fld>
            <a:endParaRPr lang="ar-SA"/>
          </a:p>
        </p:txBody>
      </p:sp>
    </p:spTree>
    <p:extLst>
      <p:ext uri="{BB962C8B-B14F-4D97-AF65-F5344CB8AC3E}">
        <p14:creationId xmlns:p14="http://schemas.microsoft.com/office/powerpoint/2010/main" val="2243589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buFont typeface="Wingdings" pitchFamily="2" charset="2"/>
              <a:buChar char="Ø"/>
              <a:defRPr/>
            </a:pPr>
            <a:r>
              <a:rPr lang="en-US" sz="1400" b="1" i="1" dirty="0" smtClean="0">
                <a:solidFill>
                  <a:srgbClr val="001848"/>
                </a:solidFill>
                <a:latin typeface="Arial Narrow" pitchFamily="34" charset="0"/>
                <a:cs typeface="Arial" charset="0"/>
              </a:rPr>
              <a:t>Production of bilirubin</a:t>
            </a:r>
          </a:p>
          <a:p>
            <a:pPr algn="just" rtl="0" eaLnBrk="1" hangingPunct="1">
              <a:defRPr/>
            </a:pPr>
            <a:r>
              <a:rPr lang="en-US" sz="1200" dirty="0" smtClean="0">
                <a:latin typeface="Arial Narrow" pitchFamily="34" charset="0"/>
                <a:cs typeface="Arial" charset="0"/>
              </a:rPr>
              <a:t>The production of bilirubin takes place in the reticuloendothelial system in a two-step process. </a:t>
            </a:r>
            <a:r>
              <a:rPr lang="en-US" sz="1200" i="1" dirty="0" smtClean="0">
                <a:solidFill>
                  <a:srgbClr val="001848"/>
                </a:solidFill>
                <a:latin typeface="Arial Narrow" pitchFamily="34" charset="0"/>
                <a:cs typeface="Arial" charset="0"/>
              </a:rPr>
              <a:t>The first step </a:t>
            </a:r>
            <a:r>
              <a:rPr lang="en-US" sz="1200" dirty="0" smtClean="0">
                <a:latin typeface="Arial Narrow" pitchFamily="34" charset="0"/>
                <a:cs typeface="Arial" charset="0"/>
              </a:rPr>
              <a:t>is oxidation of haem by haem oxygenase, which involves breaking open of the α-bridge, resulting in the formation of biliverdin. </a:t>
            </a:r>
            <a:r>
              <a:rPr lang="en-US" sz="1200" i="1" dirty="0" smtClean="0">
                <a:solidFill>
                  <a:srgbClr val="001848"/>
                </a:solidFill>
                <a:latin typeface="Arial Narrow" pitchFamily="34" charset="0"/>
                <a:cs typeface="Arial" charset="0"/>
              </a:rPr>
              <a:t>The second step </a:t>
            </a:r>
            <a:r>
              <a:rPr lang="en-US" sz="1200" dirty="0" smtClean="0">
                <a:latin typeface="Arial Narrow" pitchFamily="34" charset="0"/>
                <a:cs typeface="Arial" charset="0"/>
              </a:rPr>
              <a:t>is reduction of this green pigment by biliverdin reductase to colourless bilirubin.</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7</a:t>
            </a:fld>
            <a:endParaRPr lang="ar-SA"/>
          </a:p>
        </p:txBody>
      </p:sp>
    </p:spTree>
    <p:extLst>
      <p:ext uri="{BB962C8B-B14F-4D97-AF65-F5344CB8AC3E}">
        <p14:creationId xmlns:p14="http://schemas.microsoft.com/office/powerpoint/2010/main" val="945398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buFont typeface="Wingdings" pitchFamily="2" charset="2"/>
              <a:buChar char="Ø"/>
              <a:defRPr/>
            </a:pPr>
            <a:r>
              <a:rPr lang="en-US" sz="1400" b="1" i="1" dirty="0" smtClean="0">
                <a:solidFill>
                  <a:srgbClr val="001848"/>
                </a:solidFill>
                <a:latin typeface="Arial Narrow" pitchFamily="34" charset="0"/>
                <a:cs typeface="Arial" charset="0"/>
              </a:rPr>
              <a:t>Hepatic conjugation</a:t>
            </a:r>
          </a:p>
          <a:p>
            <a:pPr algn="just" rtl="0" eaLnBrk="1" hangingPunct="1">
              <a:defRPr/>
            </a:pPr>
            <a:r>
              <a:rPr lang="en-US" sz="1200" dirty="0" smtClean="0">
                <a:latin typeface="Arial Narrow" pitchFamily="34" charset="0"/>
                <a:cs typeface="Arial" charset="0"/>
              </a:rPr>
              <a:t>In the presence of the co-substrate uridine diphosphate (UDP), the enzyme uridine diphosphoglucuronyl transferase (UDP-GT) mediates conjugation of the hydrophobic bilirubin to hydrophilic bilirubin monoglucuronide and diglucuronide conjugates, which are suitable for excretion. UDP-GT activity is well maintained in both acute and chronic hepatocellular damage, and even increased in cholestasis.</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8</a:t>
            </a:fld>
            <a:endParaRPr lang="ar-SA"/>
          </a:p>
        </p:txBody>
      </p:sp>
    </p:spTree>
    <p:extLst>
      <p:ext uri="{BB962C8B-B14F-4D97-AF65-F5344CB8AC3E}">
        <p14:creationId xmlns:p14="http://schemas.microsoft.com/office/powerpoint/2010/main" val="7261962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buFont typeface="Wingdings" pitchFamily="2" charset="2"/>
              <a:buChar char="§"/>
              <a:defRPr/>
            </a:pPr>
            <a:r>
              <a:rPr lang="en-US" sz="1200" dirty="0" smtClean="0">
                <a:latin typeface="Arial Narrow" pitchFamily="34" charset="0"/>
                <a:cs typeface="Arial" charset="0"/>
              </a:rPr>
              <a:t> This is then further reduced by the gut flora to colourless urobilinogen. 80–90% of this is excreted in the faeces either unchanged or oxidized to urobilin or stercobilin, which imparts the natural colour to the stools.</a:t>
            </a:r>
          </a:p>
          <a:p>
            <a:pPr algn="just" rtl="0" eaLnBrk="1" hangingPunct="1">
              <a:buFont typeface="Wingdings" pitchFamily="2" charset="2"/>
              <a:buChar char="§"/>
              <a:defRPr/>
            </a:pPr>
            <a:r>
              <a:rPr lang="en-US" sz="1200" dirty="0" smtClean="0">
                <a:latin typeface="Arial Narrow" pitchFamily="34" charset="0"/>
                <a:cs typeface="Arial" charset="0"/>
              </a:rPr>
              <a:t> The remaining 10–20% of the urobilinogen is absorbed passively and circulated in the enterohepatic circulation for reconjugation and excretion in the bile. A trace of this urobilinogen in the enterohepatic circulation escapes hepatic uptake and enters the systemic circulation to be filtered across the glomerulus and excreted in the urine.</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9</a:t>
            </a:fld>
            <a:endParaRPr lang="ar-SA"/>
          </a:p>
        </p:txBody>
      </p:sp>
    </p:spTree>
    <p:extLst>
      <p:ext uri="{BB962C8B-B14F-4D97-AF65-F5344CB8AC3E}">
        <p14:creationId xmlns:p14="http://schemas.microsoft.com/office/powerpoint/2010/main" val="3020432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eaLnBrk="1" hangingPunct="1">
              <a:buFont typeface="Wingdings" pitchFamily="2" charset="2"/>
              <a:buChar char="§"/>
              <a:defRPr/>
            </a:pPr>
            <a:r>
              <a:rPr lang="en-US" sz="1200" dirty="0" smtClean="0">
                <a:latin typeface="Arial Narrow" pitchFamily="34" charset="0"/>
                <a:cs typeface="Arial" charset="0"/>
              </a:rPr>
              <a:t>Unconjugated bilirubin is bound to albumin and hence not filtered in the glomerulus, but conjugated bilirubin is; almost all of it is reabsorbed by the proximal tubules and very small traces are excreted in urine. Thus, the presence of bilirubinuria is a suggestion of hepatobiliary disease.</a:t>
            </a:r>
          </a:p>
          <a:p>
            <a:pPr algn="just" rtl="0" eaLnBrk="1" hangingPunct="1">
              <a:buFont typeface="Wingdings" pitchFamily="2" charset="2"/>
              <a:buChar char="§"/>
              <a:defRPr/>
            </a:pPr>
            <a:r>
              <a:rPr lang="en-US" sz="1200" dirty="0" smtClean="0">
                <a:latin typeface="Arial Narrow" pitchFamily="34" charset="0"/>
                <a:cs typeface="Arial" charset="0"/>
              </a:rPr>
              <a:t> However, in prolonged cholestatic jaundice the conjugated bilirubin fraction in serum binds to albumin covalently; bilirubin levels decline more slowly than clinical recovery owing to the longer half-life of albumin.</a:t>
            </a:r>
            <a:endParaRPr lang="ar-SA" sz="1200" dirty="0" smtClean="0">
              <a:latin typeface="Arial Narrow" pitchFamily="34" charset="0"/>
            </a:endParaRPr>
          </a:p>
          <a:p>
            <a:pPr algn="l" rtl="0"/>
            <a:endParaRPr lang="ar-SA" dirty="0"/>
          </a:p>
        </p:txBody>
      </p:sp>
      <p:sp>
        <p:nvSpPr>
          <p:cNvPr id="4" name="Slide Number Placeholder 3"/>
          <p:cNvSpPr>
            <a:spLocks noGrp="1"/>
          </p:cNvSpPr>
          <p:nvPr>
            <p:ph type="sldNum" sz="quarter" idx="10"/>
          </p:nvPr>
        </p:nvSpPr>
        <p:spPr/>
        <p:txBody>
          <a:bodyPr/>
          <a:lstStyle/>
          <a:p>
            <a:pPr>
              <a:defRPr/>
            </a:pPr>
            <a:fld id="{DD5FF394-FFE9-4252-BA7A-F706B9B148B3}" type="slidenum">
              <a:rPr lang="ar-SA" smtClean="0"/>
              <a:pPr>
                <a:defRPr/>
              </a:pPr>
              <a:t>11</a:t>
            </a:fld>
            <a:endParaRPr lang="ar-SA"/>
          </a:p>
        </p:txBody>
      </p:sp>
    </p:spTree>
    <p:extLst>
      <p:ext uri="{BB962C8B-B14F-4D97-AF65-F5344CB8AC3E}">
        <p14:creationId xmlns:p14="http://schemas.microsoft.com/office/powerpoint/2010/main" val="4053071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F4BC0CA-0243-42E3-A82D-9B5F993CD453}" type="datetime1">
              <a:rPr lang="en-US" smtClean="0"/>
              <a:t>6/20/2020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it-IT" smtClean="0"/>
              <a:t>Naseralla J Elsaadi, BMC 2020</a:t>
            </a:r>
            <a:endParaRPr lang="en-US"/>
          </a:p>
        </p:txBody>
      </p:sp>
      <p:sp>
        <p:nvSpPr>
          <p:cNvPr id="6" name="Slide Number Placeholder 5"/>
          <p:cNvSpPr>
            <a:spLocks noGrp="1"/>
          </p:cNvSpPr>
          <p:nvPr>
            <p:ph type="sldNum" sz="quarter" idx="12"/>
          </p:nvPr>
        </p:nvSpPr>
        <p:spPr/>
        <p:txBody>
          <a:bodyPr/>
          <a:lstStyle>
            <a:lvl1pPr>
              <a:defRPr/>
            </a:lvl1pPr>
          </a:lstStyle>
          <a:p>
            <a:pPr>
              <a:defRPr/>
            </a:pPr>
            <a:fld id="{B4AD4345-999A-49FF-8104-13A1B1554F2D}" type="slidenum">
              <a:rPr lang="en-US"/>
              <a:pPr>
                <a:defRPr/>
              </a:pPr>
              <a:t>‹#›</a:t>
            </a:fld>
            <a:endParaRPr lang="en-US"/>
          </a:p>
        </p:txBody>
      </p:sp>
    </p:spTree>
    <p:extLst>
      <p:ext uri="{BB962C8B-B14F-4D97-AF65-F5344CB8AC3E}">
        <p14:creationId xmlns:p14="http://schemas.microsoft.com/office/powerpoint/2010/main" val="195838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FBF429E-975A-41B5-AFEB-8C29D4253EC8}" type="datetime1">
              <a:rPr lang="en-US" smtClean="0"/>
              <a:t>6/20/2020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it-IT" smtClean="0"/>
              <a:t>Naseralla J Elsaadi, BMC 2020</a:t>
            </a:r>
            <a:endParaRPr lang="en-US"/>
          </a:p>
        </p:txBody>
      </p:sp>
      <p:sp>
        <p:nvSpPr>
          <p:cNvPr id="6" name="Slide Number Placeholder 5"/>
          <p:cNvSpPr>
            <a:spLocks noGrp="1"/>
          </p:cNvSpPr>
          <p:nvPr>
            <p:ph type="sldNum" sz="quarter" idx="12"/>
          </p:nvPr>
        </p:nvSpPr>
        <p:spPr/>
        <p:txBody>
          <a:bodyPr/>
          <a:lstStyle>
            <a:lvl1pPr>
              <a:defRPr/>
            </a:lvl1pPr>
          </a:lstStyle>
          <a:p>
            <a:pPr>
              <a:defRPr/>
            </a:pPr>
            <a:fld id="{82386CB9-023E-4ED4-9FCB-86CD08F05213}" type="slidenum">
              <a:rPr lang="en-US"/>
              <a:pPr>
                <a:defRPr/>
              </a:pPr>
              <a:t>‹#›</a:t>
            </a:fld>
            <a:endParaRPr lang="en-US"/>
          </a:p>
        </p:txBody>
      </p:sp>
    </p:spTree>
    <p:extLst>
      <p:ext uri="{BB962C8B-B14F-4D97-AF65-F5344CB8AC3E}">
        <p14:creationId xmlns:p14="http://schemas.microsoft.com/office/powerpoint/2010/main" val="3295923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CA5609E-8EB3-40B0-9549-7006972FCF83}" type="datetime1">
              <a:rPr lang="en-US" smtClean="0"/>
              <a:t>6/20/2020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it-IT" smtClean="0"/>
              <a:t>Naseralla J Elsaadi, BMC 2020</a:t>
            </a:r>
            <a:endParaRPr lang="en-US"/>
          </a:p>
        </p:txBody>
      </p:sp>
      <p:sp>
        <p:nvSpPr>
          <p:cNvPr id="6" name="Slide Number Placeholder 5"/>
          <p:cNvSpPr>
            <a:spLocks noGrp="1"/>
          </p:cNvSpPr>
          <p:nvPr>
            <p:ph type="sldNum" sz="quarter" idx="12"/>
          </p:nvPr>
        </p:nvSpPr>
        <p:spPr/>
        <p:txBody>
          <a:bodyPr/>
          <a:lstStyle>
            <a:lvl1pPr>
              <a:defRPr/>
            </a:lvl1pPr>
          </a:lstStyle>
          <a:p>
            <a:pPr>
              <a:defRPr/>
            </a:pPr>
            <a:fld id="{BB9D1591-F19D-4C1C-991A-62C96DC95662}" type="slidenum">
              <a:rPr lang="en-US"/>
              <a:pPr>
                <a:defRPr/>
              </a:pPr>
              <a:t>‹#›</a:t>
            </a:fld>
            <a:endParaRPr lang="en-US"/>
          </a:p>
        </p:txBody>
      </p:sp>
    </p:spTree>
    <p:extLst>
      <p:ext uri="{BB962C8B-B14F-4D97-AF65-F5344CB8AC3E}">
        <p14:creationId xmlns:p14="http://schemas.microsoft.com/office/powerpoint/2010/main" val="666750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1212E3-75AC-46BF-9F38-87B95D87EB35}" type="datetime1">
              <a:rPr lang="en-US" smtClean="0"/>
              <a:t>6/20/2020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it-IT" smtClean="0"/>
              <a:t>Naseralla J Elsaadi, BMC 2020</a:t>
            </a:r>
            <a:endParaRPr lang="en-US"/>
          </a:p>
        </p:txBody>
      </p:sp>
      <p:sp>
        <p:nvSpPr>
          <p:cNvPr id="6" name="Slide Number Placeholder 5"/>
          <p:cNvSpPr>
            <a:spLocks noGrp="1"/>
          </p:cNvSpPr>
          <p:nvPr>
            <p:ph type="sldNum" sz="quarter" idx="12"/>
          </p:nvPr>
        </p:nvSpPr>
        <p:spPr/>
        <p:txBody>
          <a:bodyPr/>
          <a:lstStyle>
            <a:lvl1pPr>
              <a:defRPr/>
            </a:lvl1pPr>
          </a:lstStyle>
          <a:p>
            <a:pPr>
              <a:defRPr/>
            </a:pPr>
            <a:fld id="{A63B0237-F127-4B7A-9C38-91CF4BDBF692}" type="slidenum">
              <a:rPr lang="en-US"/>
              <a:pPr>
                <a:defRPr/>
              </a:pPr>
              <a:t>‹#›</a:t>
            </a:fld>
            <a:endParaRPr lang="en-US"/>
          </a:p>
        </p:txBody>
      </p:sp>
    </p:spTree>
    <p:extLst>
      <p:ext uri="{BB962C8B-B14F-4D97-AF65-F5344CB8AC3E}">
        <p14:creationId xmlns:p14="http://schemas.microsoft.com/office/powerpoint/2010/main" val="1859686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0581054-124A-405C-9F7B-219108EA2A38}" type="datetime1">
              <a:rPr lang="en-US" smtClean="0"/>
              <a:t>6/20/2020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it-IT" smtClean="0"/>
              <a:t>Naseralla J Elsaadi, BMC 2020</a:t>
            </a:r>
            <a:endParaRPr lang="en-US"/>
          </a:p>
        </p:txBody>
      </p:sp>
      <p:sp>
        <p:nvSpPr>
          <p:cNvPr id="6" name="Slide Number Placeholder 5"/>
          <p:cNvSpPr>
            <a:spLocks noGrp="1"/>
          </p:cNvSpPr>
          <p:nvPr>
            <p:ph type="sldNum" sz="quarter" idx="12"/>
          </p:nvPr>
        </p:nvSpPr>
        <p:spPr/>
        <p:txBody>
          <a:bodyPr/>
          <a:lstStyle>
            <a:lvl1pPr>
              <a:defRPr/>
            </a:lvl1pPr>
          </a:lstStyle>
          <a:p>
            <a:pPr>
              <a:defRPr/>
            </a:pPr>
            <a:fld id="{185F59C6-B7CF-4135-91F1-EF180E811785}" type="slidenum">
              <a:rPr lang="en-US"/>
              <a:pPr>
                <a:defRPr/>
              </a:pPr>
              <a:t>‹#›</a:t>
            </a:fld>
            <a:endParaRPr lang="en-US"/>
          </a:p>
        </p:txBody>
      </p:sp>
    </p:spTree>
    <p:extLst>
      <p:ext uri="{BB962C8B-B14F-4D97-AF65-F5344CB8AC3E}">
        <p14:creationId xmlns:p14="http://schemas.microsoft.com/office/powerpoint/2010/main" val="2935840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E47FD25-0783-4C58-BAED-B9C4BD9AC2A1}" type="datetime1">
              <a:rPr lang="en-US" smtClean="0"/>
              <a:t>6/20/2020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it-IT" smtClean="0"/>
              <a:t>Naseralla J Elsaadi, BMC 2020</a:t>
            </a:r>
            <a:endParaRPr lang="en-US"/>
          </a:p>
        </p:txBody>
      </p:sp>
      <p:sp>
        <p:nvSpPr>
          <p:cNvPr id="7" name="Slide Number Placeholder 5"/>
          <p:cNvSpPr>
            <a:spLocks noGrp="1"/>
          </p:cNvSpPr>
          <p:nvPr>
            <p:ph type="sldNum" sz="quarter" idx="12"/>
          </p:nvPr>
        </p:nvSpPr>
        <p:spPr/>
        <p:txBody>
          <a:bodyPr/>
          <a:lstStyle>
            <a:lvl1pPr>
              <a:defRPr/>
            </a:lvl1pPr>
          </a:lstStyle>
          <a:p>
            <a:pPr>
              <a:defRPr/>
            </a:pPr>
            <a:fld id="{65E9C93D-079E-4A2A-99BE-87E75C6EC712}" type="slidenum">
              <a:rPr lang="en-US"/>
              <a:pPr>
                <a:defRPr/>
              </a:pPr>
              <a:t>‹#›</a:t>
            </a:fld>
            <a:endParaRPr lang="en-US"/>
          </a:p>
        </p:txBody>
      </p:sp>
    </p:spTree>
    <p:extLst>
      <p:ext uri="{BB962C8B-B14F-4D97-AF65-F5344CB8AC3E}">
        <p14:creationId xmlns:p14="http://schemas.microsoft.com/office/powerpoint/2010/main" val="1612753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9854660-8CA4-487D-AA8F-BBCA6C9DEAE1}" type="datetime1">
              <a:rPr lang="en-US" smtClean="0"/>
              <a:t>6/20/2020</a:t>
            </a:fld>
            <a:endParaRPr lang="en-US" dirty="0"/>
          </a:p>
        </p:txBody>
      </p:sp>
      <p:sp>
        <p:nvSpPr>
          <p:cNvPr id="8" name="Footer Placeholder 4"/>
          <p:cNvSpPr>
            <a:spLocks noGrp="1"/>
          </p:cNvSpPr>
          <p:nvPr>
            <p:ph type="ftr" sz="quarter" idx="11"/>
          </p:nvPr>
        </p:nvSpPr>
        <p:spPr/>
        <p:txBody>
          <a:bodyPr/>
          <a:lstStyle>
            <a:lvl1pPr>
              <a:defRPr/>
            </a:lvl1pPr>
          </a:lstStyle>
          <a:p>
            <a:pPr>
              <a:defRPr/>
            </a:pPr>
            <a:r>
              <a:rPr lang="it-IT" smtClean="0"/>
              <a:t>Naseralla J Elsaadi, BMC 2020</a:t>
            </a:r>
            <a:endParaRPr lang="en-US"/>
          </a:p>
        </p:txBody>
      </p:sp>
      <p:sp>
        <p:nvSpPr>
          <p:cNvPr id="9" name="Slide Number Placeholder 5"/>
          <p:cNvSpPr>
            <a:spLocks noGrp="1"/>
          </p:cNvSpPr>
          <p:nvPr>
            <p:ph type="sldNum" sz="quarter" idx="12"/>
          </p:nvPr>
        </p:nvSpPr>
        <p:spPr/>
        <p:txBody>
          <a:bodyPr/>
          <a:lstStyle>
            <a:lvl1pPr>
              <a:defRPr/>
            </a:lvl1pPr>
          </a:lstStyle>
          <a:p>
            <a:pPr>
              <a:defRPr/>
            </a:pPr>
            <a:fld id="{67E833BE-7C2A-4647-9C67-15393BD246A4}" type="slidenum">
              <a:rPr lang="en-US"/>
              <a:pPr>
                <a:defRPr/>
              </a:pPr>
              <a:t>‹#›</a:t>
            </a:fld>
            <a:endParaRPr lang="en-US"/>
          </a:p>
        </p:txBody>
      </p:sp>
    </p:spTree>
    <p:extLst>
      <p:ext uri="{BB962C8B-B14F-4D97-AF65-F5344CB8AC3E}">
        <p14:creationId xmlns:p14="http://schemas.microsoft.com/office/powerpoint/2010/main" val="306734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C2D123A-DFD8-4052-AA96-5DC01D32CB94}" type="datetime1">
              <a:rPr lang="en-US" smtClean="0"/>
              <a:t>6/20/2020</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it-IT" smtClean="0"/>
              <a:t>Naseralla J Elsaadi, BMC 2020</a:t>
            </a:r>
            <a:endParaRPr lang="en-US"/>
          </a:p>
        </p:txBody>
      </p:sp>
      <p:sp>
        <p:nvSpPr>
          <p:cNvPr id="5" name="Slide Number Placeholder 5"/>
          <p:cNvSpPr>
            <a:spLocks noGrp="1"/>
          </p:cNvSpPr>
          <p:nvPr>
            <p:ph type="sldNum" sz="quarter" idx="12"/>
          </p:nvPr>
        </p:nvSpPr>
        <p:spPr/>
        <p:txBody>
          <a:bodyPr/>
          <a:lstStyle>
            <a:lvl1pPr>
              <a:defRPr/>
            </a:lvl1pPr>
          </a:lstStyle>
          <a:p>
            <a:pPr>
              <a:defRPr/>
            </a:pPr>
            <a:fld id="{EBCD3BF0-76DA-466F-8260-7CD4F006E360}" type="slidenum">
              <a:rPr lang="en-US"/>
              <a:pPr>
                <a:defRPr/>
              </a:pPr>
              <a:t>‹#›</a:t>
            </a:fld>
            <a:endParaRPr lang="en-US"/>
          </a:p>
        </p:txBody>
      </p:sp>
    </p:spTree>
    <p:extLst>
      <p:ext uri="{BB962C8B-B14F-4D97-AF65-F5344CB8AC3E}">
        <p14:creationId xmlns:p14="http://schemas.microsoft.com/office/powerpoint/2010/main" val="3288549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0FB7FBD-A512-43CE-82D8-688BC6766E5F}" type="datetime1">
              <a:rPr lang="en-US" smtClean="0"/>
              <a:t>6/20/2020</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it-IT" smtClean="0"/>
              <a:t>Naseralla J Elsaadi, BMC 2020</a:t>
            </a:r>
            <a:endParaRPr lang="en-US"/>
          </a:p>
        </p:txBody>
      </p:sp>
      <p:sp>
        <p:nvSpPr>
          <p:cNvPr id="4" name="Slide Number Placeholder 5"/>
          <p:cNvSpPr>
            <a:spLocks noGrp="1"/>
          </p:cNvSpPr>
          <p:nvPr>
            <p:ph type="sldNum" sz="quarter" idx="12"/>
          </p:nvPr>
        </p:nvSpPr>
        <p:spPr/>
        <p:txBody>
          <a:bodyPr/>
          <a:lstStyle>
            <a:lvl1pPr>
              <a:defRPr/>
            </a:lvl1pPr>
          </a:lstStyle>
          <a:p>
            <a:pPr>
              <a:defRPr/>
            </a:pPr>
            <a:fld id="{10D8C1BA-D1A5-49A2-AAEF-05ED2C8062A3}" type="slidenum">
              <a:rPr lang="en-US"/>
              <a:pPr>
                <a:defRPr/>
              </a:pPr>
              <a:t>‹#›</a:t>
            </a:fld>
            <a:endParaRPr lang="en-US"/>
          </a:p>
        </p:txBody>
      </p:sp>
    </p:spTree>
    <p:extLst>
      <p:ext uri="{BB962C8B-B14F-4D97-AF65-F5344CB8AC3E}">
        <p14:creationId xmlns:p14="http://schemas.microsoft.com/office/powerpoint/2010/main" val="1523925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7E64221-9503-46C6-AC14-5E9FD58A2F00}" type="datetime1">
              <a:rPr lang="en-US" smtClean="0"/>
              <a:t>6/20/2020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it-IT" smtClean="0"/>
              <a:t>Naseralla J Elsaadi, BMC 2020</a:t>
            </a:r>
            <a:endParaRPr lang="en-US"/>
          </a:p>
        </p:txBody>
      </p:sp>
      <p:sp>
        <p:nvSpPr>
          <p:cNvPr id="7" name="Slide Number Placeholder 5"/>
          <p:cNvSpPr>
            <a:spLocks noGrp="1"/>
          </p:cNvSpPr>
          <p:nvPr>
            <p:ph type="sldNum" sz="quarter" idx="12"/>
          </p:nvPr>
        </p:nvSpPr>
        <p:spPr/>
        <p:txBody>
          <a:bodyPr/>
          <a:lstStyle>
            <a:lvl1pPr>
              <a:defRPr/>
            </a:lvl1pPr>
          </a:lstStyle>
          <a:p>
            <a:pPr>
              <a:defRPr/>
            </a:pPr>
            <a:fld id="{751569A2-A0C1-4EF8-A832-F0DB79F88931}" type="slidenum">
              <a:rPr lang="en-US"/>
              <a:pPr>
                <a:defRPr/>
              </a:pPr>
              <a:t>‹#›</a:t>
            </a:fld>
            <a:endParaRPr lang="en-US"/>
          </a:p>
        </p:txBody>
      </p:sp>
    </p:spTree>
    <p:extLst>
      <p:ext uri="{BB962C8B-B14F-4D97-AF65-F5344CB8AC3E}">
        <p14:creationId xmlns:p14="http://schemas.microsoft.com/office/powerpoint/2010/main" val="2889015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37F12BC-8386-46DB-80ED-E2ABD5054805}" type="datetime1">
              <a:rPr lang="en-US" smtClean="0"/>
              <a:t>6/20/2020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it-IT" smtClean="0"/>
              <a:t>Naseralla J Elsaadi, BMC 2020</a:t>
            </a:r>
            <a:endParaRPr lang="en-US"/>
          </a:p>
        </p:txBody>
      </p:sp>
      <p:sp>
        <p:nvSpPr>
          <p:cNvPr id="7" name="Slide Number Placeholder 5"/>
          <p:cNvSpPr>
            <a:spLocks noGrp="1"/>
          </p:cNvSpPr>
          <p:nvPr>
            <p:ph type="sldNum" sz="quarter" idx="12"/>
          </p:nvPr>
        </p:nvSpPr>
        <p:spPr/>
        <p:txBody>
          <a:bodyPr/>
          <a:lstStyle>
            <a:lvl1pPr>
              <a:defRPr/>
            </a:lvl1pPr>
          </a:lstStyle>
          <a:p>
            <a:pPr>
              <a:defRPr/>
            </a:pPr>
            <a:fld id="{70D435E1-CA4C-427C-9DCC-9D5F331408E6}" type="slidenum">
              <a:rPr lang="en-US"/>
              <a:pPr>
                <a:defRPr/>
              </a:pPr>
              <a:t>‹#›</a:t>
            </a:fld>
            <a:endParaRPr lang="en-US"/>
          </a:p>
        </p:txBody>
      </p:sp>
    </p:spTree>
    <p:extLst>
      <p:ext uri="{BB962C8B-B14F-4D97-AF65-F5344CB8AC3E}">
        <p14:creationId xmlns:p14="http://schemas.microsoft.com/office/powerpoint/2010/main" val="231828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rtl="0" eaLnBrk="1" fontAlgn="auto" hangingPunct="1">
              <a:spcBef>
                <a:spcPts val="0"/>
              </a:spcBef>
              <a:spcAft>
                <a:spcPts val="0"/>
              </a:spcAft>
              <a:defRPr sz="1200">
                <a:solidFill>
                  <a:schemeClr val="tx1">
                    <a:tint val="75000"/>
                  </a:schemeClr>
                </a:solidFill>
                <a:latin typeface="+mn-lt"/>
                <a:cs typeface="+mn-cs"/>
              </a:defRPr>
            </a:lvl1pPr>
          </a:lstStyle>
          <a:p>
            <a:pPr>
              <a:defRPr/>
            </a:pPr>
            <a:fld id="{06CD552A-E3FF-4A1F-8A2F-E23F562BF552}" type="datetime1">
              <a:rPr lang="en-US" smtClean="0"/>
              <a:t>6/20/2020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rtl="0" eaLnBrk="1" fontAlgn="auto" hangingPunct="1">
              <a:spcBef>
                <a:spcPts val="0"/>
              </a:spcBef>
              <a:spcAft>
                <a:spcPts val="0"/>
              </a:spcAft>
              <a:defRPr sz="1200">
                <a:solidFill>
                  <a:schemeClr val="tx1">
                    <a:tint val="75000"/>
                  </a:schemeClr>
                </a:solidFill>
                <a:latin typeface="+mn-lt"/>
                <a:cs typeface="+mn-cs"/>
              </a:defRPr>
            </a:lvl1pPr>
          </a:lstStyle>
          <a:p>
            <a:pPr>
              <a:defRPr/>
            </a:pPr>
            <a:r>
              <a:rPr lang="it-IT" smtClean="0"/>
              <a:t>Naseralla J Elsaadi, BMC 2020</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rtl="0" eaLnBrk="1" hangingPunct="1">
              <a:defRPr sz="1200" smtClean="0">
                <a:solidFill>
                  <a:srgbClr val="898989"/>
                </a:solidFill>
                <a:latin typeface="Calibri" panose="020F0502020204030204" pitchFamily="34" charset="0"/>
              </a:defRPr>
            </a:lvl1pPr>
          </a:lstStyle>
          <a:p>
            <a:pPr>
              <a:defRPr/>
            </a:pPr>
            <a:fld id="{FC636626-2637-472D-ADC8-E87978DE031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p:cNvPicPr>
            <a:picLocks noChangeAspect="1" noChangeArrowheads="1"/>
          </p:cNvPicPr>
          <p:nvPr/>
        </p:nvPicPr>
        <p:blipFill>
          <a:blip r:embed="rId2"/>
          <a:srcRect/>
          <a:stretch>
            <a:fillRect/>
          </a:stretch>
        </p:blipFill>
        <p:spPr bwMode="auto">
          <a:xfrm>
            <a:off x="76200" y="1066800"/>
            <a:ext cx="8991600" cy="5694680"/>
          </a:xfrm>
          <a:prstGeom prst="rect">
            <a:avLst/>
          </a:prstGeom>
          <a:noFill/>
          <a:ln w="9525">
            <a:noFill/>
            <a:miter lim="800000"/>
            <a:headEnd/>
            <a:tailEnd/>
          </a:ln>
          <a:effectLst/>
          <a:scene3d>
            <a:camera prst="orthographicFront"/>
            <a:lightRig rig="threePt" dir="t"/>
          </a:scene3d>
          <a:sp3d>
            <a:bevelT prst="angle"/>
          </a:sp3d>
        </p:spPr>
      </p:pic>
      <p:sp>
        <p:nvSpPr>
          <p:cNvPr id="2050" name="Title 1"/>
          <p:cNvSpPr>
            <a:spLocks noGrp="1"/>
          </p:cNvSpPr>
          <p:nvPr>
            <p:ph type="ctrTitle"/>
          </p:nvPr>
        </p:nvSpPr>
        <p:spPr>
          <a:xfrm>
            <a:off x="76200" y="76200"/>
            <a:ext cx="8991600" cy="990600"/>
          </a:xfrm>
          <a:solidFill>
            <a:schemeClr val="tx1">
              <a:lumMod val="75000"/>
              <a:lumOff val="25000"/>
            </a:schemeClr>
          </a:solidFill>
          <a:ln>
            <a:solidFill>
              <a:schemeClr val="accent2">
                <a:lumMod val="60000"/>
                <a:lumOff val="40000"/>
              </a:schemeClr>
            </a:solid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eaLnBrk="1" hangingPunct="1">
              <a:defRPr/>
            </a:pPr>
            <a:r>
              <a:rPr lang="en-US" sz="3600" dirty="0" smtClean="0">
                <a:solidFill>
                  <a:schemeClr val="bg1"/>
                </a:solidFill>
                <a:latin typeface="Angsana New" pitchFamily="18" charset="-34"/>
                <a:cs typeface="Angsana New" pitchFamily="18" charset="-34"/>
              </a:rPr>
              <a:t>Microsoft Office PowerPoint Presentation</a:t>
            </a:r>
            <a:endParaRPr lang="ar-SA" sz="3600" dirty="0" smtClean="0">
              <a:solidFill>
                <a:schemeClr val="bg1"/>
              </a:solidFill>
              <a:latin typeface="Angsana New" pitchFamily="18" charset="-34"/>
              <a:cs typeface="+mn-cs"/>
            </a:endParaRPr>
          </a:p>
        </p:txBody>
      </p:sp>
      <p:sp>
        <p:nvSpPr>
          <p:cNvPr id="6" name="Slide Number Placeholder 5"/>
          <p:cNvSpPr>
            <a:spLocks noGrp="1"/>
          </p:cNvSpPr>
          <p:nvPr>
            <p:ph type="sldNum" sz="quarter" idx="12"/>
          </p:nvPr>
        </p:nvSpPr>
        <p:spPr>
          <a:xfrm>
            <a:off x="8382000" y="6356350"/>
            <a:ext cx="304800" cy="365125"/>
          </a:xfrm>
          <a:solidFill>
            <a:schemeClr val="accent3">
              <a:lumMod val="40000"/>
              <a:lumOff val="60000"/>
            </a:schemeClr>
          </a:solidFill>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F9FD9C20-7013-413B-9B1A-AFB1EB266B94}" type="slidenum">
              <a:rPr lang="en-US" smtClean="0">
                <a:latin typeface="Calibri" panose="020F0502020204030204" pitchFamily="34" charset="0"/>
              </a:rPr>
              <a:pPr eaLnBrk="1" hangingPunct="1">
                <a:defRPr/>
              </a:pPr>
              <a:t>1</a:t>
            </a:fld>
            <a:endParaRPr lang="en-US" smtClean="0">
              <a:latin typeface="Calibri" panose="020F0502020204030204" pitchFamily="34" charset="0"/>
            </a:endParaRPr>
          </a:p>
        </p:txBody>
      </p:sp>
      <p:sp>
        <p:nvSpPr>
          <p:cNvPr id="9" name="Footer Placeholder 8"/>
          <p:cNvSpPr>
            <a:spLocks noGrp="1"/>
          </p:cNvSpPr>
          <p:nvPr>
            <p:ph type="ftr" sz="quarter" idx="11"/>
          </p:nvPr>
        </p:nvSpPr>
        <p:spPr>
          <a:solidFill>
            <a:schemeClr val="accent3">
              <a:lumMod val="40000"/>
              <a:lumOff val="60000"/>
            </a:schemeClr>
          </a:solidFill>
        </p:spPr>
        <p:txBody>
          <a:bodyPr/>
          <a:lstStyle/>
          <a:p>
            <a:pPr>
              <a:defRPr/>
            </a:pPr>
            <a:r>
              <a:rPr lang="it-IT" smtClean="0">
                <a:solidFill>
                  <a:schemeClr val="tx1"/>
                </a:solidFill>
              </a:rPr>
              <a:t>Naseralla J Elsaadi, BMC 2020</a:t>
            </a:r>
            <a:endParaRPr lang="en-US" dirty="0">
              <a:solidFill>
                <a:schemeClr val="tx1"/>
              </a:solidFill>
            </a:endParaRPr>
          </a:p>
        </p:txBody>
      </p:sp>
    </p:spTree>
  </p:cSld>
  <p:clrMapOvr>
    <a:masterClrMapping/>
  </p:clrMapOvr>
  <p:transition spd="slow">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28600"/>
            <a:ext cx="6096000" cy="6096000"/>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1536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D21136EF-2C76-4DD9-A095-67D195CD5C48}" type="slidenum">
              <a:rPr lang="en-US" sz="1200">
                <a:solidFill>
                  <a:srgbClr val="898989"/>
                </a:solidFill>
              </a:rPr>
              <a:pPr>
                <a:spcBef>
                  <a:spcPct val="0"/>
                </a:spcBef>
                <a:buFontTx/>
                <a:buNone/>
              </a:pPr>
              <a:t>10</a:t>
            </a:fld>
            <a:endParaRPr lang="en-US" sz="1200">
              <a:solidFill>
                <a:srgbClr val="898989"/>
              </a:solidFill>
            </a:endParaRPr>
          </a:p>
        </p:txBody>
      </p:sp>
      <p:sp>
        <p:nvSpPr>
          <p:cNvPr id="6" name="Footer Placeholder 5"/>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1173301"/>
            <a:ext cx="8458200" cy="353943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just" eaLnBrk="1" hangingPunct="1">
              <a:buFont typeface="Wingdings" pitchFamily="2" charset="2"/>
              <a:buChar char="§"/>
              <a:defRPr/>
            </a:pPr>
            <a:r>
              <a:rPr lang="en-US" sz="2800" dirty="0">
                <a:latin typeface="Arial Narrow" pitchFamily="34" charset="0"/>
                <a:cs typeface="Arial" charset="0"/>
              </a:rPr>
              <a:t> Serum bilirubin is measured using a variation of the original </a:t>
            </a:r>
            <a:r>
              <a:rPr lang="en-US" sz="2800" i="1" dirty="0">
                <a:latin typeface="Arial Narrow" pitchFamily="34" charset="0"/>
                <a:cs typeface="Arial" charset="0"/>
              </a:rPr>
              <a:t>Van den Bergh </a:t>
            </a:r>
            <a:r>
              <a:rPr lang="en-US" sz="2800" dirty="0">
                <a:latin typeface="Arial Narrow" pitchFamily="34" charset="0"/>
                <a:cs typeface="Arial" charset="0"/>
              </a:rPr>
              <a:t>colorimetric </a:t>
            </a:r>
            <a:r>
              <a:rPr lang="en-US" sz="2800" dirty="0" smtClean="0">
                <a:latin typeface="Arial Narrow" pitchFamily="34" charset="0"/>
                <a:cs typeface="Arial" charset="0"/>
              </a:rPr>
              <a:t>reaction.</a:t>
            </a:r>
          </a:p>
          <a:p>
            <a:pPr algn="just" eaLnBrk="1" hangingPunct="1">
              <a:buFont typeface="Wingdings" pitchFamily="2" charset="2"/>
              <a:buChar char="§"/>
              <a:defRPr/>
            </a:pPr>
            <a:endParaRPr lang="en-US" sz="2800" dirty="0">
              <a:latin typeface="Arial Narrow" pitchFamily="34" charset="0"/>
              <a:cs typeface="Arial" charset="0"/>
            </a:endParaRPr>
          </a:p>
          <a:p>
            <a:pPr algn="just" eaLnBrk="1" hangingPunct="1">
              <a:buFont typeface="Wingdings" pitchFamily="2" charset="2"/>
              <a:buChar char="§"/>
              <a:defRPr/>
            </a:pPr>
            <a:r>
              <a:rPr lang="en-US" sz="2800" dirty="0" smtClean="0">
                <a:latin typeface="Arial Narrow" pitchFamily="34" charset="0"/>
                <a:cs typeface="Arial" charset="0"/>
              </a:rPr>
              <a:t> Indirect </a:t>
            </a:r>
            <a:r>
              <a:rPr lang="en-US" sz="2800" dirty="0">
                <a:latin typeface="Arial Narrow" pitchFamily="34" charset="0"/>
                <a:cs typeface="Arial" charset="0"/>
              </a:rPr>
              <a:t>and direct refer to the total and conjugated bilirubin concentrations respectively. With </a:t>
            </a:r>
            <a:r>
              <a:rPr lang="en-US" sz="2800" i="1" dirty="0">
                <a:latin typeface="Arial Narrow" pitchFamily="34" charset="0"/>
                <a:cs typeface="Arial" charset="0"/>
              </a:rPr>
              <a:t>Van den Bergh </a:t>
            </a:r>
            <a:r>
              <a:rPr lang="en-US" sz="2800" dirty="0">
                <a:latin typeface="Arial Narrow" pitchFamily="34" charset="0"/>
                <a:cs typeface="Arial" charset="0"/>
              </a:rPr>
              <a:t>method, the normal total serum bilirubin concentration is &lt;17 μmol (&lt;1 mg/dl). Up to 30%, that is 5 μmol (0.3 mg/dl) is in the conjugated form</a:t>
            </a:r>
            <a:r>
              <a:rPr lang="en-US" sz="2800" dirty="0" smtClean="0">
                <a:latin typeface="Arial Narrow" pitchFamily="34" charset="0"/>
                <a:cs typeface="Arial" charset="0"/>
              </a:rPr>
              <a:t>.</a:t>
            </a:r>
          </a:p>
        </p:txBody>
      </p:sp>
      <p:sp>
        <p:nvSpPr>
          <p:cNvPr id="5" name="Rectangle 1"/>
          <p:cNvSpPr>
            <a:spLocks noChangeArrowheads="1"/>
          </p:cNvSpPr>
          <p:nvPr/>
        </p:nvSpPr>
        <p:spPr bwMode="auto">
          <a:xfrm>
            <a:off x="381000" y="300335"/>
            <a:ext cx="84582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j-lt"/>
                <a:ea typeface="Arial Unicode MS" pitchFamily="34" charset="-128"/>
                <a:cs typeface="Arial Unicode MS" pitchFamily="34" charset="-128"/>
              </a:rPr>
              <a:t>Measurement of Bilirubin</a:t>
            </a:r>
          </a:p>
        </p:txBody>
      </p:sp>
      <p:sp>
        <p:nvSpPr>
          <p:cNvPr id="1229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36F1469-52D8-4D45-9106-20CE743E932E}" type="slidenum">
              <a:rPr lang="en-US" sz="1200">
                <a:solidFill>
                  <a:srgbClr val="898989"/>
                </a:solidFill>
              </a:rPr>
              <a:pPr>
                <a:spcBef>
                  <a:spcPct val="0"/>
                </a:spcBef>
                <a:buFontTx/>
                <a:buNone/>
              </a:pPr>
              <a:t>11</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ChangeArrowheads="1"/>
          </p:cNvSpPr>
          <p:nvPr/>
        </p:nvSpPr>
        <p:spPr bwMode="auto">
          <a:xfrm>
            <a:off x="381000" y="1173301"/>
            <a:ext cx="8458200" cy="440120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just" eaLnBrk="1" hangingPunct="1">
              <a:defRPr/>
            </a:pPr>
            <a:r>
              <a:rPr lang="en-US" sz="2800" dirty="0">
                <a:latin typeface="Arial Narrow" pitchFamily="34" charset="0"/>
                <a:cs typeface="Arial" charset="0"/>
              </a:rPr>
              <a:t>Jaundice can be defined as an increase in the concentration of serum bilirubin </a:t>
            </a:r>
            <a:r>
              <a:rPr lang="en-US" sz="2800" i="1" dirty="0">
                <a:solidFill>
                  <a:srgbClr val="631B20"/>
                </a:solidFill>
                <a:latin typeface="Arial Narrow" pitchFamily="34" charset="0"/>
                <a:cs typeface="Arial" charset="0"/>
              </a:rPr>
              <a:t>(normal serum level is 4-17 µmol/litre - upto 1.0 mg/dl)</a:t>
            </a:r>
            <a:r>
              <a:rPr lang="en-US" sz="2800" dirty="0">
                <a:latin typeface="Arial Narrow" pitchFamily="34" charset="0"/>
                <a:cs typeface="Arial" charset="0"/>
              </a:rPr>
              <a:t> leading to the clinical manifestation of yellowing of the skin and sclera (</a:t>
            </a:r>
            <a:r>
              <a:rPr lang="en-US" sz="2800" i="1" dirty="0">
                <a:latin typeface="Arial Narrow" pitchFamily="34" charset="0"/>
                <a:cs typeface="Arial" charset="0"/>
              </a:rPr>
              <a:t>icterus</a:t>
            </a:r>
            <a:r>
              <a:rPr lang="en-US" sz="2800" dirty="0">
                <a:latin typeface="Arial Narrow" pitchFamily="34" charset="0"/>
                <a:cs typeface="Arial" charset="0"/>
              </a:rPr>
              <a:t>). </a:t>
            </a:r>
            <a:endParaRPr lang="en-US" sz="2800" dirty="0" smtClean="0">
              <a:latin typeface="Arial Narrow" pitchFamily="34" charset="0"/>
              <a:cs typeface="Arial" charset="0"/>
            </a:endParaRPr>
          </a:p>
          <a:p>
            <a:pPr algn="just" eaLnBrk="1" hangingPunct="1">
              <a:defRPr/>
            </a:pPr>
            <a:endParaRPr lang="en-US" sz="2800" dirty="0">
              <a:latin typeface="Arial Narrow" pitchFamily="34" charset="0"/>
              <a:cs typeface="Arial" charset="0"/>
            </a:endParaRPr>
          </a:p>
          <a:p>
            <a:pPr algn="just" eaLnBrk="1" hangingPunct="1">
              <a:defRPr/>
            </a:pPr>
            <a:r>
              <a:rPr lang="en-US" sz="2800" dirty="0" smtClean="0">
                <a:latin typeface="Arial Narrow" pitchFamily="34" charset="0"/>
                <a:cs typeface="Arial" charset="0"/>
              </a:rPr>
              <a:t>Cholestasis </a:t>
            </a:r>
            <a:r>
              <a:rPr lang="en-US" sz="2800" dirty="0">
                <a:latin typeface="Arial Narrow" pitchFamily="34" charset="0"/>
                <a:cs typeface="Arial" charset="0"/>
              </a:rPr>
              <a:t>may occur within the liver (</a:t>
            </a:r>
            <a:r>
              <a:rPr lang="en-US" sz="2800" i="1" dirty="0">
                <a:latin typeface="Arial Narrow" pitchFamily="34" charset="0"/>
                <a:cs typeface="Arial" charset="0"/>
              </a:rPr>
              <a:t>parenchymal</a:t>
            </a:r>
            <a:r>
              <a:rPr lang="en-US" sz="2800" dirty="0">
                <a:latin typeface="Arial Narrow" pitchFamily="34" charset="0"/>
                <a:cs typeface="Arial" charset="0"/>
              </a:rPr>
              <a:t>) cells and the biliary canaliculi </a:t>
            </a:r>
            <a:r>
              <a:rPr lang="en-US" sz="2800" i="1" dirty="0">
                <a:solidFill>
                  <a:srgbClr val="19434F"/>
                </a:solidFill>
                <a:latin typeface="Arial Narrow" pitchFamily="34" charset="0"/>
                <a:cs typeface="Arial" charset="0"/>
              </a:rPr>
              <a:t>(hepatic cholestasis) </a:t>
            </a:r>
            <a:r>
              <a:rPr lang="en-US" sz="2800" dirty="0">
                <a:latin typeface="Arial Narrow" pitchFamily="34" charset="0"/>
                <a:cs typeface="Arial" charset="0"/>
              </a:rPr>
              <a:t>or in the extrahepatic bile duct system due to mechanical obstruction </a:t>
            </a:r>
            <a:r>
              <a:rPr lang="en-US" sz="2800" i="1" dirty="0">
                <a:solidFill>
                  <a:srgbClr val="19434F"/>
                </a:solidFill>
                <a:latin typeface="Arial Narrow" pitchFamily="34" charset="0"/>
                <a:cs typeface="Arial" charset="0"/>
              </a:rPr>
              <a:t>(extrahepatic cholestasis or obstructive jaundice).</a:t>
            </a:r>
          </a:p>
          <a:p>
            <a:pPr algn="just" eaLnBrk="1" hangingPunct="1">
              <a:defRPr/>
            </a:pPr>
            <a:endParaRPr lang="en-US" sz="2800" dirty="0">
              <a:latin typeface="Arial Narrow" pitchFamily="34" charset="0"/>
              <a:cs typeface="Arial" charset="0"/>
            </a:endParaRPr>
          </a:p>
        </p:txBody>
      </p:sp>
      <p:sp>
        <p:nvSpPr>
          <p:cNvPr id="7" name="Rectangle 1"/>
          <p:cNvSpPr>
            <a:spLocks noChangeArrowheads="1"/>
          </p:cNvSpPr>
          <p:nvPr/>
        </p:nvSpPr>
        <p:spPr bwMode="auto">
          <a:xfrm>
            <a:off x="381000" y="300335"/>
            <a:ext cx="84582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j-lt"/>
                <a:ea typeface="Arial Unicode MS" pitchFamily="34" charset="-128"/>
                <a:cs typeface="Arial Unicode MS" pitchFamily="34" charset="-128"/>
              </a:rPr>
              <a:t>Definition</a:t>
            </a:r>
          </a:p>
        </p:txBody>
      </p:sp>
      <p:sp>
        <p:nvSpPr>
          <p:cNvPr id="13320"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95D9E94-7473-47E7-BBB2-94C6D2A1F12B}" type="slidenum">
              <a:rPr lang="en-US" sz="1200">
                <a:solidFill>
                  <a:srgbClr val="898989"/>
                </a:solidFill>
              </a:rPr>
              <a:pPr>
                <a:spcBef>
                  <a:spcPct val="0"/>
                </a:spcBef>
                <a:buFontTx/>
                <a:buNone/>
              </a:pPr>
              <a:t>12</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304800" y="329148"/>
            <a:ext cx="8534400" cy="523220"/>
          </a:xfrm>
          <a:prstGeom prst="rect">
            <a:avLst/>
          </a:prstGeom>
          <a:solidFill>
            <a:schemeClr val="accent4">
              <a:lumMod val="5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j-lt"/>
                <a:ea typeface="Arial Unicode MS" pitchFamily="34" charset="-128"/>
                <a:cs typeface="Arial Unicode MS" pitchFamily="34" charset="-128"/>
              </a:rPr>
              <a:t>Aetiological Classification</a:t>
            </a:r>
          </a:p>
        </p:txBody>
      </p:sp>
      <p:sp>
        <p:nvSpPr>
          <p:cNvPr id="9219" name="Rectangle 2"/>
          <p:cNvSpPr>
            <a:spLocks noChangeArrowheads="1"/>
          </p:cNvSpPr>
          <p:nvPr/>
        </p:nvSpPr>
        <p:spPr bwMode="auto">
          <a:xfrm>
            <a:off x="304800" y="1066800"/>
            <a:ext cx="8534400" cy="452431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just" eaLnBrk="1" hangingPunct="1">
              <a:buFont typeface="Wingdings" pitchFamily="2" charset="2"/>
              <a:buChar char="§"/>
              <a:defRPr/>
            </a:pPr>
            <a:r>
              <a:rPr lang="en-US" sz="2400" b="1" dirty="0">
                <a:latin typeface="Arial Narrow" pitchFamily="34" charset="0"/>
                <a:cs typeface="Arial" charset="0"/>
              </a:rPr>
              <a:t> Pre-hepatic jaundice </a:t>
            </a:r>
            <a:r>
              <a:rPr lang="en-US" sz="2400" dirty="0">
                <a:latin typeface="Arial Narrow" pitchFamily="34" charset="0"/>
                <a:cs typeface="Arial" charset="0"/>
              </a:rPr>
              <a:t>is due to increased bilirubin load on the hepatocytes (usually due to haemolysis). The increase in serum bilirubin is mainly unconjugated and the concentrations of transaminases and alkaline phosphatase are usually normal.</a:t>
            </a:r>
          </a:p>
          <a:p>
            <a:pPr algn="just" eaLnBrk="1" hangingPunct="1">
              <a:defRPr/>
            </a:pPr>
            <a:endParaRPr lang="en-US" sz="2400" dirty="0">
              <a:latin typeface="Arial Narrow" pitchFamily="34" charset="0"/>
              <a:cs typeface="Arial" charset="0"/>
            </a:endParaRPr>
          </a:p>
          <a:p>
            <a:pPr algn="just" eaLnBrk="1" hangingPunct="1">
              <a:buFont typeface="Wingdings" pitchFamily="2" charset="2"/>
              <a:buChar char="§"/>
              <a:defRPr/>
            </a:pPr>
            <a:r>
              <a:rPr lang="en-US" sz="2400" b="1" dirty="0">
                <a:latin typeface="Arial Narrow" pitchFamily="34" charset="0"/>
                <a:cs typeface="Arial" charset="0"/>
              </a:rPr>
              <a:t> Hepatic jaundice </a:t>
            </a:r>
            <a:r>
              <a:rPr lang="en-US" sz="2400" dirty="0">
                <a:latin typeface="Arial Narrow" pitchFamily="34" charset="0"/>
                <a:cs typeface="Arial" charset="0"/>
              </a:rPr>
              <a:t>is failure of excretion of bile pigments from the hepatocytes. Conjugated serum bilirubin is raised. Transaminases are raised, dependent on the cause (e.g. viral or drug-induced).</a:t>
            </a:r>
          </a:p>
          <a:p>
            <a:pPr algn="just" eaLnBrk="1" hangingPunct="1">
              <a:defRPr/>
            </a:pPr>
            <a:endParaRPr lang="en-US" sz="2400" dirty="0">
              <a:latin typeface="Arial Narrow" pitchFamily="34" charset="0"/>
              <a:cs typeface="Arial" charset="0"/>
            </a:endParaRPr>
          </a:p>
          <a:p>
            <a:pPr algn="just" eaLnBrk="1" hangingPunct="1">
              <a:buFont typeface="Wingdings" pitchFamily="2" charset="2"/>
              <a:buChar char="§"/>
              <a:defRPr/>
            </a:pPr>
            <a:r>
              <a:rPr lang="en-US" sz="2400" b="1" dirty="0">
                <a:latin typeface="Arial Narrow" pitchFamily="34" charset="0"/>
                <a:cs typeface="Arial" charset="0"/>
              </a:rPr>
              <a:t> Post-hepatic jaundice </a:t>
            </a:r>
            <a:r>
              <a:rPr lang="en-US" sz="2400" dirty="0">
                <a:latin typeface="Arial Narrow" pitchFamily="34" charset="0"/>
                <a:cs typeface="Arial" charset="0"/>
              </a:rPr>
              <a:t>is caused by failure of formation of bile or of bile transports. </a:t>
            </a:r>
            <a:r>
              <a:rPr lang="en-US" sz="2400" i="1" dirty="0">
                <a:solidFill>
                  <a:srgbClr val="153943"/>
                </a:solidFill>
                <a:latin typeface="Arial Narrow" pitchFamily="34" charset="0"/>
                <a:cs typeface="Arial" charset="0"/>
              </a:rPr>
              <a:t>This may occur at any point from the hepatocyte to the ampulla of Vater.</a:t>
            </a:r>
            <a:r>
              <a:rPr lang="en-US" sz="2400" dirty="0">
                <a:solidFill>
                  <a:srgbClr val="153943"/>
                </a:solidFill>
                <a:latin typeface="Arial Narrow" pitchFamily="34" charset="0"/>
                <a:cs typeface="Arial" charset="0"/>
              </a:rPr>
              <a:t> </a:t>
            </a:r>
            <a:endParaRPr lang="en-US" sz="2400" dirty="0">
              <a:latin typeface="Arial Narrow" pitchFamily="34" charset="0"/>
            </a:endParaRPr>
          </a:p>
        </p:txBody>
      </p:sp>
      <p:sp>
        <p:nvSpPr>
          <p:cNvPr id="17416"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A3532639-805E-4AF9-8200-BEEB21CFEB81}" type="slidenum">
              <a:rPr lang="en-US" sz="1200">
                <a:solidFill>
                  <a:srgbClr val="898989"/>
                </a:solidFill>
              </a:rPr>
              <a:pPr>
                <a:spcBef>
                  <a:spcPct val="0"/>
                </a:spcBef>
                <a:buFontTx/>
                <a:buNone/>
              </a:pPr>
              <a:t>13</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2400"/>
            <a:ext cx="7467600" cy="6172200"/>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18435"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FF6808D-6F98-40B5-9A5C-0DEEDD106550}" type="slidenum">
              <a:rPr lang="en-US" sz="1200">
                <a:solidFill>
                  <a:srgbClr val="898989"/>
                </a:solidFill>
              </a:rPr>
              <a:pPr>
                <a:spcBef>
                  <a:spcPct val="0"/>
                </a:spcBef>
                <a:buFontTx/>
                <a:buNone/>
              </a:pPr>
              <a:t>14</a:t>
            </a:fld>
            <a:endParaRPr lang="en-US" sz="1200">
              <a:solidFill>
                <a:srgbClr val="898989"/>
              </a:solidFill>
            </a:endParaRPr>
          </a:p>
        </p:txBody>
      </p:sp>
      <p:sp>
        <p:nvSpPr>
          <p:cNvPr id="6" name="Footer Placeholder 5"/>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7175"/>
            <a:ext cx="4591050" cy="522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7700" y="228600"/>
            <a:ext cx="4686300" cy="463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C7FA36A-4491-4138-B0DB-6A1D88717E13}" type="slidenum">
              <a:rPr lang="en-US" sz="1200">
                <a:solidFill>
                  <a:srgbClr val="898989"/>
                </a:solidFill>
              </a:rPr>
              <a:pPr>
                <a:spcBef>
                  <a:spcPct val="0"/>
                </a:spcBef>
                <a:buFontTx/>
                <a:buNone/>
              </a:pPr>
              <a:t>15</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ChangeArrowheads="1"/>
          </p:cNvSpPr>
          <p:nvPr/>
        </p:nvSpPr>
        <p:spPr bwMode="auto">
          <a:xfrm>
            <a:off x="304800" y="300335"/>
            <a:ext cx="8534400" cy="523220"/>
          </a:xfrm>
          <a:prstGeom prst="rect">
            <a:avLst/>
          </a:prstGeom>
          <a:solidFill>
            <a:schemeClr val="accent4">
              <a:lumMod val="5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Aetiology of Jaundice</a:t>
            </a:r>
          </a:p>
        </p:txBody>
      </p:sp>
      <p:sp>
        <p:nvSpPr>
          <p:cNvPr id="10243" name="Rectangle 2"/>
          <p:cNvSpPr>
            <a:spLocks noChangeArrowheads="1"/>
          </p:cNvSpPr>
          <p:nvPr/>
        </p:nvSpPr>
        <p:spPr bwMode="auto">
          <a:xfrm>
            <a:off x="304800" y="1038761"/>
            <a:ext cx="8534400" cy="267765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b="1" u="sng" dirty="0">
                <a:solidFill>
                  <a:srgbClr val="19434F"/>
                </a:solidFill>
                <a:latin typeface="Arial Narrow" pitchFamily="34" charset="0"/>
                <a:cs typeface="Arial" charset="0"/>
              </a:rPr>
              <a:t>Causes of unconjugated jaundice</a:t>
            </a:r>
          </a:p>
          <a:p>
            <a:pPr eaLnBrk="1" hangingPunct="1">
              <a:defRPr/>
            </a:pPr>
            <a:endParaRPr lang="en-US" sz="2800" b="1" u="sng" dirty="0">
              <a:solidFill>
                <a:srgbClr val="19434F"/>
              </a:solidFill>
              <a:latin typeface="Arial Narrow" pitchFamily="34" charset="0"/>
              <a:cs typeface="Arial" charset="0"/>
            </a:endParaRPr>
          </a:p>
          <a:p>
            <a:pPr eaLnBrk="1" hangingPunct="1">
              <a:buFont typeface="Wingdings" pitchFamily="2" charset="2"/>
              <a:buChar char="§"/>
              <a:defRPr/>
            </a:pPr>
            <a:r>
              <a:rPr lang="en-US" sz="2800" b="1" dirty="0">
                <a:latin typeface="Arial Narrow" pitchFamily="34" charset="0"/>
                <a:cs typeface="Arial" charset="0"/>
              </a:rPr>
              <a:t> Increased bilirubin production: </a:t>
            </a:r>
            <a:r>
              <a:rPr lang="en-US" sz="2800" dirty="0">
                <a:latin typeface="Arial Narrow" pitchFamily="34" charset="0"/>
                <a:cs typeface="Arial" charset="0"/>
              </a:rPr>
              <a:t>results from </a:t>
            </a:r>
            <a:r>
              <a:rPr lang="en-US" sz="2800" i="1" dirty="0">
                <a:latin typeface="Arial Narrow" pitchFamily="34" charset="0"/>
                <a:cs typeface="Arial" charset="0"/>
              </a:rPr>
              <a:t>any form of haemolysis</a:t>
            </a:r>
            <a:r>
              <a:rPr lang="en-US" sz="2800" dirty="0">
                <a:latin typeface="Arial Narrow" pitchFamily="34" charset="0"/>
                <a:cs typeface="Arial" charset="0"/>
              </a:rPr>
              <a:t>, whether </a:t>
            </a:r>
            <a:r>
              <a:rPr lang="en-US" sz="2800" b="1" i="1" dirty="0">
                <a:solidFill>
                  <a:srgbClr val="820000"/>
                </a:solidFill>
                <a:latin typeface="Arial Narrow" pitchFamily="34" charset="0"/>
                <a:cs typeface="Arial" charset="0"/>
              </a:rPr>
              <a:t>congenital </a:t>
            </a:r>
            <a:r>
              <a:rPr lang="en-US" sz="2800" dirty="0">
                <a:latin typeface="Arial Narrow" pitchFamily="34" charset="0"/>
                <a:cs typeface="Arial" charset="0"/>
              </a:rPr>
              <a:t>(e.g. hereditary spherocytosis – sometimes termed ‘acholuric jaundice’ to emphasize the absence of bile in the urine) or </a:t>
            </a:r>
            <a:r>
              <a:rPr lang="en-US" sz="2800" b="1" i="1" dirty="0">
                <a:solidFill>
                  <a:srgbClr val="820000"/>
                </a:solidFill>
                <a:latin typeface="Arial Narrow" pitchFamily="34" charset="0"/>
                <a:cs typeface="Arial" charset="0"/>
              </a:rPr>
              <a:t>acquired</a:t>
            </a:r>
            <a:r>
              <a:rPr lang="en-US" sz="2800" dirty="0">
                <a:latin typeface="Arial Narrow" pitchFamily="34" charset="0"/>
                <a:cs typeface="Arial" charset="0"/>
              </a:rPr>
              <a:t> (e.g. malaria).</a:t>
            </a:r>
            <a:endParaRPr lang="ar-SA" sz="2800" dirty="0">
              <a:latin typeface="Arial Narrow" pitchFamily="34" charset="0"/>
            </a:endParaRPr>
          </a:p>
        </p:txBody>
      </p:sp>
      <p:sp>
        <p:nvSpPr>
          <p:cNvPr id="10244" name="Rectangle 3"/>
          <p:cNvSpPr>
            <a:spLocks noChangeArrowheads="1"/>
          </p:cNvSpPr>
          <p:nvPr/>
        </p:nvSpPr>
        <p:spPr bwMode="auto">
          <a:xfrm>
            <a:off x="304800" y="4227739"/>
            <a:ext cx="8534400" cy="138499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b="1" dirty="0">
                <a:latin typeface="Arial Narrow" pitchFamily="34" charset="0"/>
                <a:cs typeface="Arial" charset="0"/>
              </a:rPr>
              <a:t> Impaired hepatic uptake of bilirubin: </a:t>
            </a:r>
            <a:r>
              <a:rPr lang="en-US" sz="2800" dirty="0">
                <a:latin typeface="Arial Narrow" pitchFamily="34" charset="0"/>
                <a:cs typeface="Arial" charset="0"/>
              </a:rPr>
              <a:t>drugs are the main cause; they compete for cytosolic protein binding or for the uptake receptor (e.g. Rifampicin).</a:t>
            </a:r>
            <a:endParaRPr lang="ar-SA" sz="2800" dirty="0">
              <a:latin typeface="Arial Narrow" pitchFamily="34" charset="0"/>
            </a:endParaRPr>
          </a:p>
        </p:txBody>
      </p:sp>
      <p:sp>
        <p:nvSpPr>
          <p:cNvPr id="20494"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1245072C-CE1C-4729-B6E3-AA305C447888}" type="slidenum">
              <a:rPr lang="en-US" sz="1200">
                <a:solidFill>
                  <a:srgbClr val="898989"/>
                </a:solidFill>
              </a:rPr>
              <a:pPr>
                <a:spcBef>
                  <a:spcPct val="0"/>
                </a:spcBef>
                <a:buFontTx/>
                <a:buNone/>
              </a:pPr>
              <a:t>16</a:t>
            </a:fld>
            <a:endParaRPr lang="en-US" sz="1200">
              <a:solidFill>
                <a:srgbClr val="898989"/>
              </a:solidFill>
            </a:endParaRPr>
          </a:p>
        </p:txBody>
      </p:sp>
      <p:sp>
        <p:nvSpPr>
          <p:cNvPr id="11" name="Footer Placeholder 10"/>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ChangeArrowheads="1"/>
          </p:cNvSpPr>
          <p:nvPr/>
        </p:nvSpPr>
        <p:spPr bwMode="auto">
          <a:xfrm>
            <a:off x="304800" y="1011972"/>
            <a:ext cx="8534400" cy="3970318"/>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b="1" u="sng" dirty="0">
                <a:solidFill>
                  <a:srgbClr val="19434F"/>
                </a:solidFill>
                <a:latin typeface="Arial Narrow" pitchFamily="34" charset="0"/>
                <a:cs typeface="Arial" charset="0"/>
              </a:rPr>
              <a:t>Causes of conjugated jaundice</a:t>
            </a:r>
          </a:p>
          <a:p>
            <a:pPr eaLnBrk="1" hangingPunct="1">
              <a:defRPr/>
            </a:pPr>
            <a:endParaRPr lang="en-US" sz="2800" b="1" u="sng" dirty="0">
              <a:solidFill>
                <a:srgbClr val="19434F"/>
              </a:solidFill>
              <a:latin typeface="Arial Narrow" pitchFamily="34" charset="0"/>
              <a:cs typeface="Arial" charset="0"/>
            </a:endParaRPr>
          </a:p>
          <a:p>
            <a:pPr eaLnBrk="1" hangingPunct="1">
              <a:defRPr/>
            </a:pPr>
            <a:r>
              <a:rPr lang="en-US" sz="2800" dirty="0">
                <a:latin typeface="Arial Narrow" pitchFamily="34" charset="0"/>
                <a:cs typeface="Arial" charset="0"/>
              </a:rPr>
              <a:t>In most cases of acquired liver disease, whether acute hepatitis or chronic cirrhosis, failure of liver cells (</a:t>
            </a:r>
            <a:r>
              <a:rPr lang="en-US" sz="2800" i="1" dirty="0">
                <a:latin typeface="Arial Narrow" pitchFamily="34" charset="0"/>
                <a:cs typeface="Arial" charset="0"/>
              </a:rPr>
              <a:t>hepatocytes</a:t>
            </a:r>
            <a:r>
              <a:rPr lang="en-US" sz="2800" dirty="0">
                <a:latin typeface="Arial Narrow" pitchFamily="34" charset="0"/>
                <a:cs typeface="Arial" charset="0"/>
              </a:rPr>
              <a:t>) to excrete conjugated bilirubin into the bile canaliculi overshadows any deficiency in hepatocellular uptake or conjugation. The jaundice is therefore predominantly conjugated and is accompanied by </a:t>
            </a:r>
            <a:r>
              <a:rPr lang="en-US" sz="2800" i="1" dirty="0">
                <a:latin typeface="Arial Narrow" pitchFamily="34" charset="0"/>
                <a:cs typeface="Arial" charset="0"/>
              </a:rPr>
              <a:t>dark-coloured urine</a:t>
            </a:r>
            <a:r>
              <a:rPr lang="en-US" sz="2800" dirty="0">
                <a:latin typeface="Arial Narrow" pitchFamily="34" charset="0"/>
                <a:cs typeface="Arial" charset="0"/>
              </a:rPr>
              <a:t>.</a:t>
            </a:r>
          </a:p>
          <a:p>
            <a:pPr eaLnBrk="1" hangingPunct="1">
              <a:defRPr/>
            </a:pPr>
            <a:endParaRPr lang="en-US" sz="2800" dirty="0">
              <a:latin typeface="Arial Narrow" pitchFamily="34" charset="0"/>
              <a:cs typeface="Arial" charset="0"/>
            </a:endParaRPr>
          </a:p>
        </p:txBody>
      </p:sp>
      <p:sp>
        <p:nvSpPr>
          <p:cNvPr id="9" name="Rectangle 1"/>
          <p:cNvSpPr>
            <a:spLocks noChangeArrowheads="1"/>
          </p:cNvSpPr>
          <p:nvPr/>
        </p:nvSpPr>
        <p:spPr bwMode="auto">
          <a:xfrm>
            <a:off x="304800" y="300335"/>
            <a:ext cx="8534400" cy="523220"/>
          </a:xfrm>
          <a:prstGeom prst="rect">
            <a:avLst/>
          </a:prstGeom>
          <a:solidFill>
            <a:schemeClr val="accent4">
              <a:lumMod val="5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Aetiology of Jaundice</a:t>
            </a:r>
          </a:p>
        </p:txBody>
      </p:sp>
      <p:sp>
        <p:nvSpPr>
          <p:cNvPr id="21512"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ABEE499B-54BF-4706-B52F-E8AB6A2B1629}" type="slidenum">
              <a:rPr lang="en-US" sz="1200">
                <a:solidFill>
                  <a:srgbClr val="898989"/>
                </a:solidFill>
              </a:rPr>
              <a:pPr>
                <a:spcBef>
                  <a:spcPct val="0"/>
                </a:spcBef>
                <a:buFontTx/>
                <a:buNone/>
              </a:pPr>
              <a:t>17</a:t>
            </a:fld>
            <a:endParaRPr lang="en-US" sz="1200">
              <a:solidFill>
                <a:srgbClr val="898989"/>
              </a:solidFill>
            </a:endParaRPr>
          </a:p>
        </p:txBody>
      </p:sp>
      <p:sp>
        <p:nvSpPr>
          <p:cNvPr id="10" name="Footer Placeholder 9"/>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04800" y="990600"/>
            <a:ext cx="8534400" cy="440120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Ø"/>
              <a:defRPr/>
            </a:pPr>
            <a:r>
              <a:rPr lang="en-US" sz="2800" b="1" i="1" dirty="0">
                <a:solidFill>
                  <a:srgbClr val="820000"/>
                </a:solidFill>
                <a:latin typeface="Arial Narrow" pitchFamily="34" charset="0"/>
                <a:cs typeface="Arial" charset="0"/>
              </a:rPr>
              <a:t> Common causes </a:t>
            </a:r>
            <a:r>
              <a:rPr lang="en-US" sz="2800" dirty="0">
                <a:latin typeface="Arial Narrow" pitchFamily="34" charset="0"/>
                <a:cs typeface="Arial" charset="0"/>
              </a:rPr>
              <a:t>of extra-hepatic cholestasis (</a:t>
            </a:r>
            <a:r>
              <a:rPr lang="en-US" sz="2800" i="1" dirty="0">
                <a:latin typeface="Arial Narrow" pitchFamily="34" charset="0"/>
                <a:cs typeface="Arial" charset="0"/>
              </a:rPr>
              <a:t>the result of interference of bile flow through the major extrahepatic biliary ducts</a:t>
            </a:r>
            <a:r>
              <a:rPr lang="en-US" sz="2800" dirty="0">
                <a:latin typeface="Arial Narrow" pitchFamily="34" charset="0"/>
                <a:cs typeface="Arial" charset="0"/>
              </a:rPr>
              <a:t>) are: </a:t>
            </a:r>
            <a:r>
              <a:rPr lang="en-US" sz="2800" dirty="0">
                <a:solidFill>
                  <a:schemeClr val="tx1">
                    <a:lumMod val="95000"/>
                    <a:lumOff val="5000"/>
                  </a:schemeClr>
                </a:solidFill>
                <a:latin typeface="Arial Narrow" pitchFamily="34" charset="0"/>
                <a:cs typeface="Arial" charset="0"/>
              </a:rPr>
              <a:t>biliary duct stones</a:t>
            </a:r>
            <a:r>
              <a:rPr lang="en-US" sz="2800" dirty="0">
                <a:latin typeface="Arial Narrow" pitchFamily="34" charset="0"/>
                <a:cs typeface="Arial" charset="0"/>
              </a:rPr>
              <a:t>, malignant biliary duct obstruction </a:t>
            </a:r>
            <a:r>
              <a:rPr lang="en-US" sz="2800" i="1" dirty="0">
                <a:latin typeface="Arial Narrow" pitchFamily="34" charset="0"/>
                <a:cs typeface="Arial" charset="0"/>
              </a:rPr>
              <a:t>(cholangiocarcinoma or pancreatic cancer). </a:t>
            </a:r>
            <a:r>
              <a:rPr lang="en-US" sz="2800" dirty="0">
                <a:latin typeface="Arial Narrow" pitchFamily="34" charset="0"/>
                <a:cs typeface="Arial" charset="0"/>
              </a:rPr>
              <a:t>and</a:t>
            </a:r>
            <a:r>
              <a:rPr lang="fr-FR" sz="2800" dirty="0">
                <a:latin typeface="Arial Narrow" pitchFamily="34" charset="0"/>
                <a:cs typeface="Arial" charset="0"/>
              </a:rPr>
              <a:t> malignant porta hepatis lymph nodes involvement.</a:t>
            </a:r>
            <a:endParaRPr lang="ar-SA" sz="2800" dirty="0">
              <a:latin typeface="Arial Narrow" pitchFamily="34" charset="0"/>
            </a:endParaRPr>
          </a:p>
          <a:p>
            <a:pPr eaLnBrk="1" hangingPunct="1">
              <a:buFont typeface="Wingdings" pitchFamily="2" charset="2"/>
              <a:buChar char="Ø"/>
              <a:defRPr/>
            </a:pPr>
            <a:r>
              <a:rPr lang="en-US" sz="2800" b="1" i="1" dirty="0">
                <a:solidFill>
                  <a:srgbClr val="820000"/>
                </a:solidFill>
                <a:latin typeface="Arial Narrow" pitchFamily="34" charset="0"/>
                <a:cs typeface="Arial" charset="0"/>
              </a:rPr>
              <a:t> Infrequent causes</a:t>
            </a:r>
          </a:p>
          <a:p>
            <a:pPr lvl="1" eaLnBrk="1" hangingPunct="1">
              <a:defRPr/>
            </a:pPr>
            <a:r>
              <a:rPr lang="en-US" sz="2800" dirty="0">
                <a:latin typeface="Arial Narrow" pitchFamily="34" charset="0"/>
                <a:cs typeface="Arial" charset="0"/>
              </a:rPr>
              <a:t>Ampullary carcinoma </a:t>
            </a:r>
          </a:p>
          <a:p>
            <a:pPr lvl="1" eaLnBrk="1" hangingPunct="1">
              <a:defRPr/>
            </a:pPr>
            <a:r>
              <a:rPr lang="en-US" sz="2800" dirty="0">
                <a:latin typeface="Arial Narrow" pitchFamily="34" charset="0"/>
                <a:cs typeface="Arial" charset="0"/>
              </a:rPr>
              <a:t>Pancreatitis </a:t>
            </a:r>
          </a:p>
          <a:p>
            <a:pPr lvl="1" eaLnBrk="1" hangingPunct="1">
              <a:defRPr/>
            </a:pPr>
            <a:r>
              <a:rPr lang="en-US" sz="2800" dirty="0">
                <a:latin typeface="Arial Narrow" pitchFamily="34" charset="0"/>
                <a:cs typeface="Arial" charset="0"/>
              </a:rPr>
              <a:t>Liver secondaries </a:t>
            </a:r>
          </a:p>
          <a:p>
            <a:pPr eaLnBrk="1" hangingPunct="1">
              <a:defRPr/>
            </a:pPr>
            <a:endParaRPr lang="en-US" sz="2800" b="1" dirty="0">
              <a:latin typeface="Arial Narrow" pitchFamily="34" charset="0"/>
              <a:cs typeface="Arial" charset="0"/>
            </a:endParaRPr>
          </a:p>
        </p:txBody>
      </p:sp>
      <p:sp>
        <p:nvSpPr>
          <p:cNvPr id="5" name="Rectangle 1"/>
          <p:cNvSpPr>
            <a:spLocks noChangeArrowheads="1"/>
          </p:cNvSpPr>
          <p:nvPr/>
        </p:nvSpPr>
        <p:spPr bwMode="auto">
          <a:xfrm>
            <a:off x="304800" y="300335"/>
            <a:ext cx="8534400" cy="523220"/>
          </a:xfrm>
          <a:prstGeom prst="rect">
            <a:avLst/>
          </a:prstGeom>
          <a:solidFill>
            <a:schemeClr val="bg2">
              <a:lumMod val="1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Causes of Conjugated Jaundice</a:t>
            </a:r>
          </a:p>
        </p:txBody>
      </p:sp>
      <p:sp>
        <p:nvSpPr>
          <p:cNvPr id="2253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DD85DC6-0571-4AFB-ACCB-808E0F1DE9C8}" type="slidenum">
              <a:rPr lang="en-US" sz="1200">
                <a:solidFill>
                  <a:srgbClr val="898989"/>
                </a:solidFill>
              </a:rPr>
              <a:pPr>
                <a:spcBef>
                  <a:spcPct val="0"/>
                </a:spcBef>
                <a:buFontTx/>
                <a:buNone/>
              </a:pPr>
              <a:t>18</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17240"/>
            <a:ext cx="4191000" cy="4178559"/>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353008" y="4800600"/>
            <a:ext cx="4191000" cy="584775"/>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eaLnBrk="1" hangingPunct="1">
              <a:defRPr/>
            </a:pPr>
            <a:r>
              <a:rPr lang="en-US" sz="1600" dirty="0">
                <a:latin typeface="Arial Narrow" pitchFamily="34" charset="0"/>
              </a:rPr>
              <a:t>Chronic pancreatitis and benign inflammatory common bile duct stricture as visualized by MRCP. </a:t>
            </a:r>
          </a:p>
        </p:txBody>
      </p:sp>
      <p:pic>
        <p:nvPicPr>
          <p:cNvPr id="2355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6650" y="304800"/>
            <a:ext cx="3841750" cy="41910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Rectangle 6"/>
          <p:cNvSpPr/>
          <p:nvPr/>
        </p:nvSpPr>
        <p:spPr>
          <a:xfrm>
            <a:off x="4953000" y="4800600"/>
            <a:ext cx="3810000" cy="830997"/>
          </a:xfrm>
          <a:prstGeom prst="rect">
            <a:avLst/>
          </a:prstGeom>
          <a:solidFill>
            <a:srgbClr val="001848"/>
          </a:solidFill>
        </p:spPr>
        <p:style>
          <a:lnRef idx="0">
            <a:schemeClr val="accent1"/>
          </a:lnRef>
          <a:fillRef idx="1001">
            <a:schemeClr val="dk2"/>
          </a:fillRef>
          <a:effectRef idx="3">
            <a:schemeClr val="accent1"/>
          </a:effectRef>
          <a:fontRef idx="minor">
            <a:schemeClr val="lt1"/>
          </a:fontRef>
        </p:style>
        <p:txBody>
          <a:bodyPr>
            <a:spAutoFit/>
          </a:bodyPr>
          <a:lstStyle/>
          <a:p>
            <a:pPr algn="ctr" eaLnBrk="1" hangingPunct="1">
              <a:defRPr/>
            </a:pPr>
            <a:r>
              <a:rPr lang="en-US" sz="1600" dirty="0">
                <a:latin typeface="Arial Narrow" pitchFamily="34" charset="0"/>
              </a:rPr>
              <a:t>Iatrogenic injury at laparoscopic cholecystectomy with anomalous biliary anatomy as visualized by MRCP.</a:t>
            </a:r>
          </a:p>
        </p:txBody>
      </p:sp>
      <p:sp>
        <p:nvSpPr>
          <p:cNvPr id="23562"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07B9D00-873A-4ED9-8708-67982FD75491}" type="slidenum">
              <a:rPr lang="en-US" sz="1200">
                <a:solidFill>
                  <a:srgbClr val="898989"/>
                </a:solidFill>
              </a:rPr>
              <a:pPr>
                <a:spcBef>
                  <a:spcPct val="0"/>
                </a:spcBef>
                <a:buFontTx/>
                <a:buNone/>
              </a:pPr>
              <a:t>19</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495300" y="914400"/>
            <a:ext cx="8191500" cy="1143000"/>
          </a:xfrm>
          <a:solidFill>
            <a:srgbClr val="FFC000"/>
          </a:solidFill>
          <a:ln w="19050">
            <a:solidFill>
              <a:srgbClr val="FFC000"/>
            </a:solid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eaLnBrk="1" hangingPunct="1">
              <a:defRPr/>
            </a:pPr>
            <a:r>
              <a:rPr lang="en-US" sz="3200" dirty="0" smtClean="0">
                <a:effectLst>
                  <a:outerShdw blurRad="38100" dist="38100" dir="2700000" algn="tl">
                    <a:srgbClr val="000000">
                      <a:alpha val="43137"/>
                    </a:srgbClr>
                  </a:outerShdw>
                </a:effectLst>
                <a:latin typeface="Georgia" pitchFamily="18" charset="0"/>
              </a:rPr>
              <a:t>The Jaundiced Patient and Biliary System</a:t>
            </a:r>
            <a:endParaRPr lang="ar-SA" sz="3200" dirty="0" smtClean="0">
              <a:effectLst>
                <a:outerShdw blurRad="38100" dist="38100" dir="2700000" algn="tl">
                  <a:srgbClr val="000000">
                    <a:alpha val="43137"/>
                  </a:srgbClr>
                </a:outerShdw>
              </a:effectLst>
              <a:latin typeface="Georgia" pitchFamily="18" charset="0"/>
            </a:endParaRPr>
          </a:p>
        </p:txBody>
      </p:sp>
      <p:sp>
        <p:nvSpPr>
          <p:cNvPr id="4104"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30929DBA-030A-4A06-ABED-E036B425D786}" type="slidenum">
              <a:rPr lang="en-US" sz="1200">
                <a:solidFill>
                  <a:srgbClr val="898989"/>
                </a:solidFill>
              </a:rPr>
              <a:pPr>
                <a:spcBef>
                  <a:spcPct val="0"/>
                </a:spcBef>
                <a:buFontTx/>
                <a:buNone/>
              </a:pPr>
              <a:t>2</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
        <p:nvSpPr>
          <p:cNvPr id="4" name="Rectangle 3"/>
          <p:cNvSpPr/>
          <p:nvPr/>
        </p:nvSpPr>
        <p:spPr>
          <a:xfrm>
            <a:off x="1447800" y="3810000"/>
            <a:ext cx="4572000" cy="1200329"/>
          </a:xfrm>
          <a:prstGeom prst="rect">
            <a:avLst/>
          </a:prstGeom>
        </p:spPr>
        <p:txBody>
          <a:bodyPr>
            <a:spAutoFit/>
          </a:bodyPr>
          <a:lstStyle/>
          <a:p>
            <a:pPr eaLnBrk="1" hangingPunct="1">
              <a:defRPr/>
            </a:pPr>
            <a:r>
              <a:rPr lang="en-US" dirty="0">
                <a:solidFill>
                  <a:srgbClr val="0D0D0D"/>
                </a:solidFill>
                <a:ea typeface="Arial Unicode MS" pitchFamily="34" charset="-128"/>
                <a:cs typeface="Tunga" pitchFamily="2"/>
              </a:rPr>
              <a:t>Naseralla J Elsaadi</a:t>
            </a:r>
          </a:p>
          <a:p>
            <a:pPr eaLnBrk="1" hangingPunct="1">
              <a:defRPr/>
            </a:pPr>
            <a:r>
              <a:rPr lang="en-US" dirty="0">
                <a:solidFill>
                  <a:srgbClr val="0D0D0D"/>
                </a:solidFill>
                <a:ea typeface="Arial Unicode MS" pitchFamily="34" charset="-128"/>
                <a:cs typeface="Tunga" pitchFamily="2"/>
              </a:rPr>
              <a:t>Consultant </a:t>
            </a:r>
            <a:r>
              <a:rPr lang="en-US" dirty="0" smtClean="0">
                <a:solidFill>
                  <a:srgbClr val="0D0D0D"/>
                </a:solidFill>
                <a:ea typeface="Arial Unicode MS" pitchFamily="34" charset="-128"/>
                <a:cs typeface="Tunga" pitchFamily="2"/>
              </a:rPr>
              <a:t>General Surgeon</a:t>
            </a:r>
            <a:endParaRPr lang="en-US" dirty="0">
              <a:solidFill>
                <a:srgbClr val="0D0D0D"/>
              </a:solidFill>
              <a:ea typeface="Arial Unicode MS" pitchFamily="34" charset="-128"/>
              <a:cs typeface="Tunga" pitchFamily="2"/>
            </a:endParaRPr>
          </a:p>
          <a:p>
            <a:pPr eaLnBrk="1" hangingPunct="1">
              <a:defRPr/>
            </a:pPr>
            <a:r>
              <a:rPr lang="en-US" dirty="0">
                <a:solidFill>
                  <a:srgbClr val="0D0D0D"/>
                </a:solidFill>
                <a:ea typeface="Arial Unicode MS" pitchFamily="34" charset="-128"/>
                <a:cs typeface="Tunga" pitchFamily="2"/>
              </a:rPr>
              <a:t>Clinical Surgery-in-General</a:t>
            </a:r>
          </a:p>
          <a:p>
            <a:pPr eaLnBrk="1" hangingPunct="1">
              <a:defRPr/>
            </a:pPr>
            <a:r>
              <a:rPr lang="en-US" dirty="0">
                <a:solidFill>
                  <a:srgbClr val="0D0D0D"/>
                </a:solidFill>
                <a:ea typeface="Arial Unicode MS" pitchFamily="34" charset="-128"/>
                <a:cs typeface="Tunga" pitchFamily="2"/>
              </a:rPr>
              <a:t>BMC, BENGHAZI</a:t>
            </a:r>
            <a:endParaRPr lang="ar-SA" dirty="0">
              <a:solidFill>
                <a:srgbClr val="0D0D0D"/>
              </a:solidFill>
              <a:ea typeface="Arial Unicode MS" pitchFamily="34" charset="-128"/>
              <a:cs typeface="Tunga" pitchFamily="2"/>
            </a:endParaRPr>
          </a:p>
        </p:txBody>
      </p:sp>
    </p:spTree>
  </p:cSld>
  <p:clrMapOvr>
    <a:masterClrMapping/>
  </p:clrMapOvr>
  <p:transition spd="slow">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381000" y="304800"/>
            <a:ext cx="8458200" cy="523220"/>
          </a:xfrm>
          <a:prstGeom prst="rect">
            <a:avLst/>
          </a:prstGeom>
          <a:solidFill>
            <a:schemeClr val="bg2">
              <a:lumMod val="1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Clinical History and Examination of the Jaundiced Patient</a:t>
            </a:r>
            <a:endParaRPr lang="ar-SA" sz="2800" dirty="0">
              <a:solidFill>
                <a:schemeClr val="bg1"/>
              </a:solidFill>
              <a:ea typeface="Arial Unicode MS" pitchFamily="34" charset="-128"/>
              <a:cs typeface="Arial Unicode MS" pitchFamily="34" charset="-128"/>
            </a:endParaRPr>
          </a:p>
        </p:txBody>
      </p:sp>
      <p:sp>
        <p:nvSpPr>
          <p:cNvPr id="12291" name="Rectangle 2"/>
          <p:cNvSpPr>
            <a:spLocks noChangeArrowheads="1"/>
          </p:cNvSpPr>
          <p:nvPr/>
        </p:nvSpPr>
        <p:spPr bwMode="auto">
          <a:xfrm>
            <a:off x="381000" y="1082219"/>
            <a:ext cx="8458200" cy="3970318"/>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dirty="0">
                <a:latin typeface="Arial Narrow" pitchFamily="34" charset="0"/>
                <a:cs typeface="Arial" charset="0"/>
              </a:rPr>
              <a:t> It is usually possible to arrive at a probable diagnosis from the clinical history and physical examination with routine blood tests (</a:t>
            </a:r>
            <a:r>
              <a:rPr lang="en-US" sz="2800" i="1" dirty="0">
                <a:latin typeface="Arial Narrow" pitchFamily="34" charset="0"/>
                <a:cs typeface="Arial" charset="0"/>
              </a:rPr>
              <a:t>up to 80</a:t>
            </a:r>
            <a:r>
              <a:rPr lang="en-US" sz="2800" i="1" dirty="0" smtClean="0">
                <a:latin typeface="Arial Narrow" pitchFamily="34" charset="0"/>
                <a:cs typeface="Arial" charset="0"/>
              </a:rPr>
              <a:t>%</a:t>
            </a:r>
            <a:r>
              <a:rPr lang="en-US" sz="2800" dirty="0" smtClean="0">
                <a:latin typeface="Arial Narrow" pitchFamily="34" charset="0"/>
                <a:cs typeface="Arial" charset="0"/>
              </a:rPr>
              <a:t>).</a:t>
            </a:r>
          </a:p>
          <a:p>
            <a:pPr eaLnBrk="1" hangingPunct="1">
              <a:buFont typeface="Wingdings" pitchFamily="2" charset="2"/>
              <a:buChar char="§"/>
              <a:defRPr/>
            </a:pPr>
            <a:endParaRPr lang="en-US" sz="2800" dirty="0">
              <a:latin typeface="Arial Narrow" pitchFamily="34" charset="0"/>
              <a:cs typeface="Arial" charset="0"/>
            </a:endParaRPr>
          </a:p>
          <a:p>
            <a:pPr eaLnBrk="1" hangingPunct="1">
              <a:buFont typeface="Wingdings" pitchFamily="2" charset="2"/>
              <a:buChar char="§"/>
              <a:defRPr/>
            </a:pPr>
            <a:r>
              <a:rPr lang="en-US" sz="2800" dirty="0" smtClean="0">
                <a:latin typeface="Arial Narrow" pitchFamily="34" charset="0"/>
                <a:cs typeface="Arial" charset="0"/>
              </a:rPr>
              <a:t> Young </a:t>
            </a:r>
            <a:r>
              <a:rPr lang="en-US" sz="2800" dirty="0">
                <a:latin typeface="Arial Narrow" pitchFamily="34" charset="0"/>
                <a:cs typeface="Arial" charset="0"/>
              </a:rPr>
              <a:t>people with a short history are most likely to have </a:t>
            </a:r>
            <a:r>
              <a:rPr lang="en-US" sz="2800" i="1" dirty="0">
                <a:solidFill>
                  <a:srgbClr val="820000"/>
                </a:solidFill>
                <a:latin typeface="Arial Narrow" pitchFamily="34" charset="0"/>
                <a:cs typeface="Arial" charset="0"/>
              </a:rPr>
              <a:t>viral hepatitis, </a:t>
            </a:r>
            <a:r>
              <a:rPr lang="en-US" sz="2800" dirty="0">
                <a:latin typeface="Arial Narrow" pitchFamily="34" charset="0"/>
                <a:cs typeface="Arial" charset="0"/>
              </a:rPr>
              <a:t>and risk factors such as use of intravenous drugs or recent overseas travel, particularly with a casual sexual experience, make </a:t>
            </a:r>
            <a:r>
              <a:rPr lang="en-US" sz="2800" i="1" dirty="0">
                <a:latin typeface="Arial Narrow" pitchFamily="34" charset="0"/>
                <a:cs typeface="Arial" charset="0"/>
              </a:rPr>
              <a:t>hepatitis B</a:t>
            </a:r>
            <a:r>
              <a:rPr lang="en-US" sz="2800" dirty="0">
                <a:latin typeface="Arial Narrow" pitchFamily="34" charset="0"/>
                <a:cs typeface="Arial" charset="0"/>
              </a:rPr>
              <a:t> likely. </a:t>
            </a:r>
            <a:r>
              <a:rPr lang="en-US" sz="2800" i="1" dirty="0">
                <a:latin typeface="Arial Narrow" pitchFamily="34" charset="0"/>
                <a:cs typeface="Arial" charset="0"/>
              </a:rPr>
              <a:t>Hepatitis C</a:t>
            </a:r>
            <a:r>
              <a:rPr lang="en-US" sz="2800" dirty="0">
                <a:latin typeface="Arial Narrow" pitchFamily="34" charset="0"/>
                <a:cs typeface="Arial" charset="0"/>
              </a:rPr>
              <a:t> rarely presents acutely</a:t>
            </a:r>
            <a:r>
              <a:rPr lang="en-US" sz="2800" dirty="0" smtClean="0">
                <a:latin typeface="Arial Narrow" pitchFamily="34" charset="0"/>
                <a:cs typeface="Arial" charset="0"/>
              </a:rPr>
              <a:t>.</a:t>
            </a:r>
            <a:endParaRPr lang="en-US" sz="2800" dirty="0">
              <a:latin typeface="Arial Narrow" pitchFamily="34" charset="0"/>
              <a:cs typeface="Arial" charset="0"/>
            </a:endParaRPr>
          </a:p>
        </p:txBody>
      </p:sp>
      <p:sp>
        <p:nvSpPr>
          <p:cNvPr id="2458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77EC49F0-26C5-43D1-84F5-00C425CF259E}" type="slidenum">
              <a:rPr lang="en-US" sz="1200">
                <a:solidFill>
                  <a:srgbClr val="898989"/>
                </a:solidFill>
              </a:rPr>
              <a:pPr>
                <a:spcBef>
                  <a:spcPct val="0"/>
                </a:spcBef>
                <a:buFontTx/>
                <a:buNone/>
              </a:pPr>
              <a:t>20</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381000" y="1492984"/>
            <a:ext cx="8458200" cy="353943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b="1" dirty="0">
                <a:latin typeface="Arial Narrow" pitchFamily="34" charset="0"/>
                <a:cs typeface="Arial" charset="0"/>
              </a:rPr>
              <a:t>Diagnostic approach to the patient with </a:t>
            </a:r>
            <a:r>
              <a:rPr lang="en-US" sz="2800" b="1" dirty="0" smtClean="0">
                <a:latin typeface="Arial Narrow" pitchFamily="34" charset="0"/>
                <a:cs typeface="Arial" charset="0"/>
              </a:rPr>
              <a:t>jaundice</a:t>
            </a:r>
          </a:p>
          <a:p>
            <a:pPr eaLnBrk="1" hangingPunct="1">
              <a:defRPr/>
            </a:pPr>
            <a:endParaRPr lang="en-US" sz="2800" b="1" dirty="0">
              <a:latin typeface="Arial Narrow" pitchFamily="34" charset="0"/>
              <a:cs typeface="Arial" charset="0"/>
            </a:endParaRPr>
          </a:p>
          <a:p>
            <a:pPr eaLnBrk="1" hangingPunct="1">
              <a:defRPr/>
            </a:pPr>
            <a:r>
              <a:rPr lang="en-US" sz="2800" i="1" dirty="0">
                <a:solidFill>
                  <a:srgbClr val="001848"/>
                </a:solidFill>
                <a:latin typeface="Arial Narrow" pitchFamily="34" charset="0"/>
                <a:cs typeface="Arial" charset="0"/>
              </a:rPr>
              <a:t>The key steps in the evaluation of a patient with jaundice are:</a:t>
            </a:r>
          </a:p>
          <a:p>
            <a:pPr eaLnBrk="1" hangingPunct="1">
              <a:defRPr/>
            </a:pPr>
            <a:r>
              <a:rPr lang="en-US" sz="2800" dirty="0">
                <a:latin typeface="Arial Narrow" pitchFamily="34" charset="0"/>
                <a:cs typeface="Arial" charset="0"/>
              </a:rPr>
              <a:t>• </a:t>
            </a:r>
            <a:r>
              <a:rPr lang="en-US" sz="2800" dirty="0" smtClean="0">
                <a:latin typeface="Arial Narrow" pitchFamily="34" charset="0"/>
                <a:cs typeface="Arial" charset="0"/>
              </a:rPr>
              <a:t> History </a:t>
            </a:r>
            <a:r>
              <a:rPr lang="en-US" sz="2800" dirty="0">
                <a:latin typeface="Arial Narrow" pitchFamily="34" charset="0"/>
                <a:cs typeface="Arial" charset="0"/>
              </a:rPr>
              <a:t>taking and </a:t>
            </a:r>
            <a:r>
              <a:rPr lang="en-US" sz="2800" dirty="0" smtClean="0">
                <a:latin typeface="Arial Narrow" pitchFamily="34" charset="0"/>
                <a:cs typeface="Arial" charset="0"/>
              </a:rPr>
              <a:t>physical examination;</a:t>
            </a:r>
            <a:endParaRPr lang="en-US" sz="2800" dirty="0">
              <a:latin typeface="Arial Narrow" pitchFamily="34" charset="0"/>
              <a:cs typeface="Arial" charset="0"/>
            </a:endParaRPr>
          </a:p>
          <a:p>
            <a:pPr eaLnBrk="1" hangingPunct="1">
              <a:defRPr/>
            </a:pPr>
            <a:r>
              <a:rPr lang="en-US" sz="2800" dirty="0" smtClean="0">
                <a:latin typeface="Arial Narrow" pitchFamily="34" charset="0"/>
                <a:cs typeface="Arial" charset="0"/>
              </a:rPr>
              <a:t>• Screening </a:t>
            </a:r>
            <a:r>
              <a:rPr lang="en-US" sz="2800" dirty="0">
                <a:latin typeface="Arial Narrow" pitchFamily="34" charset="0"/>
                <a:cs typeface="Arial" charset="0"/>
              </a:rPr>
              <a:t>laboratory tests and formulation of a working differential </a:t>
            </a:r>
            <a:r>
              <a:rPr lang="en-US" sz="2800" dirty="0" smtClean="0">
                <a:latin typeface="Arial Narrow" pitchFamily="34" charset="0"/>
                <a:cs typeface="Arial" charset="0"/>
              </a:rPr>
              <a:t>diagnosis;</a:t>
            </a:r>
            <a:endParaRPr lang="en-US" sz="2800" dirty="0">
              <a:latin typeface="Arial Narrow" pitchFamily="34" charset="0"/>
              <a:cs typeface="Arial" charset="0"/>
            </a:endParaRPr>
          </a:p>
          <a:p>
            <a:pPr eaLnBrk="1" hangingPunct="1">
              <a:defRPr/>
            </a:pPr>
            <a:r>
              <a:rPr lang="en-US" sz="2800" dirty="0">
                <a:latin typeface="Arial Narrow" pitchFamily="34" charset="0"/>
                <a:cs typeface="Arial" charset="0"/>
              </a:rPr>
              <a:t>• Specialised tests/tools to further narrow down to the definitive diagnosis.</a:t>
            </a:r>
            <a:endParaRPr lang="ar-SA" sz="2800" dirty="0">
              <a:latin typeface="Arial Narrow" pitchFamily="34" charset="0"/>
            </a:endParaRPr>
          </a:p>
        </p:txBody>
      </p:sp>
      <p:sp>
        <p:nvSpPr>
          <p:cNvPr id="8" name="Rectangle 1"/>
          <p:cNvSpPr>
            <a:spLocks noChangeArrowheads="1"/>
          </p:cNvSpPr>
          <p:nvPr/>
        </p:nvSpPr>
        <p:spPr bwMode="auto">
          <a:xfrm>
            <a:off x="381000" y="304800"/>
            <a:ext cx="8458200" cy="523220"/>
          </a:xfrm>
          <a:prstGeom prst="rect">
            <a:avLst/>
          </a:prstGeom>
          <a:solidFill>
            <a:schemeClr val="bg2">
              <a:lumMod val="1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Clinical History and Examination of the Jaundiced Patient</a:t>
            </a:r>
            <a:endParaRPr lang="ar-SA" sz="2800" dirty="0">
              <a:solidFill>
                <a:schemeClr val="bg1"/>
              </a:solidFill>
              <a:ea typeface="Arial Unicode MS" pitchFamily="34" charset="-128"/>
              <a:cs typeface="Arial Unicode MS" pitchFamily="34" charset="-128"/>
            </a:endParaRPr>
          </a:p>
        </p:txBody>
      </p:sp>
      <p:sp>
        <p:nvSpPr>
          <p:cNvPr id="25614" name="Slide Number Placeholder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F25A4FE5-FB50-4421-BB21-FEEEE31A1AF5}" type="slidenum">
              <a:rPr lang="en-US" sz="1200">
                <a:solidFill>
                  <a:srgbClr val="898989"/>
                </a:solidFill>
              </a:rPr>
              <a:pPr>
                <a:spcBef>
                  <a:spcPct val="0"/>
                </a:spcBef>
                <a:buFontTx/>
                <a:buNone/>
              </a:pPr>
              <a:t>21</a:t>
            </a:fld>
            <a:endParaRPr lang="en-US" sz="1200">
              <a:solidFill>
                <a:srgbClr val="898989"/>
              </a:solidFill>
            </a:endParaRPr>
          </a:p>
        </p:txBody>
      </p:sp>
      <p:sp>
        <p:nvSpPr>
          <p:cNvPr id="10" name="Footer Placeholder 9"/>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it-IT" smtClean="0"/>
              <a:t>Naseralla J Elsaadi, BMC 2020</a:t>
            </a:r>
            <a:endParaRPr lang="en-US"/>
          </a:p>
        </p:txBody>
      </p:sp>
      <p:sp>
        <p:nvSpPr>
          <p:cNvPr id="3" name="Slide Number Placeholder 2"/>
          <p:cNvSpPr>
            <a:spLocks noGrp="1"/>
          </p:cNvSpPr>
          <p:nvPr>
            <p:ph type="sldNum" sz="quarter" idx="12"/>
          </p:nvPr>
        </p:nvSpPr>
        <p:spPr/>
        <p:txBody>
          <a:bodyPr/>
          <a:lstStyle/>
          <a:p>
            <a:pPr>
              <a:defRPr/>
            </a:pPr>
            <a:fld id="{10D8C1BA-D1A5-49A2-AAEF-05ED2C8062A3}" type="slidenum">
              <a:rPr lang="en-US" smtClean="0"/>
              <a:pPr>
                <a:defRPr/>
              </a:pPr>
              <a:t>22</a:t>
            </a:fld>
            <a:endParaRPr lang="en-US"/>
          </a:p>
        </p:txBody>
      </p:sp>
      <p:sp>
        <p:nvSpPr>
          <p:cNvPr id="4" name="Rectangle 2"/>
          <p:cNvSpPr>
            <a:spLocks noChangeArrowheads="1"/>
          </p:cNvSpPr>
          <p:nvPr/>
        </p:nvSpPr>
        <p:spPr bwMode="auto">
          <a:xfrm>
            <a:off x="342900" y="1600200"/>
            <a:ext cx="8458200" cy="353943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dirty="0">
                <a:solidFill>
                  <a:srgbClr val="8E0000"/>
                </a:solidFill>
                <a:effectLst>
                  <a:outerShdw blurRad="38100" dist="38100" dir="2700000" algn="tl">
                    <a:srgbClr val="000000">
                      <a:alpha val="43137"/>
                    </a:srgbClr>
                  </a:outerShdw>
                </a:effectLst>
                <a:latin typeface="Arial Narrow" pitchFamily="34" charset="0"/>
              </a:rPr>
              <a:t>The diagnostic work-up is geared to answer the following four questions:</a:t>
            </a:r>
          </a:p>
          <a:p>
            <a:pPr eaLnBrk="1" hangingPunct="1">
              <a:buFont typeface="Wingdings" pitchFamily="2" charset="2"/>
              <a:buChar char="§"/>
              <a:defRPr/>
            </a:pPr>
            <a:r>
              <a:rPr lang="en-US" sz="2800" dirty="0">
                <a:effectLst>
                  <a:outerShdw blurRad="38100" dist="38100" dir="2700000" algn="tl">
                    <a:srgbClr val="000000">
                      <a:alpha val="43137"/>
                    </a:srgbClr>
                  </a:outerShdw>
                </a:effectLst>
                <a:latin typeface="Arial Narrow" pitchFamily="34" charset="0"/>
              </a:rPr>
              <a:t> Is the jaundice conjugated (cholestatic) or unconjugated?</a:t>
            </a:r>
          </a:p>
          <a:p>
            <a:pPr eaLnBrk="1" hangingPunct="1">
              <a:buFont typeface="Wingdings" pitchFamily="2" charset="2"/>
              <a:buChar char="§"/>
              <a:defRPr/>
            </a:pPr>
            <a:r>
              <a:rPr lang="en-US" sz="2800" dirty="0">
                <a:effectLst>
                  <a:outerShdw blurRad="38100" dist="38100" dir="2700000" algn="tl">
                    <a:srgbClr val="000000">
                      <a:alpha val="43137"/>
                    </a:srgbClr>
                  </a:outerShdw>
                </a:effectLst>
                <a:latin typeface="Arial Narrow" pitchFamily="34" charset="0"/>
              </a:rPr>
              <a:t> Has the patient any evidence of hepatic parenchymatous disease?</a:t>
            </a:r>
          </a:p>
          <a:p>
            <a:pPr eaLnBrk="1" hangingPunct="1">
              <a:buFont typeface="Wingdings" pitchFamily="2" charset="2"/>
              <a:buChar char="§"/>
              <a:defRPr/>
            </a:pPr>
            <a:r>
              <a:rPr lang="en-US" sz="2800" dirty="0">
                <a:effectLst>
                  <a:outerShdw blurRad="38100" dist="38100" dir="2700000" algn="tl">
                    <a:srgbClr val="000000">
                      <a:alpha val="43137"/>
                    </a:srgbClr>
                  </a:outerShdw>
                </a:effectLst>
                <a:latin typeface="Arial Narrow" pitchFamily="34" charset="0"/>
              </a:rPr>
              <a:t> Is there any evidence of malignancy on clinical assessment?</a:t>
            </a:r>
          </a:p>
          <a:p>
            <a:pPr eaLnBrk="1" hangingPunct="1">
              <a:buFont typeface="Wingdings" pitchFamily="2" charset="2"/>
              <a:buChar char="§"/>
              <a:defRPr/>
            </a:pPr>
            <a:r>
              <a:rPr lang="en-US" sz="2800" dirty="0">
                <a:effectLst>
                  <a:outerShdw blurRad="38100" dist="38100" dir="2700000" algn="tl">
                    <a:srgbClr val="000000">
                      <a:alpha val="43137"/>
                    </a:srgbClr>
                  </a:outerShdw>
                </a:effectLst>
                <a:latin typeface="Arial Narrow" pitchFamily="34" charset="0"/>
              </a:rPr>
              <a:t> Is there hepatobiliary abnormalities on imaging (ultrasonographic) examination?</a:t>
            </a:r>
            <a:endParaRPr lang="ar-SA" sz="2800" dirty="0">
              <a:effectLst>
                <a:outerShdw blurRad="38100" dist="38100" dir="2700000" algn="tl">
                  <a:srgbClr val="000000">
                    <a:alpha val="43137"/>
                  </a:srgbClr>
                </a:outerShdw>
              </a:effectLst>
              <a:latin typeface="Arial Narrow" pitchFamily="34" charset="0"/>
            </a:endParaRPr>
          </a:p>
        </p:txBody>
      </p:sp>
      <p:sp>
        <p:nvSpPr>
          <p:cNvPr id="7" name="Rectangle 1"/>
          <p:cNvSpPr>
            <a:spLocks noChangeArrowheads="1"/>
          </p:cNvSpPr>
          <p:nvPr/>
        </p:nvSpPr>
        <p:spPr bwMode="auto">
          <a:xfrm>
            <a:off x="381000" y="304800"/>
            <a:ext cx="8458200" cy="523220"/>
          </a:xfrm>
          <a:prstGeom prst="rect">
            <a:avLst/>
          </a:prstGeom>
          <a:solidFill>
            <a:schemeClr val="bg2">
              <a:lumMod val="1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Clinical History and Examination of the Jaundiced Patient</a:t>
            </a:r>
            <a:endParaRPr lang="ar-SA" sz="2800" dirty="0">
              <a:solidFill>
                <a:schemeClr val="bg1"/>
              </a:solidFill>
              <a:ea typeface="Arial Unicode MS" pitchFamily="34" charset="-128"/>
              <a:cs typeface="Arial Unicode MS" pitchFamily="34" charset="-128"/>
            </a:endParaRPr>
          </a:p>
        </p:txBody>
      </p:sp>
    </p:spTree>
    <p:extLst>
      <p:ext uri="{BB962C8B-B14F-4D97-AF65-F5344CB8AC3E}">
        <p14:creationId xmlns:p14="http://schemas.microsoft.com/office/powerpoint/2010/main" val="14940116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381000" y="1455509"/>
            <a:ext cx="8458200" cy="353943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b="1" dirty="0">
                <a:latin typeface="Arial Narrow" pitchFamily="34" charset="0"/>
                <a:cs typeface="Arial" charset="0"/>
              </a:rPr>
              <a:t>Clinical history and physical examination</a:t>
            </a:r>
          </a:p>
          <a:p>
            <a:pPr eaLnBrk="1" hangingPunct="1">
              <a:defRPr/>
            </a:pPr>
            <a:r>
              <a:rPr lang="en-US" sz="2800" dirty="0">
                <a:latin typeface="Arial Narrow" pitchFamily="34" charset="0"/>
                <a:cs typeface="Arial" charset="0"/>
              </a:rPr>
              <a:t>A carefully elicited </a:t>
            </a:r>
            <a:r>
              <a:rPr lang="en-US" sz="2800" dirty="0" smtClean="0">
                <a:latin typeface="Arial Narrow" pitchFamily="34" charset="0"/>
                <a:cs typeface="Arial" charset="0"/>
              </a:rPr>
              <a:t>clinical history </a:t>
            </a:r>
            <a:r>
              <a:rPr lang="en-US" sz="2800" dirty="0">
                <a:latin typeface="Arial Narrow" pitchFamily="34" charset="0"/>
                <a:cs typeface="Arial" charset="0"/>
              </a:rPr>
              <a:t>and physical examination in the light of routine laboratory screening tests can correctly differentiate between hepatocellular and cholestatic jaundice in up to 80% of cases.</a:t>
            </a:r>
          </a:p>
          <a:p>
            <a:pPr eaLnBrk="1" hangingPunct="1">
              <a:defRPr/>
            </a:pPr>
            <a:r>
              <a:rPr lang="en-US" sz="2800" dirty="0">
                <a:latin typeface="Arial Narrow" pitchFamily="34" charset="0"/>
                <a:cs typeface="Arial" charset="0"/>
              </a:rPr>
              <a:t>Physical examination provides important clues in a patient with jaundice. Fever and abdominal tenderness, especially in the right upper quadrant, suggest cholangitis and biliary sepsis</a:t>
            </a:r>
            <a:r>
              <a:rPr lang="en-US" sz="2800" dirty="0" smtClean="0">
                <a:latin typeface="Arial Narrow" pitchFamily="34" charset="0"/>
                <a:cs typeface="Arial" charset="0"/>
              </a:rPr>
              <a:t>.</a:t>
            </a:r>
            <a:endParaRPr lang="en-US" sz="2800" dirty="0">
              <a:latin typeface="Arial Narrow" pitchFamily="34" charset="0"/>
              <a:cs typeface="Arial" charset="0"/>
            </a:endParaRPr>
          </a:p>
        </p:txBody>
      </p:sp>
      <p:sp>
        <p:nvSpPr>
          <p:cNvPr id="6" name="Rectangle 1"/>
          <p:cNvSpPr>
            <a:spLocks noChangeArrowheads="1"/>
          </p:cNvSpPr>
          <p:nvPr/>
        </p:nvSpPr>
        <p:spPr bwMode="auto">
          <a:xfrm>
            <a:off x="381000" y="304800"/>
            <a:ext cx="8458200" cy="523220"/>
          </a:xfrm>
          <a:prstGeom prst="rect">
            <a:avLst/>
          </a:prstGeom>
          <a:solidFill>
            <a:schemeClr val="bg2">
              <a:lumMod val="1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Clinical History and Examination of the Jaundiced Patient</a:t>
            </a:r>
            <a:endParaRPr lang="ar-SA" sz="2800" dirty="0">
              <a:solidFill>
                <a:schemeClr val="bg1"/>
              </a:solidFill>
              <a:ea typeface="Arial Unicode MS" pitchFamily="34" charset="-128"/>
              <a:cs typeface="Arial Unicode MS" pitchFamily="34" charset="-128"/>
            </a:endParaRPr>
          </a:p>
        </p:txBody>
      </p:sp>
      <p:sp>
        <p:nvSpPr>
          <p:cNvPr id="26632"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25A45B63-9096-4314-A267-1BD873030C49}" type="slidenum">
              <a:rPr lang="en-US" sz="1200">
                <a:solidFill>
                  <a:srgbClr val="898989"/>
                </a:solidFill>
              </a:rPr>
              <a:pPr>
                <a:spcBef>
                  <a:spcPct val="0"/>
                </a:spcBef>
                <a:buFontTx/>
                <a:buNone/>
              </a:pPr>
              <a:t>23</a:t>
            </a:fld>
            <a:endParaRPr lang="en-US" sz="1200">
              <a:solidFill>
                <a:srgbClr val="898989"/>
              </a:solidFill>
            </a:endParaRPr>
          </a:p>
        </p:txBody>
      </p:sp>
      <p:sp>
        <p:nvSpPr>
          <p:cNvPr id="8" name="Footer Placeholder 7"/>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381000" y="1082219"/>
            <a:ext cx="8458200" cy="489364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just" eaLnBrk="1" hangingPunct="1">
              <a:defRPr/>
            </a:pPr>
            <a:r>
              <a:rPr lang="en-US" sz="2400" i="1" dirty="0">
                <a:solidFill>
                  <a:srgbClr val="8E0000"/>
                </a:solidFill>
                <a:latin typeface="Arial Narrow" pitchFamily="34" charset="0"/>
              </a:rPr>
              <a:t>The important aspects of the clinical history that must be obtained in every jaundiced patient are include:</a:t>
            </a:r>
          </a:p>
          <a:p>
            <a:pPr algn="just" eaLnBrk="1" hangingPunct="1">
              <a:defRPr/>
            </a:pPr>
            <a:endParaRPr lang="en-US" sz="2400" dirty="0">
              <a:latin typeface="Arial Narrow" pitchFamily="34" charset="0"/>
            </a:endParaRPr>
          </a:p>
          <a:p>
            <a:pPr algn="just" eaLnBrk="1" hangingPunct="1">
              <a:buFont typeface="Wingdings" pitchFamily="2" charset="2"/>
              <a:buChar char="Ø"/>
              <a:defRPr/>
            </a:pPr>
            <a:r>
              <a:rPr lang="en-US" sz="2400" dirty="0">
                <a:latin typeface="Arial Narrow" pitchFamily="34" charset="0"/>
              </a:rPr>
              <a:t> Analysis of any abdominal pain, weight change and attacks of pyrexia;</a:t>
            </a:r>
          </a:p>
          <a:p>
            <a:pPr algn="just" eaLnBrk="1" hangingPunct="1">
              <a:buFont typeface="Wingdings" pitchFamily="2" charset="2"/>
              <a:buChar char="Ø"/>
              <a:defRPr/>
            </a:pPr>
            <a:r>
              <a:rPr lang="en-US" sz="2400" dirty="0">
                <a:latin typeface="Arial Narrow" pitchFamily="34" charset="0"/>
              </a:rPr>
              <a:t> Drug intake- either prescribed or non-prescribed;</a:t>
            </a:r>
          </a:p>
          <a:p>
            <a:pPr algn="just" eaLnBrk="1" hangingPunct="1">
              <a:buFont typeface="Wingdings" pitchFamily="2" charset="2"/>
              <a:buChar char="Ø"/>
              <a:defRPr/>
            </a:pPr>
            <a:r>
              <a:rPr lang="en-US" sz="2400" dirty="0">
                <a:latin typeface="Arial Narrow" pitchFamily="34" charset="0"/>
              </a:rPr>
              <a:t> Injectable materials- including tattooing;</a:t>
            </a:r>
          </a:p>
          <a:p>
            <a:pPr algn="just" eaLnBrk="1" hangingPunct="1">
              <a:buFont typeface="Wingdings" pitchFamily="2" charset="2"/>
              <a:buChar char="Ø"/>
              <a:defRPr/>
            </a:pPr>
            <a:r>
              <a:rPr lang="en-US" sz="2400" dirty="0">
                <a:latin typeface="Arial Narrow" pitchFamily="34" charset="0"/>
              </a:rPr>
              <a:t> Alcohol misuse;</a:t>
            </a:r>
          </a:p>
          <a:p>
            <a:pPr algn="just" eaLnBrk="1" hangingPunct="1">
              <a:buFont typeface="Wingdings" pitchFamily="2" charset="2"/>
              <a:buChar char="Ø"/>
              <a:defRPr/>
            </a:pPr>
            <a:r>
              <a:rPr lang="en-US" sz="2400" dirty="0">
                <a:latin typeface="Arial Narrow" pitchFamily="34" charset="0"/>
              </a:rPr>
              <a:t> Previous history of liver disease;</a:t>
            </a:r>
          </a:p>
          <a:p>
            <a:pPr algn="just" eaLnBrk="1" hangingPunct="1">
              <a:buFont typeface="Wingdings" pitchFamily="2" charset="2"/>
              <a:buChar char="Ø"/>
              <a:defRPr/>
            </a:pPr>
            <a:r>
              <a:rPr lang="en-US" sz="2400" dirty="0">
                <a:latin typeface="Arial Narrow" pitchFamily="34" charset="0"/>
              </a:rPr>
              <a:t> Blood or blood product transfusion;</a:t>
            </a:r>
          </a:p>
          <a:p>
            <a:pPr algn="just" eaLnBrk="1" hangingPunct="1">
              <a:buFont typeface="Wingdings" pitchFamily="2" charset="2"/>
              <a:buChar char="Ø"/>
              <a:defRPr/>
            </a:pPr>
            <a:r>
              <a:rPr lang="en-US" sz="2400" dirty="0">
                <a:latin typeface="Arial Narrow" pitchFamily="34" charset="0"/>
              </a:rPr>
              <a:t> History of contact with jaundiced individuals;</a:t>
            </a:r>
          </a:p>
          <a:p>
            <a:pPr algn="just" eaLnBrk="1" hangingPunct="1">
              <a:buFont typeface="Wingdings" pitchFamily="2" charset="2"/>
              <a:buChar char="Ø"/>
              <a:defRPr/>
            </a:pPr>
            <a:r>
              <a:rPr lang="en-US" sz="2400" dirty="0">
                <a:latin typeface="Arial Narrow" pitchFamily="34" charset="0"/>
              </a:rPr>
              <a:t> Travelling abroad to hepatitis-endemic areas;</a:t>
            </a:r>
          </a:p>
          <a:p>
            <a:pPr algn="just" eaLnBrk="1" hangingPunct="1">
              <a:buFont typeface="Wingdings" pitchFamily="2" charset="2"/>
              <a:buChar char="Ø"/>
              <a:defRPr/>
            </a:pPr>
            <a:r>
              <a:rPr lang="en-US" sz="2400" dirty="0">
                <a:latin typeface="Arial Narrow" pitchFamily="34" charset="0"/>
              </a:rPr>
              <a:t> Sexual activities- when appropriate;</a:t>
            </a:r>
          </a:p>
          <a:p>
            <a:pPr algn="just" eaLnBrk="1" hangingPunct="1">
              <a:buFont typeface="Wingdings" pitchFamily="2" charset="2"/>
              <a:buChar char="Ø"/>
              <a:defRPr/>
            </a:pPr>
            <a:r>
              <a:rPr lang="en-US" sz="2400" dirty="0">
                <a:latin typeface="Arial Narrow" pitchFamily="34" charset="0"/>
              </a:rPr>
              <a:t> Ingestion of raw food materials including herbal preparation.</a:t>
            </a:r>
            <a:endParaRPr lang="ar-SA" sz="2400" dirty="0">
              <a:latin typeface="Arial Narrow" pitchFamily="34" charset="0"/>
            </a:endParaRPr>
          </a:p>
        </p:txBody>
      </p:sp>
      <p:sp>
        <p:nvSpPr>
          <p:cNvPr id="6" name="Rectangle 1"/>
          <p:cNvSpPr>
            <a:spLocks noChangeArrowheads="1"/>
          </p:cNvSpPr>
          <p:nvPr/>
        </p:nvSpPr>
        <p:spPr bwMode="auto">
          <a:xfrm>
            <a:off x="381000" y="304800"/>
            <a:ext cx="8458200" cy="523220"/>
          </a:xfrm>
          <a:prstGeom prst="rect">
            <a:avLst/>
          </a:prstGeom>
          <a:solidFill>
            <a:schemeClr val="bg2">
              <a:lumMod val="1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Clinical History and Examination of the Jaundiced Patient</a:t>
            </a:r>
            <a:endParaRPr lang="ar-SA" sz="2800" dirty="0">
              <a:solidFill>
                <a:schemeClr val="bg1"/>
              </a:solidFill>
              <a:ea typeface="Arial Unicode MS" pitchFamily="34" charset="-128"/>
              <a:cs typeface="Arial Unicode MS" pitchFamily="34" charset="-128"/>
            </a:endParaRPr>
          </a:p>
        </p:txBody>
      </p:sp>
      <p:sp>
        <p:nvSpPr>
          <p:cNvPr id="2765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427975A1-08A2-4C64-8761-A0A087499955}" type="slidenum">
              <a:rPr lang="en-US" sz="1200">
                <a:solidFill>
                  <a:srgbClr val="898989"/>
                </a:solidFill>
              </a:rPr>
              <a:pPr>
                <a:spcBef>
                  <a:spcPct val="0"/>
                </a:spcBef>
                <a:buFontTx/>
                <a:buNone/>
              </a:pPr>
              <a:t>24</a:t>
            </a:fld>
            <a:endParaRPr lang="en-US" sz="1200">
              <a:solidFill>
                <a:srgbClr val="898989"/>
              </a:solidFill>
            </a:endParaRPr>
          </a:p>
        </p:txBody>
      </p:sp>
      <p:sp>
        <p:nvSpPr>
          <p:cNvPr id="8" name="Footer Placeholder 7"/>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1400413"/>
            <a:ext cx="8458200" cy="4154984"/>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just" eaLnBrk="1" hangingPunct="1">
              <a:defRPr/>
            </a:pPr>
            <a:r>
              <a:rPr lang="en-US" sz="2400" i="1" dirty="0">
                <a:solidFill>
                  <a:srgbClr val="820000"/>
                </a:solidFill>
                <a:latin typeface="Arial Narrow" pitchFamily="34" charset="0"/>
                <a:cs typeface="Arial" charset="0"/>
              </a:rPr>
              <a:t>On general physical examination: stigmata of chronic liver disease should be sought:</a:t>
            </a:r>
          </a:p>
          <a:p>
            <a:pPr algn="just" eaLnBrk="1" hangingPunct="1">
              <a:buFont typeface="Wingdings" pitchFamily="2" charset="2"/>
              <a:buChar char="§"/>
              <a:defRPr/>
            </a:pPr>
            <a:r>
              <a:rPr lang="en-US" sz="2400" i="1" dirty="0">
                <a:solidFill>
                  <a:srgbClr val="153943"/>
                </a:solidFill>
                <a:latin typeface="Arial Narrow" pitchFamily="34" charset="0"/>
                <a:cs typeface="Arial" charset="0"/>
              </a:rPr>
              <a:t> </a:t>
            </a:r>
            <a:r>
              <a:rPr lang="en-US" sz="2400" dirty="0">
                <a:solidFill>
                  <a:srgbClr val="153943"/>
                </a:solidFill>
                <a:latin typeface="Arial Narrow" pitchFamily="34" charset="0"/>
                <a:cs typeface="Arial" charset="0"/>
              </a:rPr>
              <a:t>Hepatosplenomegaly- signifies portal hypertension,</a:t>
            </a:r>
          </a:p>
          <a:p>
            <a:pPr algn="just" eaLnBrk="1" hangingPunct="1">
              <a:buFont typeface="Wingdings" pitchFamily="2" charset="2"/>
              <a:buChar char="§"/>
              <a:defRPr/>
            </a:pPr>
            <a:r>
              <a:rPr lang="en-US" sz="2400" dirty="0">
                <a:solidFill>
                  <a:srgbClr val="153943"/>
                </a:solidFill>
                <a:latin typeface="Arial Narrow" pitchFamily="34" charset="0"/>
                <a:cs typeface="Arial" charset="0"/>
              </a:rPr>
              <a:t> Spider naevi- more than one is clinically significant,</a:t>
            </a:r>
          </a:p>
          <a:p>
            <a:pPr algn="just" eaLnBrk="1" hangingPunct="1">
              <a:buFont typeface="Wingdings" pitchFamily="2" charset="2"/>
              <a:buChar char="§"/>
              <a:defRPr/>
            </a:pPr>
            <a:r>
              <a:rPr lang="en-US" sz="2400" dirty="0">
                <a:solidFill>
                  <a:srgbClr val="153943"/>
                </a:solidFill>
                <a:latin typeface="Arial Narrow" pitchFamily="34" charset="0"/>
                <a:cs typeface="Arial" charset="0"/>
              </a:rPr>
              <a:t> Gynaecomastia and testicular atrophy,</a:t>
            </a:r>
          </a:p>
          <a:p>
            <a:pPr algn="just" eaLnBrk="1" hangingPunct="1">
              <a:buFont typeface="Wingdings" pitchFamily="2" charset="2"/>
              <a:buChar char="§"/>
              <a:defRPr/>
            </a:pPr>
            <a:r>
              <a:rPr lang="en-US" sz="2400" dirty="0">
                <a:solidFill>
                  <a:srgbClr val="153943"/>
                </a:solidFill>
                <a:latin typeface="Arial Narrow" pitchFamily="34" charset="0"/>
                <a:cs typeface="Arial" charset="0"/>
              </a:rPr>
              <a:t> Palmar erythema- may be difficult to interpret,</a:t>
            </a:r>
          </a:p>
          <a:p>
            <a:pPr algn="just" eaLnBrk="1" hangingPunct="1">
              <a:buFont typeface="Wingdings" pitchFamily="2" charset="2"/>
              <a:buChar char="§"/>
              <a:defRPr/>
            </a:pPr>
            <a:r>
              <a:rPr lang="en-US" sz="2400" dirty="0">
                <a:solidFill>
                  <a:srgbClr val="153943"/>
                </a:solidFill>
                <a:latin typeface="Arial Narrow" pitchFamily="34" charset="0"/>
                <a:cs typeface="Arial" charset="0"/>
              </a:rPr>
              <a:t> Leuconychia,</a:t>
            </a:r>
          </a:p>
          <a:p>
            <a:pPr algn="just" eaLnBrk="1" hangingPunct="1">
              <a:buFont typeface="Wingdings" pitchFamily="2" charset="2"/>
              <a:buChar char="§"/>
              <a:defRPr/>
            </a:pPr>
            <a:r>
              <a:rPr lang="en-US" sz="2400" dirty="0">
                <a:solidFill>
                  <a:srgbClr val="153943"/>
                </a:solidFill>
                <a:latin typeface="Arial Narrow" pitchFamily="34" charset="0"/>
                <a:cs typeface="Arial" charset="0"/>
              </a:rPr>
              <a:t> Clotting disturbance- Bruising with trivial trauma,</a:t>
            </a:r>
          </a:p>
          <a:p>
            <a:pPr algn="just" eaLnBrk="1" hangingPunct="1">
              <a:buFont typeface="Wingdings" pitchFamily="2" charset="2"/>
              <a:buChar char="§"/>
              <a:defRPr/>
            </a:pPr>
            <a:r>
              <a:rPr lang="en-US" sz="2400" dirty="0">
                <a:solidFill>
                  <a:srgbClr val="153943"/>
                </a:solidFill>
                <a:latin typeface="Arial Narrow" pitchFamily="34" charset="0"/>
                <a:cs typeface="Arial" charset="0"/>
              </a:rPr>
              <a:t> Water and salt retention- Oedema and ascites,</a:t>
            </a:r>
          </a:p>
          <a:p>
            <a:pPr algn="just" eaLnBrk="1" hangingPunct="1">
              <a:buFont typeface="Wingdings" pitchFamily="2" charset="2"/>
              <a:buChar char="§"/>
              <a:defRPr/>
            </a:pPr>
            <a:r>
              <a:rPr lang="en-US" sz="2400" dirty="0">
                <a:solidFill>
                  <a:srgbClr val="153943"/>
                </a:solidFill>
                <a:latin typeface="Arial Narrow" pitchFamily="34" charset="0"/>
                <a:cs typeface="Arial" charset="0"/>
              </a:rPr>
              <a:t> Muscle wasting- small hand muscles,</a:t>
            </a:r>
          </a:p>
          <a:p>
            <a:pPr algn="just" eaLnBrk="1" hangingPunct="1">
              <a:buFont typeface="Wingdings" pitchFamily="2" charset="2"/>
              <a:buChar char="§"/>
              <a:defRPr/>
            </a:pPr>
            <a:r>
              <a:rPr lang="en-US" sz="2400" dirty="0">
                <a:solidFill>
                  <a:srgbClr val="153943"/>
                </a:solidFill>
                <a:latin typeface="Arial Narrow" pitchFamily="34" charset="0"/>
                <a:cs typeface="Arial" charset="0"/>
              </a:rPr>
              <a:t> Liver (</a:t>
            </a:r>
            <a:r>
              <a:rPr lang="en-US" sz="2400" i="1" dirty="0">
                <a:solidFill>
                  <a:srgbClr val="153943"/>
                </a:solidFill>
                <a:latin typeface="Arial Narrow" pitchFamily="34" charset="0"/>
                <a:cs typeface="Arial" charset="0"/>
              </a:rPr>
              <a:t>flappy</a:t>
            </a:r>
            <a:r>
              <a:rPr lang="en-US" sz="2400" dirty="0">
                <a:solidFill>
                  <a:srgbClr val="153943"/>
                </a:solidFill>
                <a:latin typeface="Arial Narrow" pitchFamily="34" charset="0"/>
                <a:cs typeface="Arial" charset="0"/>
              </a:rPr>
              <a:t>) tremor- indicate advanced liver disease</a:t>
            </a:r>
            <a:r>
              <a:rPr lang="en-US" sz="2400" dirty="0" smtClean="0">
                <a:solidFill>
                  <a:srgbClr val="153943"/>
                </a:solidFill>
                <a:latin typeface="Arial Narrow" pitchFamily="34" charset="0"/>
                <a:cs typeface="Arial" charset="0"/>
              </a:rPr>
              <a:t>.</a:t>
            </a:r>
            <a:endParaRPr lang="en-US" sz="2400" dirty="0">
              <a:solidFill>
                <a:srgbClr val="153943"/>
              </a:solidFill>
              <a:latin typeface="Arial Narrow" pitchFamily="34" charset="0"/>
              <a:cs typeface="Arial" charset="0"/>
            </a:endParaRPr>
          </a:p>
        </p:txBody>
      </p:sp>
      <p:sp>
        <p:nvSpPr>
          <p:cNvPr id="6" name="Rectangle 1"/>
          <p:cNvSpPr>
            <a:spLocks noChangeArrowheads="1"/>
          </p:cNvSpPr>
          <p:nvPr/>
        </p:nvSpPr>
        <p:spPr bwMode="auto">
          <a:xfrm>
            <a:off x="381000" y="304800"/>
            <a:ext cx="8458200" cy="523220"/>
          </a:xfrm>
          <a:prstGeom prst="rect">
            <a:avLst/>
          </a:prstGeom>
          <a:solidFill>
            <a:schemeClr val="bg2">
              <a:lumMod val="1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Clinical History and Examination of the Jaundiced Patient</a:t>
            </a:r>
            <a:endParaRPr lang="ar-SA" sz="2800" dirty="0">
              <a:solidFill>
                <a:schemeClr val="bg1"/>
              </a:solidFill>
              <a:ea typeface="Arial Unicode MS" pitchFamily="34" charset="-128"/>
              <a:cs typeface="Arial Unicode MS" pitchFamily="34" charset="-128"/>
            </a:endParaRPr>
          </a:p>
        </p:txBody>
      </p:sp>
      <p:sp>
        <p:nvSpPr>
          <p:cNvPr id="29704"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AB11787E-24F1-4783-B746-0119BF9DA36A}" type="slidenum">
              <a:rPr lang="en-US" sz="1200">
                <a:solidFill>
                  <a:srgbClr val="898989"/>
                </a:solidFill>
              </a:rPr>
              <a:pPr>
                <a:spcBef>
                  <a:spcPct val="0"/>
                </a:spcBef>
                <a:buFontTx/>
                <a:buNone/>
              </a:pPr>
              <a:t>25</a:t>
            </a:fld>
            <a:endParaRPr lang="en-US" sz="1200">
              <a:solidFill>
                <a:srgbClr val="898989"/>
              </a:solidFill>
            </a:endParaRPr>
          </a:p>
        </p:txBody>
      </p:sp>
      <p:sp>
        <p:nvSpPr>
          <p:cNvPr id="8" name="Footer Placeholder 7"/>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17232"/>
            <a:ext cx="5334000" cy="6019800"/>
          </a:xfrm>
          <a:prstGeom prst="rect">
            <a:avLst/>
          </a:prstGeom>
          <a:noFill/>
          <a:ln w="28575">
            <a:solidFill>
              <a:srgbClr val="FFCC29"/>
            </a:solidFill>
            <a:miter lim="800000"/>
            <a:headEnd/>
            <a:tailEnd/>
          </a:ln>
          <a:extLst>
            <a:ext uri="{909E8E84-426E-40DD-AFC4-6F175D3DCCD1}">
              <a14:hiddenFill xmlns:a14="http://schemas.microsoft.com/office/drawing/2010/main">
                <a:solidFill>
                  <a:srgbClr val="FFFFFF"/>
                </a:solidFill>
              </a14:hiddenFill>
            </a:ext>
          </a:extLst>
        </p:spPr>
      </p:pic>
      <p:sp>
        <p:nvSpPr>
          <p:cNvPr id="3481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37A94D1-FD5E-4E8E-856B-9DE7B99F7F17}" type="slidenum">
              <a:rPr lang="en-US" sz="1200">
                <a:solidFill>
                  <a:srgbClr val="898989"/>
                </a:solidFill>
              </a:rPr>
              <a:pPr>
                <a:spcBef>
                  <a:spcPct val="0"/>
                </a:spcBef>
                <a:buFontTx/>
                <a:buNone/>
              </a:pPr>
              <a:t>26</a:t>
            </a:fld>
            <a:endParaRPr lang="en-US" sz="1200">
              <a:solidFill>
                <a:srgbClr val="898989"/>
              </a:solidFill>
            </a:endParaRPr>
          </a:p>
        </p:txBody>
      </p:sp>
      <p:sp>
        <p:nvSpPr>
          <p:cNvPr id="6" name="Footer Placeholder 5"/>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1676400"/>
            <a:ext cx="8458200" cy="224676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marL="457200" indent="-457200" algn="just" eaLnBrk="1" hangingPunct="1">
              <a:buFont typeface="Wingdings" panose="05000000000000000000" pitchFamily="2" charset="2"/>
              <a:buChar char="§"/>
              <a:defRPr/>
            </a:pPr>
            <a:r>
              <a:rPr lang="en-US" sz="2800" dirty="0">
                <a:solidFill>
                  <a:schemeClr val="accent5">
                    <a:lumMod val="50000"/>
                  </a:schemeClr>
                </a:solidFill>
                <a:latin typeface="Arial Narrow" pitchFamily="34" charset="0"/>
                <a:cs typeface="Arial" charset="0"/>
              </a:rPr>
              <a:t>Ascending cholangitis </a:t>
            </a:r>
          </a:p>
          <a:p>
            <a:pPr marL="457200" indent="-457200" algn="just" eaLnBrk="1" hangingPunct="1">
              <a:buFont typeface="Wingdings" panose="05000000000000000000" pitchFamily="2" charset="2"/>
              <a:buChar char="§"/>
              <a:defRPr/>
            </a:pPr>
            <a:r>
              <a:rPr lang="en-US" sz="2800" dirty="0" smtClean="0">
                <a:solidFill>
                  <a:schemeClr val="accent5">
                    <a:lumMod val="50000"/>
                  </a:schemeClr>
                </a:solidFill>
                <a:latin typeface="Arial Narrow" pitchFamily="34" charset="0"/>
                <a:cs typeface="Arial" charset="0"/>
              </a:rPr>
              <a:t>Clotting </a:t>
            </a:r>
            <a:r>
              <a:rPr lang="en-US" sz="2800" dirty="0">
                <a:solidFill>
                  <a:schemeClr val="accent5">
                    <a:lumMod val="50000"/>
                  </a:schemeClr>
                </a:solidFill>
                <a:latin typeface="Arial Narrow" pitchFamily="34" charset="0"/>
                <a:cs typeface="Arial" charset="0"/>
              </a:rPr>
              <a:t>disorders </a:t>
            </a:r>
          </a:p>
          <a:p>
            <a:pPr marL="457200" indent="-457200" algn="just" eaLnBrk="1" hangingPunct="1">
              <a:buFont typeface="Wingdings" panose="05000000000000000000" pitchFamily="2" charset="2"/>
              <a:buChar char="§"/>
              <a:defRPr/>
            </a:pPr>
            <a:r>
              <a:rPr lang="en-US" sz="2800" dirty="0" smtClean="0">
                <a:solidFill>
                  <a:schemeClr val="accent5">
                    <a:lumMod val="50000"/>
                  </a:schemeClr>
                </a:solidFill>
                <a:latin typeface="Arial Narrow" pitchFamily="34" charset="0"/>
                <a:cs typeface="Arial" charset="0"/>
              </a:rPr>
              <a:t>Hepato </a:t>
            </a:r>
            <a:r>
              <a:rPr lang="en-US" sz="2800" dirty="0">
                <a:solidFill>
                  <a:schemeClr val="accent5">
                    <a:lumMod val="50000"/>
                  </a:schemeClr>
                </a:solidFill>
                <a:latin typeface="Arial Narrow" pitchFamily="34" charset="0"/>
                <a:cs typeface="Arial" charset="0"/>
              </a:rPr>
              <a:t>-renal syndrome </a:t>
            </a:r>
          </a:p>
          <a:p>
            <a:pPr marL="457200" indent="-457200" algn="just" eaLnBrk="1" hangingPunct="1">
              <a:buFont typeface="Wingdings" panose="05000000000000000000" pitchFamily="2" charset="2"/>
              <a:buChar char="§"/>
              <a:defRPr/>
            </a:pPr>
            <a:r>
              <a:rPr lang="en-US" sz="2800" dirty="0" smtClean="0">
                <a:solidFill>
                  <a:schemeClr val="accent5">
                    <a:lumMod val="50000"/>
                  </a:schemeClr>
                </a:solidFill>
                <a:latin typeface="Arial Narrow" pitchFamily="34" charset="0"/>
                <a:cs typeface="Arial" charset="0"/>
              </a:rPr>
              <a:t>Drug </a:t>
            </a:r>
            <a:r>
              <a:rPr lang="en-US" sz="2800" dirty="0">
                <a:solidFill>
                  <a:schemeClr val="accent5">
                    <a:lumMod val="50000"/>
                  </a:schemeClr>
                </a:solidFill>
                <a:latin typeface="Arial Narrow" pitchFamily="34" charset="0"/>
                <a:cs typeface="Arial" charset="0"/>
              </a:rPr>
              <a:t>Metabolism </a:t>
            </a:r>
          </a:p>
          <a:p>
            <a:pPr marL="457200" indent="-457200" algn="just" eaLnBrk="1" hangingPunct="1">
              <a:buFont typeface="Wingdings" panose="05000000000000000000" pitchFamily="2" charset="2"/>
              <a:buChar char="§"/>
              <a:defRPr/>
            </a:pPr>
            <a:r>
              <a:rPr lang="en-US" sz="2800" dirty="0" smtClean="0">
                <a:solidFill>
                  <a:schemeClr val="accent5">
                    <a:lumMod val="50000"/>
                  </a:schemeClr>
                </a:solidFill>
                <a:latin typeface="Arial Narrow" pitchFamily="34" charset="0"/>
                <a:cs typeface="Arial" charset="0"/>
              </a:rPr>
              <a:t>Impaired </a:t>
            </a:r>
            <a:r>
              <a:rPr lang="en-US" sz="2800" dirty="0">
                <a:solidFill>
                  <a:schemeClr val="accent5">
                    <a:lumMod val="50000"/>
                  </a:schemeClr>
                </a:solidFill>
                <a:latin typeface="Arial Narrow" pitchFamily="34" charset="0"/>
                <a:cs typeface="Arial" charset="0"/>
              </a:rPr>
              <a:t>wound healing </a:t>
            </a:r>
          </a:p>
        </p:txBody>
      </p:sp>
      <p:sp>
        <p:nvSpPr>
          <p:cNvPr id="5" name="Rectangle 2"/>
          <p:cNvSpPr>
            <a:spLocks noChangeArrowheads="1"/>
          </p:cNvSpPr>
          <p:nvPr/>
        </p:nvSpPr>
        <p:spPr bwMode="auto">
          <a:xfrm>
            <a:off x="381000" y="300335"/>
            <a:ext cx="8458200" cy="523220"/>
          </a:xfrm>
          <a:prstGeom prst="rect">
            <a:avLst/>
          </a:prstGeom>
          <a:solidFill>
            <a:srgbClr val="19434F"/>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Complications of Obstructive Jaundice</a:t>
            </a:r>
            <a:endParaRPr lang="ar-SA" sz="2800" dirty="0">
              <a:solidFill>
                <a:schemeClr val="bg1"/>
              </a:solidFill>
              <a:ea typeface="Arial Unicode MS" pitchFamily="34" charset="-128"/>
              <a:cs typeface="Arial Unicode MS" pitchFamily="34" charset="-128"/>
            </a:endParaRPr>
          </a:p>
        </p:txBody>
      </p:sp>
      <p:sp>
        <p:nvSpPr>
          <p:cNvPr id="3072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F81AFA6A-CEFA-4605-B33B-8C983801233B}" type="slidenum">
              <a:rPr lang="en-US" sz="1200">
                <a:solidFill>
                  <a:srgbClr val="898989"/>
                </a:solidFill>
              </a:rPr>
              <a:pPr>
                <a:spcBef>
                  <a:spcPct val="0"/>
                </a:spcBef>
                <a:buFontTx/>
                <a:buNone/>
              </a:pPr>
              <a:t>27</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304800"/>
            <a:ext cx="8382000" cy="523220"/>
          </a:xfrm>
          <a:prstGeom prst="rect">
            <a:avLst/>
          </a:prstGeom>
          <a:solidFill>
            <a:srgbClr val="19434F"/>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Initial Laboratory Evaluation</a:t>
            </a:r>
          </a:p>
        </p:txBody>
      </p:sp>
      <p:sp>
        <p:nvSpPr>
          <p:cNvPr id="5" name="Rectangle 4"/>
          <p:cNvSpPr/>
          <p:nvPr/>
        </p:nvSpPr>
        <p:spPr>
          <a:xfrm>
            <a:off x="381000" y="1311057"/>
            <a:ext cx="8382000" cy="353943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dirty="0">
                <a:latin typeface="Arial Narrow" pitchFamily="34" charset="0"/>
                <a:cs typeface="Arial" charset="0"/>
              </a:rPr>
              <a:t> </a:t>
            </a:r>
            <a:r>
              <a:rPr lang="en-US" sz="2800" dirty="0">
                <a:effectLst>
                  <a:outerShdw blurRad="38100" dist="38100" dir="2700000" algn="tl">
                    <a:srgbClr val="000000">
                      <a:alpha val="43137"/>
                    </a:srgbClr>
                  </a:outerShdw>
                </a:effectLst>
                <a:latin typeface="Arial Narrow" pitchFamily="34" charset="0"/>
                <a:cs typeface="Arial" charset="0"/>
              </a:rPr>
              <a:t>A battery of tests </a:t>
            </a:r>
            <a:r>
              <a:rPr lang="en-US" sz="2800" dirty="0">
                <a:latin typeface="Arial Narrow" pitchFamily="34" charset="0"/>
                <a:cs typeface="Arial" charset="0"/>
              </a:rPr>
              <a:t>is helpful in the initial investigation of a jaundiced patient. These include serum bilirubin, liver enzymes (ALT, AST and ALP) and prothrombin time. The activity of ALP rises significantly in the setting of biliary obstruction and intrahepatic </a:t>
            </a:r>
            <a:r>
              <a:rPr lang="en-US" sz="2800" dirty="0" smtClean="0">
                <a:latin typeface="Arial Narrow" pitchFamily="34" charset="0"/>
                <a:cs typeface="Arial" charset="0"/>
              </a:rPr>
              <a:t>cholestasis.</a:t>
            </a:r>
          </a:p>
          <a:p>
            <a:pPr eaLnBrk="1" hangingPunct="1">
              <a:buFont typeface="Wingdings" pitchFamily="2" charset="2"/>
              <a:buChar char="§"/>
              <a:defRPr/>
            </a:pPr>
            <a:endParaRPr lang="en-US" sz="2800" dirty="0">
              <a:latin typeface="Arial Narrow" pitchFamily="34" charset="0"/>
              <a:cs typeface="Arial" charset="0"/>
            </a:endParaRPr>
          </a:p>
          <a:p>
            <a:pPr eaLnBrk="1" hangingPunct="1">
              <a:buFont typeface="Wingdings" pitchFamily="2" charset="2"/>
              <a:buChar char="§"/>
              <a:defRPr/>
            </a:pPr>
            <a:r>
              <a:rPr lang="en-US" sz="2800" dirty="0" smtClean="0">
                <a:latin typeface="Arial Narrow" pitchFamily="34" charset="0"/>
                <a:cs typeface="Arial" charset="0"/>
              </a:rPr>
              <a:t> However</a:t>
            </a:r>
            <a:r>
              <a:rPr lang="en-US" sz="2800" dirty="0">
                <a:latin typeface="Arial Narrow" pitchFamily="34" charset="0"/>
                <a:cs typeface="Arial" charset="0"/>
              </a:rPr>
              <a:t>, an increase in ALP may reflect release of isoenzymes from extrahepatic tissues, especially from bones</a:t>
            </a:r>
            <a:r>
              <a:rPr lang="en-US" sz="2800" dirty="0" smtClean="0">
                <a:latin typeface="Arial Narrow" pitchFamily="34" charset="0"/>
                <a:cs typeface="Arial" charset="0"/>
              </a:rPr>
              <a:t>.</a:t>
            </a:r>
            <a:endParaRPr lang="en-US" sz="2800" dirty="0">
              <a:latin typeface="Arial Narrow" pitchFamily="34" charset="0"/>
              <a:cs typeface="Arial" charset="0"/>
            </a:endParaRPr>
          </a:p>
        </p:txBody>
      </p:sp>
      <p:sp>
        <p:nvSpPr>
          <p:cNvPr id="3277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D957D8CE-E564-4FD7-87EB-6587D70A475E}" type="slidenum">
              <a:rPr lang="en-US" sz="1200">
                <a:solidFill>
                  <a:srgbClr val="898989"/>
                </a:solidFill>
              </a:rPr>
              <a:pPr>
                <a:spcBef>
                  <a:spcPct val="0"/>
                </a:spcBef>
                <a:buFontTx/>
                <a:buNone/>
              </a:pPr>
              <a:t>28</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it-IT" smtClean="0"/>
              <a:t>Naseralla J Elsaadi, BMC 2020</a:t>
            </a:r>
            <a:endParaRPr lang="en-US"/>
          </a:p>
        </p:txBody>
      </p:sp>
      <p:sp>
        <p:nvSpPr>
          <p:cNvPr id="3" name="Slide Number Placeholder 2"/>
          <p:cNvSpPr>
            <a:spLocks noGrp="1"/>
          </p:cNvSpPr>
          <p:nvPr>
            <p:ph type="sldNum" sz="quarter" idx="12"/>
          </p:nvPr>
        </p:nvSpPr>
        <p:spPr/>
        <p:txBody>
          <a:bodyPr/>
          <a:lstStyle/>
          <a:p>
            <a:pPr>
              <a:defRPr/>
            </a:pPr>
            <a:fld id="{10D8C1BA-D1A5-49A2-AAEF-05ED2C8062A3}" type="slidenum">
              <a:rPr lang="en-US" smtClean="0"/>
              <a:pPr>
                <a:defRPr/>
              </a:pPr>
              <a:t>29</a:t>
            </a:fld>
            <a:endParaRPr lang="en-US"/>
          </a:p>
        </p:txBody>
      </p:sp>
      <p:sp>
        <p:nvSpPr>
          <p:cNvPr id="4" name="Rectangle 1"/>
          <p:cNvSpPr>
            <a:spLocks noChangeArrowheads="1"/>
          </p:cNvSpPr>
          <p:nvPr/>
        </p:nvSpPr>
        <p:spPr bwMode="auto">
          <a:xfrm>
            <a:off x="381000" y="304800"/>
            <a:ext cx="8382000" cy="523220"/>
          </a:xfrm>
          <a:prstGeom prst="rect">
            <a:avLst/>
          </a:prstGeom>
          <a:solidFill>
            <a:srgbClr val="19434F"/>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Initial Laboratory Evaluation</a:t>
            </a:r>
          </a:p>
        </p:txBody>
      </p:sp>
      <p:sp>
        <p:nvSpPr>
          <p:cNvPr id="5" name="Rectangle 4"/>
          <p:cNvSpPr/>
          <p:nvPr/>
        </p:nvSpPr>
        <p:spPr>
          <a:xfrm>
            <a:off x="381000" y="1337370"/>
            <a:ext cx="8382000" cy="3108543"/>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dirty="0" smtClean="0">
                <a:effectLst>
                  <a:outerShdw blurRad="38100" dist="38100" dir="2700000" algn="tl">
                    <a:srgbClr val="000000">
                      <a:alpha val="43137"/>
                    </a:srgbClr>
                  </a:outerShdw>
                </a:effectLst>
                <a:latin typeface="Arial Narrow" pitchFamily="34" charset="0"/>
                <a:cs typeface="Arial" charset="0"/>
              </a:rPr>
              <a:t>Prothrombin </a:t>
            </a:r>
            <a:r>
              <a:rPr lang="en-US" sz="2800" dirty="0">
                <a:effectLst>
                  <a:outerShdw blurRad="38100" dist="38100" dir="2700000" algn="tl">
                    <a:srgbClr val="000000">
                      <a:alpha val="43137"/>
                    </a:srgbClr>
                  </a:outerShdw>
                </a:effectLst>
                <a:latin typeface="Arial Narrow" pitchFamily="34" charset="0"/>
                <a:cs typeface="Arial" charset="0"/>
              </a:rPr>
              <a:t>time (PT) </a:t>
            </a:r>
            <a:r>
              <a:rPr lang="en-US" sz="2800" dirty="0">
                <a:latin typeface="Arial Narrow" pitchFamily="34" charset="0"/>
                <a:cs typeface="Arial" charset="0"/>
              </a:rPr>
              <a:t>is a measure of the activity of the clotting factors I, II, V, VII and X, which are synthesized in the </a:t>
            </a:r>
            <a:r>
              <a:rPr lang="en-US" sz="2800" dirty="0" smtClean="0">
                <a:latin typeface="Arial Narrow" pitchFamily="34" charset="0"/>
                <a:cs typeface="Arial" charset="0"/>
              </a:rPr>
              <a:t>liver.</a:t>
            </a:r>
          </a:p>
          <a:p>
            <a:pPr eaLnBrk="1" hangingPunct="1">
              <a:buFont typeface="Wingdings" pitchFamily="2" charset="2"/>
              <a:buChar char="§"/>
              <a:defRPr/>
            </a:pPr>
            <a:endParaRPr lang="en-US" sz="2800" dirty="0">
              <a:latin typeface="Arial Narrow" pitchFamily="34" charset="0"/>
              <a:cs typeface="Arial" charset="0"/>
            </a:endParaRPr>
          </a:p>
          <a:p>
            <a:pPr eaLnBrk="1" hangingPunct="1">
              <a:buFont typeface="Wingdings" pitchFamily="2" charset="2"/>
              <a:buChar char="§"/>
              <a:defRPr/>
            </a:pPr>
            <a:r>
              <a:rPr lang="en-US" sz="2800" dirty="0" smtClean="0">
                <a:latin typeface="Arial Narrow" pitchFamily="34" charset="0"/>
                <a:cs typeface="Arial" charset="0"/>
              </a:rPr>
              <a:t> Prolongation </a:t>
            </a:r>
            <a:r>
              <a:rPr lang="en-US" sz="2800" dirty="0">
                <a:latin typeface="Arial Narrow" pitchFamily="34" charset="0"/>
                <a:cs typeface="Arial" charset="0"/>
              </a:rPr>
              <a:t>of the prothrombin time reflects hepatocellular injury or a deficiency of vitamin K, which is involved in the synthesis of clotting factors II, VII, IX and X</a:t>
            </a:r>
            <a:r>
              <a:rPr lang="en-US" sz="2800" dirty="0" smtClean="0">
                <a:latin typeface="Arial Narrow" pitchFamily="34" charset="0"/>
                <a:cs typeface="Arial" charset="0"/>
              </a:rPr>
              <a:t>.</a:t>
            </a:r>
            <a:endParaRPr lang="ar-SA" sz="2800" dirty="0">
              <a:latin typeface="Arial Narrow" pitchFamily="34" charset="0"/>
              <a:cs typeface="+mn-cs"/>
            </a:endParaRPr>
          </a:p>
        </p:txBody>
      </p:sp>
    </p:spTree>
    <p:extLst>
      <p:ext uri="{BB962C8B-B14F-4D97-AF65-F5344CB8AC3E}">
        <p14:creationId xmlns:p14="http://schemas.microsoft.com/office/powerpoint/2010/main" val="3477252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304800"/>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defRPr/>
            </a:pPr>
            <a:r>
              <a:rPr lang="en-US" sz="2800" dirty="0">
                <a:solidFill>
                  <a:schemeClr val="bg1"/>
                </a:solidFill>
                <a:latin typeface="+mj-lt"/>
                <a:ea typeface="Arial Unicode MS" pitchFamily="34" charset="-128"/>
                <a:cs typeface="Arial Unicode MS" pitchFamily="34" charset="-128"/>
              </a:rPr>
              <a:t>Abstract </a:t>
            </a:r>
          </a:p>
        </p:txBody>
      </p:sp>
      <p:sp>
        <p:nvSpPr>
          <p:cNvPr id="5" name="Rectangle 2"/>
          <p:cNvSpPr>
            <a:spLocks noChangeArrowheads="1"/>
          </p:cNvSpPr>
          <p:nvPr/>
        </p:nvSpPr>
        <p:spPr bwMode="auto">
          <a:xfrm>
            <a:off x="381000" y="1066800"/>
            <a:ext cx="8382000" cy="483209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dirty="0">
                <a:latin typeface="Arial Narrow" pitchFamily="34" charset="0"/>
                <a:cs typeface="Arial" charset="0"/>
              </a:rPr>
              <a:t> Jaundice is </a:t>
            </a:r>
            <a:r>
              <a:rPr lang="en-US" sz="2800" i="1" dirty="0">
                <a:latin typeface="Arial Narrow" pitchFamily="34" charset="0"/>
                <a:cs typeface="Arial" charset="0"/>
              </a:rPr>
              <a:t>common symptom </a:t>
            </a:r>
            <a:r>
              <a:rPr lang="en-US" sz="2800" dirty="0">
                <a:latin typeface="Arial Narrow" pitchFamily="34" charset="0"/>
                <a:cs typeface="Arial" charset="0"/>
              </a:rPr>
              <a:t>as well as </a:t>
            </a:r>
            <a:r>
              <a:rPr lang="en-US" sz="2800" i="1" dirty="0">
                <a:latin typeface="Arial Narrow" pitchFamily="34" charset="0"/>
                <a:cs typeface="Arial" charset="0"/>
              </a:rPr>
              <a:t>a sign </a:t>
            </a:r>
            <a:r>
              <a:rPr lang="en-US" sz="2800" dirty="0">
                <a:latin typeface="Arial Narrow" pitchFamily="34" charset="0"/>
                <a:cs typeface="Arial" charset="0"/>
              </a:rPr>
              <a:t>in medical and surgical gastroenterology practice. </a:t>
            </a:r>
            <a:endParaRPr lang="en-US" sz="2800" dirty="0" smtClean="0">
              <a:latin typeface="Arial Narrow" pitchFamily="34" charset="0"/>
              <a:cs typeface="Arial" charset="0"/>
            </a:endParaRPr>
          </a:p>
          <a:p>
            <a:pPr eaLnBrk="1" hangingPunct="1">
              <a:buFont typeface="Wingdings" pitchFamily="2" charset="2"/>
              <a:buChar char="§"/>
              <a:defRPr/>
            </a:pPr>
            <a:endParaRPr lang="en-US" sz="2800" dirty="0">
              <a:latin typeface="Arial Narrow" pitchFamily="34" charset="0"/>
              <a:cs typeface="Arial" charset="0"/>
            </a:endParaRPr>
          </a:p>
          <a:p>
            <a:pPr eaLnBrk="1" hangingPunct="1">
              <a:buFont typeface="Wingdings" pitchFamily="2" charset="2"/>
              <a:buChar char="§"/>
              <a:defRPr/>
            </a:pPr>
            <a:r>
              <a:rPr lang="en-US" sz="2800" dirty="0" smtClean="0">
                <a:latin typeface="Arial Narrow" pitchFamily="34" charset="0"/>
                <a:cs typeface="Arial" charset="0"/>
              </a:rPr>
              <a:t> Understanding </a:t>
            </a:r>
            <a:r>
              <a:rPr lang="en-US" sz="2800" i="1" dirty="0">
                <a:latin typeface="Arial Narrow" pitchFamily="34" charset="0"/>
                <a:cs typeface="Arial" charset="0"/>
              </a:rPr>
              <a:t>the pathway of bilirubin metabolism </a:t>
            </a:r>
            <a:r>
              <a:rPr lang="en-US" sz="2800" dirty="0">
                <a:latin typeface="Arial Narrow" pitchFamily="34" charset="0"/>
                <a:cs typeface="Arial" charset="0"/>
              </a:rPr>
              <a:t>helps in a logical approach to the pre-hepatic, hepatocellular and cholestatic mechanisms of jaundice development.</a:t>
            </a:r>
          </a:p>
          <a:p>
            <a:pPr eaLnBrk="1" hangingPunct="1">
              <a:defRPr/>
            </a:pPr>
            <a:endParaRPr lang="en-US" sz="2800" dirty="0">
              <a:latin typeface="Arial Narrow" pitchFamily="34" charset="0"/>
              <a:cs typeface="Arial" charset="0"/>
            </a:endParaRPr>
          </a:p>
          <a:p>
            <a:pPr eaLnBrk="1" hangingPunct="1">
              <a:buFont typeface="Wingdings" pitchFamily="2" charset="2"/>
              <a:buChar char="§"/>
              <a:defRPr/>
            </a:pPr>
            <a:r>
              <a:rPr lang="en-US" sz="2800" dirty="0">
                <a:latin typeface="Arial Narrow" pitchFamily="34" charset="0"/>
                <a:cs typeface="Arial" charset="0"/>
              </a:rPr>
              <a:t> Clinical evaluation (</a:t>
            </a:r>
            <a:r>
              <a:rPr lang="en-US" sz="2800" i="1" dirty="0">
                <a:latin typeface="Arial Narrow" pitchFamily="34" charset="0"/>
                <a:cs typeface="Arial" charset="0"/>
              </a:rPr>
              <a:t>assessment</a:t>
            </a:r>
            <a:r>
              <a:rPr lang="en-US" sz="2800" dirty="0">
                <a:latin typeface="Arial Narrow" pitchFamily="34" charset="0"/>
                <a:cs typeface="Arial" charset="0"/>
              </a:rPr>
              <a:t>) and easily available blood (</a:t>
            </a:r>
            <a:r>
              <a:rPr lang="en-US" sz="2800" i="1" dirty="0">
                <a:latin typeface="Arial Narrow" pitchFamily="34" charset="0"/>
                <a:cs typeface="Arial" charset="0"/>
              </a:rPr>
              <a:t>biochemical</a:t>
            </a:r>
            <a:r>
              <a:rPr lang="en-US" sz="2800" dirty="0">
                <a:latin typeface="Arial Narrow" pitchFamily="34" charset="0"/>
                <a:cs typeface="Arial" charset="0"/>
              </a:rPr>
              <a:t>) tests in combination with </a:t>
            </a:r>
            <a:r>
              <a:rPr lang="en-US" sz="2800" i="1" dirty="0">
                <a:latin typeface="Arial Narrow" pitchFamily="34" charset="0"/>
                <a:cs typeface="Arial" charset="0"/>
              </a:rPr>
              <a:t>non-invasive imaging </a:t>
            </a:r>
            <a:r>
              <a:rPr lang="en-US" sz="2800" dirty="0">
                <a:latin typeface="Arial Narrow" pitchFamily="34" charset="0"/>
                <a:cs typeface="Arial" charset="0"/>
              </a:rPr>
              <a:t>should establish the diagnosis in most cases.</a:t>
            </a:r>
          </a:p>
          <a:p>
            <a:pPr eaLnBrk="1" hangingPunct="1">
              <a:defRPr/>
            </a:pPr>
            <a:endParaRPr lang="en-US" sz="2800" dirty="0">
              <a:latin typeface="Arial Narrow" pitchFamily="34" charset="0"/>
              <a:cs typeface="Arial" charset="0"/>
            </a:endParaRPr>
          </a:p>
        </p:txBody>
      </p:sp>
      <p:sp>
        <p:nvSpPr>
          <p:cNvPr id="512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C18DF391-DAE3-4A4F-99F2-4315130EF209}" type="slidenum">
              <a:rPr lang="en-US" sz="1200">
                <a:solidFill>
                  <a:srgbClr val="898989"/>
                </a:solidFill>
              </a:rPr>
              <a:pPr>
                <a:spcBef>
                  <a:spcPct val="0"/>
                </a:spcBef>
                <a:buFontTx/>
                <a:buNone/>
              </a:pPr>
              <a:t>3</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ChangeArrowheads="1"/>
          </p:cNvSpPr>
          <p:nvPr/>
        </p:nvSpPr>
        <p:spPr bwMode="auto">
          <a:xfrm>
            <a:off x="381000" y="929819"/>
            <a:ext cx="8382000" cy="267765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dirty="0">
                <a:latin typeface="Arial Narrow" pitchFamily="34" charset="0"/>
                <a:cs typeface="Arial" charset="0"/>
              </a:rPr>
              <a:t> Other blood tests are aimed at identifying the cause of jaundice, for instance</a:t>
            </a:r>
            <a:r>
              <a:rPr lang="en-US" sz="2800" i="1" dirty="0">
                <a:solidFill>
                  <a:srgbClr val="820000"/>
                </a:solidFill>
                <a:latin typeface="Arial Narrow" pitchFamily="34" charset="0"/>
                <a:cs typeface="Arial" charset="0"/>
              </a:rPr>
              <a:t> </a:t>
            </a:r>
            <a:r>
              <a:rPr lang="en-US" sz="2800" i="1" dirty="0">
                <a:solidFill>
                  <a:srgbClr val="820000"/>
                </a:solidFill>
                <a:effectLst>
                  <a:outerShdw blurRad="38100" dist="38100" dir="2700000" algn="tl">
                    <a:srgbClr val="000000">
                      <a:alpha val="43137"/>
                    </a:srgbClr>
                  </a:outerShdw>
                </a:effectLst>
                <a:latin typeface="Arial Narrow" pitchFamily="34" charset="0"/>
                <a:cs typeface="Arial" charset="0"/>
              </a:rPr>
              <a:t>serology for viral hepatitis </a:t>
            </a:r>
            <a:r>
              <a:rPr lang="en-US" sz="2800" dirty="0">
                <a:latin typeface="Arial Narrow" pitchFamily="34" charset="0"/>
                <a:cs typeface="Arial" charset="0"/>
              </a:rPr>
              <a:t>(IgM antibody to hepatitis A, hepatitis B surface antigen and antibodies to hepatitis C) and </a:t>
            </a:r>
            <a:r>
              <a:rPr lang="en-US" sz="2800" i="1" dirty="0">
                <a:solidFill>
                  <a:srgbClr val="820000"/>
                </a:solidFill>
                <a:effectLst>
                  <a:outerShdw blurRad="38100" dist="38100" dir="2700000" algn="tl">
                    <a:srgbClr val="000000">
                      <a:alpha val="43137"/>
                    </a:srgbClr>
                  </a:outerShdw>
                </a:effectLst>
                <a:latin typeface="Arial Narrow" pitchFamily="34" charset="0"/>
                <a:cs typeface="Arial" charset="0"/>
              </a:rPr>
              <a:t>autoantibodies</a:t>
            </a:r>
            <a:r>
              <a:rPr lang="en-US" sz="2800" dirty="0">
                <a:latin typeface="Arial Narrow" pitchFamily="34" charset="0"/>
                <a:cs typeface="Arial" charset="0"/>
              </a:rPr>
              <a:t> to smooth muscle and mitochondria that suggest autoimmune liver disease which may require liver biopsy</a:t>
            </a:r>
            <a:r>
              <a:rPr lang="en-US" sz="2800" dirty="0" smtClean="0">
                <a:latin typeface="Arial Narrow" pitchFamily="34" charset="0"/>
                <a:cs typeface="Arial" charset="0"/>
              </a:rPr>
              <a:t>.</a:t>
            </a:r>
            <a:endParaRPr lang="en-US" sz="2800" dirty="0">
              <a:latin typeface="Arial Narrow" pitchFamily="34" charset="0"/>
              <a:cs typeface="Arial" charset="0"/>
            </a:endParaRPr>
          </a:p>
        </p:txBody>
      </p:sp>
      <p:sp>
        <p:nvSpPr>
          <p:cNvPr id="12" name="Rectangle 1"/>
          <p:cNvSpPr>
            <a:spLocks noChangeArrowheads="1"/>
          </p:cNvSpPr>
          <p:nvPr/>
        </p:nvSpPr>
        <p:spPr bwMode="auto">
          <a:xfrm>
            <a:off x="381000" y="239018"/>
            <a:ext cx="8382000" cy="523220"/>
          </a:xfrm>
          <a:prstGeom prst="rect">
            <a:avLst/>
          </a:prstGeom>
          <a:solidFill>
            <a:srgbClr val="19434F"/>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Investigation</a:t>
            </a:r>
          </a:p>
        </p:txBody>
      </p:sp>
      <p:sp>
        <p:nvSpPr>
          <p:cNvPr id="36872"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7168B9C5-455E-4DAD-A823-6581FE8EEF49}" type="slidenum">
              <a:rPr lang="en-US" sz="1200">
                <a:solidFill>
                  <a:srgbClr val="898989"/>
                </a:solidFill>
              </a:rPr>
              <a:pPr>
                <a:spcBef>
                  <a:spcPct val="0"/>
                </a:spcBef>
                <a:buFontTx/>
                <a:buNone/>
              </a:pPr>
              <a:t>30</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74625"/>
            <a:ext cx="7924800" cy="6149975"/>
          </a:xfrm>
          <a:prstGeom prst="rect">
            <a:avLst/>
          </a:prstGeom>
          <a:noFill/>
          <a:ln w="38100">
            <a:solidFill>
              <a:srgbClr val="FFDA65"/>
            </a:solidFill>
            <a:miter lim="800000"/>
            <a:headEnd/>
            <a:tailEnd/>
          </a:ln>
          <a:extLst>
            <a:ext uri="{909E8E84-426E-40DD-AFC4-6F175D3DCCD1}">
              <a14:hiddenFill xmlns:a14="http://schemas.microsoft.com/office/drawing/2010/main">
                <a:solidFill>
                  <a:srgbClr val="FFFFFF"/>
                </a:solidFill>
              </a14:hiddenFill>
            </a:ext>
          </a:extLst>
        </p:spPr>
      </p:pic>
      <p:sp>
        <p:nvSpPr>
          <p:cNvPr id="3789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17A0E09-3D8C-4536-B0C9-C0300157E5B8}" type="slidenum">
              <a:rPr lang="en-US" sz="1200">
                <a:solidFill>
                  <a:srgbClr val="898989"/>
                </a:solidFill>
              </a:rPr>
              <a:pPr>
                <a:spcBef>
                  <a:spcPct val="0"/>
                </a:spcBef>
                <a:buFontTx/>
                <a:buNone/>
              </a:pPr>
              <a:t>31</a:t>
            </a:fld>
            <a:endParaRPr lang="en-US" sz="1200">
              <a:solidFill>
                <a:srgbClr val="898989"/>
              </a:solidFill>
            </a:endParaRPr>
          </a:p>
        </p:txBody>
      </p:sp>
      <p:sp>
        <p:nvSpPr>
          <p:cNvPr id="6" name="Footer Placeholder 5"/>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ChangeArrowheads="1"/>
          </p:cNvSpPr>
          <p:nvPr/>
        </p:nvSpPr>
        <p:spPr bwMode="auto">
          <a:xfrm>
            <a:off x="381000" y="914400"/>
            <a:ext cx="8382000" cy="440120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b="1" dirty="0">
                <a:effectLst>
                  <a:outerShdw blurRad="38100" dist="38100" dir="2700000" algn="tl">
                    <a:srgbClr val="000000">
                      <a:alpha val="43137"/>
                    </a:srgbClr>
                  </a:outerShdw>
                </a:effectLst>
                <a:latin typeface="Arial Narrow" pitchFamily="34" charset="0"/>
                <a:cs typeface="Arial" charset="0"/>
              </a:rPr>
              <a:t>Biliary Ultrasonography:</a:t>
            </a:r>
          </a:p>
          <a:p>
            <a:pPr eaLnBrk="1" hangingPunct="1">
              <a:buFont typeface="Wingdings" pitchFamily="2" charset="2"/>
              <a:buChar char="Ø"/>
              <a:defRPr/>
            </a:pPr>
            <a:r>
              <a:rPr lang="en-US" sz="2800" dirty="0">
                <a:latin typeface="Arial Narrow" pitchFamily="34" charset="0"/>
                <a:cs typeface="Arial" charset="0"/>
              </a:rPr>
              <a:t> shows the size of the biliary ducts;</a:t>
            </a:r>
          </a:p>
          <a:p>
            <a:pPr eaLnBrk="1" hangingPunct="1">
              <a:buFont typeface="Wingdings" pitchFamily="2" charset="2"/>
              <a:buChar char="Ø"/>
              <a:defRPr/>
            </a:pPr>
            <a:r>
              <a:rPr lang="en-US" sz="2800" dirty="0">
                <a:latin typeface="Arial Narrow" pitchFamily="34" charset="0"/>
                <a:cs typeface="Arial" charset="0"/>
              </a:rPr>
              <a:t> defines the level of the obstruction;</a:t>
            </a:r>
          </a:p>
          <a:p>
            <a:pPr eaLnBrk="1" hangingPunct="1">
              <a:buFont typeface="Wingdings" pitchFamily="2" charset="2"/>
              <a:buChar char="Ø"/>
              <a:defRPr/>
            </a:pPr>
            <a:r>
              <a:rPr lang="en-US" sz="2800" dirty="0">
                <a:latin typeface="Arial Narrow" pitchFamily="34" charset="0"/>
                <a:cs typeface="Arial" charset="0"/>
              </a:rPr>
              <a:t> identifies the cause (</a:t>
            </a:r>
            <a:r>
              <a:rPr lang="en-US" sz="2800" i="1" dirty="0">
                <a:latin typeface="Arial Narrow" pitchFamily="34" charset="0"/>
                <a:cs typeface="Arial" charset="0"/>
              </a:rPr>
              <a:t>in some cases</a:t>
            </a:r>
            <a:r>
              <a:rPr lang="en-US" sz="2800" dirty="0">
                <a:latin typeface="Arial Narrow" pitchFamily="34" charset="0"/>
                <a:cs typeface="Arial" charset="0"/>
              </a:rPr>
              <a:t>);</a:t>
            </a:r>
          </a:p>
          <a:p>
            <a:pPr eaLnBrk="1" hangingPunct="1">
              <a:buFont typeface="Wingdings" pitchFamily="2" charset="2"/>
              <a:buChar char="Ø"/>
              <a:defRPr/>
            </a:pPr>
            <a:r>
              <a:rPr lang="en-US" sz="2800" dirty="0">
                <a:latin typeface="Arial Narrow" pitchFamily="34" charset="0"/>
                <a:cs typeface="Arial" charset="0"/>
              </a:rPr>
              <a:t> gives other information related to the disease (e.g. hepatic metastases, gallstones, hepatic parenchymal change</a:t>
            </a:r>
            <a:r>
              <a:rPr lang="en-US" sz="2800" dirty="0" smtClean="0">
                <a:latin typeface="Arial Narrow" pitchFamily="34" charset="0"/>
                <a:cs typeface="Arial" charset="0"/>
              </a:rPr>
              <a:t>).</a:t>
            </a:r>
          </a:p>
          <a:p>
            <a:pPr eaLnBrk="1" hangingPunct="1">
              <a:defRPr/>
            </a:pPr>
            <a:endParaRPr lang="en-US" sz="2800" dirty="0">
              <a:latin typeface="Arial Narrow" pitchFamily="34" charset="0"/>
              <a:cs typeface="Arial" charset="0"/>
            </a:endParaRPr>
          </a:p>
          <a:p>
            <a:pPr eaLnBrk="1" hangingPunct="1">
              <a:defRPr/>
            </a:pPr>
            <a:r>
              <a:rPr lang="en-US" sz="2800" dirty="0">
                <a:solidFill>
                  <a:srgbClr val="820000"/>
                </a:solidFill>
                <a:latin typeface="Arial Narrow" pitchFamily="34" charset="0"/>
                <a:cs typeface="Arial" charset="0"/>
              </a:rPr>
              <a:t>For obstructive jaundice, ultrasound has a sensitivity </a:t>
            </a:r>
            <a:r>
              <a:rPr lang="en-US" sz="2800" i="1" dirty="0">
                <a:solidFill>
                  <a:srgbClr val="820000"/>
                </a:solidFill>
                <a:latin typeface="Arial Narrow" pitchFamily="34" charset="0"/>
                <a:cs typeface="Arial" charset="0"/>
              </a:rPr>
              <a:t>70 - 95% </a:t>
            </a:r>
            <a:r>
              <a:rPr lang="en-US" sz="2800" dirty="0">
                <a:solidFill>
                  <a:srgbClr val="820000"/>
                </a:solidFill>
                <a:latin typeface="Arial Narrow" pitchFamily="34" charset="0"/>
                <a:cs typeface="Arial" charset="0"/>
              </a:rPr>
              <a:t>and specificity </a:t>
            </a:r>
            <a:r>
              <a:rPr lang="en-US" sz="2800" i="1" dirty="0">
                <a:solidFill>
                  <a:srgbClr val="820000"/>
                </a:solidFill>
                <a:latin typeface="Arial Narrow" pitchFamily="34" charset="0"/>
                <a:cs typeface="Arial" charset="0"/>
              </a:rPr>
              <a:t>80 - 100%. </a:t>
            </a:r>
          </a:p>
          <a:p>
            <a:pPr eaLnBrk="1" hangingPunct="1">
              <a:defRPr/>
            </a:pPr>
            <a:endParaRPr lang="en-US" sz="2800" dirty="0">
              <a:latin typeface="Arial Narrow" pitchFamily="34" charset="0"/>
              <a:cs typeface="Arial" charset="0"/>
            </a:endParaRPr>
          </a:p>
        </p:txBody>
      </p:sp>
      <p:sp>
        <p:nvSpPr>
          <p:cNvPr id="7" name="Rectangle 1"/>
          <p:cNvSpPr>
            <a:spLocks noChangeArrowheads="1"/>
          </p:cNvSpPr>
          <p:nvPr/>
        </p:nvSpPr>
        <p:spPr bwMode="auto">
          <a:xfrm>
            <a:off x="381000" y="228600"/>
            <a:ext cx="8382000" cy="523220"/>
          </a:xfrm>
          <a:prstGeom prst="rect">
            <a:avLst/>
          </a:prstGeom>
          <a:solidFill>
            <a:srgbClr val="19434F"/>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Imaging of Hepatobiliary System</a:t>
            </a:r>
          </a:p>
        </p:txBody>
      </p:sp>
      <p:sp>
        <p:nvSpPr>
          <p:cNvPr id="38920"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15365F2-1C8E-4D6A-9D11-5C63A0C2CBCB}" type="slidenum">
              <a:rPr lang="en-US" sz="1200">
                <a:solidFill>
                  <a:srgbClr val="898989"/>
                </a:solidFill>
              </a:rPr>
              <a:pPr>
                <a:spcBef>
                  <a:spcPct val="0"/>
                </a:spcBef>
                <a:buFontTx/>
                <a:buNone/>
              </a:pPr>
              <a:t>32</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609600"/>
            <a:ext cx="6403975" cy="45434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1371600" y="5528846"/>
            <a:ext cx="6400800" cy="338554"/>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eaLnBrk="1" hangingPunct="1">
              <a:defRPr/>
            </a:pPr>
            <a:r>
              <a:rPr lang="en-US" sz="1600" dirty="0">
                <a:latin typeface="Arial Narrow" pitchFamily="34" charset="0"/>
              </a:rPr>
              <a:t>Ultrasound scan showing dilated common bile duct due to stone</a:t>
            </a:r>
          </a:p>
        </p:txBody>
      </p:sp>
      <p:sp>
        <p:nvSpPr>
          <p:cNvPr id="3994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8C56756-5934-40FE-BF23-FCBE386DE8E1}" type="slidenum">
              <a:rPr lang="en-US" sz="1200">
                <a:solidFill>
                  <a:srgbClr val="898989"/>
                </a:solidFill>
              </a:rPr>
              <a:pPr>
                <a:spcBef>
                  <a:spcPct val="0"/>
                </a:spcBef>
                <a:buFontTx/>
                <a:buNone/>
              </a:pPr>
              <a:t>33</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381000" y="228600"/>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Further Hepatobiliary Imaging</a:t>
            </a:r>
            <a:endParaRPr lang="ar-SA" sz="2800" dirty="0">
              <a:solidFill>
                <a:schemeClr val="bg1"/>
              </a:solidFill>
              <a:ea typeface="Arial Unicode MS" pitchFamily="34" charset="-128"/>
              <a:cs typeface="Arial Unicode MS" pitchFamily="34" charset="-128"/>
            </a:endParaRPr>
          </a:p>
        </p:txBody>
      </p:sp>
      <p:sp>
        <p:nvSpPr>
          <p:cNvPr id="7" name="Rectangle 1"/>
          <p:cNvSpPr>
            <a:spLocks noChangeArrowheads="1"/>
          </p:cNvSpPr>
          <p:nvPr/>
        </p:nvSpPr>
        <p:spPr bwMode="auto">
          <a:xfrm>
            <a:off x="381000" y="990600"/>
            <a:ext cx="8382000" cy="483209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dirty="0">
                <a:latin typeface="Arial Narrow" pitchFamily="34" charset="0"/>
                <a:cs typeface="Arial" charset="0"/>
              </a:rPr>
              <a:t> </a:t>
            </a:r>
            <a:r>
              <a:rPr lang="en-US" sz="2800" dirty="0">
                <a:effectLst>
                  <a:outerShdw blurRad="38100" dist="38100" dir="2700000" algn="tl">
                    <a:srgbClr val="000000">
                      <a:alpha val="43137"/>
                    </a:srgbClr>
                  </a:outerShdw>
                </a:effectLst>
                <a:latin typeface="Arial Narrow" pitchFamily="34" charset="0"/>
                <a:cs typeface="Arial" charset="0"/>
              </a:rPr>
              <a:t>Dual-phase Spiral CT </a:t>
            </a:r>
            <a:r>
              <a:rPr lang="en-US" sz="2800" dirty="0">
                <a:latin typeface="Arial Narrow" pitchFamily="34" charset="0"/>
                <a:cs typeface="Arial" charset="0"/>
              </a:rPr>
              <a:t>and </a:t>
            </a:r>
            <a:r>
              <a:rPr lang="en-US" sz="2800" dirty="0">
                <a:effectLst>
                  <a:outerShdw blurRad="38100" dist="38100" dir="2700000" algn="tl">
                    <a:srgbClr val="000000">
                      <a:alpha val="43137"/>
                    </a:srgbClr>
                  </a:outerShdw>
                </a:effectLst>
                <a:latin typeface="Arial Narrow" pitchFamily="34" charset="0"/>
                <a:cs typeface="Arial" charset="0"/>
              </a:rPr>
              <a:t>MRCP</a:t>
            </a:r>
            <a:r>
              <a:rPr lang="en-US" sz="2800" dirty="0">
                <a:latin typeface="Arial Narrow" pitchFamily="34" charset="0"/>
                <a:cs typeface="Arial" charset="0"/>
              </a:rPr>
              <a:t> has revolutionized the management of obstructive jaundice. After initial ultrasound assessment, cross-sectional imaging is used to gain further information for disease staging or if more specific assessment is required. The choice depends on indications, available technology and local expertise.</a:t>
            </a:r>
          </a:p>
          <a:p>
            <a:pPr eaLnBrk="1" hangingPunct="1">
              <a:defRPr/>
            </a:pPr>
            <a:endParaRPr lang="en-US" sz="2800" dirty="0">
              <a:latin typeface="Arial Narrow" pitchFamily="34" charset="0"/>
              <a:cs typeface="Arial" charset="0"/>
            </a:endParaRPr>
          </a:p>
          <a:p>
            <a:pPr eaLnBrk="1" hangingPunct="1">
              <a:buFont typeface="Wingdings" pitchFamily="2" charset="2"/>
              <a:buChar char="§"/>
              <a:defRPr/>
            </a:pPr>
            <a:r>
              <a:rPr lang="en-US" sz="2800" i="1" dirty="0">
                <a:solidFill>
                  <a:srgbClr val="820000"/>
                </a:solidFill>
                <a:effectLst>
                  <a:outerShdw blurRad="38100" dist="38100" dir="2700000" algn="tl">
                    <a:srgbClr val="000000">
                      <a:alpha val="43137"/>
                    </a:srgbClr>
                  </a:outerShdw>
                </a:effectLst>
                <a:latin typeface="Arial Narrow" pitchFamily="34" charset="0"/>
                <a:cs typeface="Arial" charset="0"/>
              </a:rPr>
              <a:t> Either imaging models can be used for tumour staging, </a:t>
            </a:r>
            <a:r>
              <a:rPr lang="en-US" sz="2800" dirty="0">
                <a:latin typeface="Arial Narrow" pitchFamily="34" charset="0"/>
                <a:cs typeface="Arial" charset="0"/>
              </a:rPr>
              <a:t>but identifying non-calcified gallstones (</a:t>
            </a:r>
            <a:r>
              <a:rPr lang="en-US" sz="2800" i="1" dirty="0">
                <a:latin typeface="Arial Narrow" pitchFamily="34" charset="0"/>
                <a:cs typeface="Arial" charset="0"/>
              </a:rPr>
              <a:t>the majority- 90%</a:t>
            </a:r>
            <a:r>
              <a:rPr lang="en-US" sz="2800" dirty="0">
                <a:latin typeface="Arial Narrow" pitchFamily="34" charset="0"/>
                <a:cs typeface="Arial" charset="0"/>
              </a:rPr>
              <a:t>) on CT is difficult, so MRCP is preferred if stones in the common bile duct are suspected</a:t>
            </a:r>
            <a:r>
              <a:rPr lang="en-US" sz="2800" dirty="0" smtClean="0">
                <a:latin typeface="Arial Narrow" pitchFamily="34" charset="0"/>
                <a:cs typeface="Arial" charset="0"/>
              </a:rPr>
              <a:t>.</a:t>
            </a:r>
            <a:endParaRPr lang="en-US" sz="2800" dirty="0">
              <a:latin typeface="Arial Narrow" pitchFamily="34" charset="0"/>
              <a:cs typeface="Arial" charset="0"/>
            </a:endParaRPr>
          </a:p>
        </p:txBody>
      </p:sp>
      <p:sp>
        <p:nvSpPr>
          <p:cNvPr id="44040"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976D12CF-FA24-4895-A70A-137C20059EE5}" type="slidenum">
              <a:rPr lang="en-US" sz="1200">
                <a:solidFill>
                  <a:srgbClr val="898989"/>
                </a:solidFill>
              </a:rPr>
              <a:pPr>
                <a:spcBef>
                  <a:spcPct val="0"/>
                </a:spcBef>
                <a:buFontTx/>
                <a:buNone/>
              </a:pPr>
              <a:t>34</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it-IT" smtClean="0"/>
              <a:t>Naseralla J Elsaadi, BMC 2020</a:t>
            </a:r>
            <a:endParaRPr lang="en-US"/>
          </a:p>
        </p:txBody>
      </p:sp>
      <p:sp>
        <p:nvSpPr>
          <p:cNvPr id="3" name="Slide Number Placeholder 2"/>
          <p:cNvSpPr>
            <a:spLocks noGrp="1"/>
          </p:cNvSpPr>
          <p:nvPr>
            <p:ph type="sldNum" sz="quarter" idx="12"/>
          </p:nvPr>
        </p:nvSpPr>
        <p:spPr/>
        <p:txBody>
          <a:bodyPr/>
          <a:lstStyle/>
          <a:p>
            <a:pPr>
              <a:defRPr/>
            </a:pPr>
            <a:fld id="{10D8C1BA-D1A5-49A2-AAEF-05ED2C8062A3}" type="slidenum">
              <a:rPr lang="en-US" smtClean="0"/>
              <a:pPr>
                <a:defRPr/>
              </a:pPr>
              <a:t>35</a:t>
            </a:fld>
            <a:endParaRPr lang="en-US"/>
          </a:p>
        </p:txBody>
      </p:sp>
      <p:sp>
        <p:nvSpPr>
          <p:cNvPr id="4" name="Rectangle 1"/>
          <p:cNvSpPr>
            <a:spLocks noChangeArrowheads="1"/>
          </p:cNvSpPr>
          <p:nvPr/>
        </p:nvSpPr>
        <p:spPr bwMode="auto">
          <a:xfrm>
            <a:off x="381000" y="228600"/>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Further Hepatobiliary Imaging</a:t>
            </a:r>
            <a:endParaRPr lang="ar-SA" sz="2800" dirty="0">
              <a:solidFill>
                <a:schemeClr val="bg1"/>
              </a:solidFill>
              <a:ea typeface="Arial Unicode MS" pitchFamily="34" charset="-128"/>
              <a:cs typeface="Arial Unicode MS" pitchFamily="34" charset="-128"/>
            </a:endParaRPr>
          </a:p>
        </p:txBody>
      </p:sp>
      <p:sp>
        <p:nvSpPr>
          <p:cNvPr id="5" name="Rectangle 1"/>
          <p:cNvSpPr>
            <a:spLocks noChangeArrowheads="1"/>
          </p:cNvSpPr>
          <p:nvPr/>
        </p:nvSpPr>
        <p:spPr bwMode="auto">
          <a:xfrm>
            <a:off x="381000" y="990600"/>
            <a:ext cx="8382000" cy="3108543"/>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b="1" dirty="0" smtClean="0">
                <a:effectLst>
                  <a:outerShdw blurRad="38100" dist="38100" dir="2700000" algn="tl">
                    <a:srgbClr val="000000">
                      <a:alpha val="43137"/>
                    </a:srgbClr>
                  </a:outerShdw>
                </a:effectLst>
                <a:latin typeface="Arial Narrow" pitchFamily="34" charset="0"/>
                <a:cs typeface="Arial" charset="0"/>
              </a:rPr>
              <a:t>Magnetic </a:t>
            </a:r>
            <a:r>
              <a:rPr lang="en-US" sz="2800" b="1" dirty="0">
                <a:effectLst>
                  <a:outerShdw blurRad="38100" dist="38100" dir="2700000" algn="tl">
                    <a:srgbClr val="000000">
                      <a:alpha val="43137"/>
                    </a:srgbClr>
                  </a:outerShdw>
                </a:effectLst>
                <a:latin typeface="Arial Narrow" pitchFamily="34" charset="0"/>
                <a:cs typeface="Arial" charset="0"/>
              </a:rPr>
              <a:t>resonance cholangiopancreatography</a:t>
            </a:r>
          </a:p>
          <a:p>
            <a:pPr eaLnBrk="1" hangingPunct="1">
              <a:defRPr/>
            </a:pPr>
            <a:r>
              <a:rPr lang="en-US" sz="2800" dirty="0">
                <a:latin typeface="Arial Narrow" pitchFamily="34" charset="0"/>
                <a:cs typeface="Arial" charset="0"/>
              </a:rPr>
              <a:t>Magnetic resonance cholangiopancreatography (MRCP) allows clear-cut and rapid delineation of the biliary tree, and is superior to ultrasonography or CT. With increasing availability, its use is growing in clinical practice. It has a sensitivity of 84–100% and specificity of 94–98% in detecting lesions of the biliary tree</a:t>
            </a:r>
            <a:r>
              <a:rPr lang="en-US" sz="2800" dirty="0" smtClean="0">
                <a:latin typeface="Arial Narrow" pitchFamily="34" charset="0"/>
                <a:cs typeface="Arial" charset="0"/>
              </a:rPr>
              <a:t>.</a:t>
            </a:r>
          </a:p>
        </p:txBody>
      </p:sp>
    </p:spTree>
    <p:extLst>
      <p:ext uri="{BB962C8B-B14F-4D97-AF65-F5344CB8AC3E}">
        <p14:creationId xmlns:p14="http://schemas.microsoft.com/office/powerpoint/2010/main" val="34112842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381000"/>
            <a:ext cx="8658225" cy="5062538"/>
          </a:xfrm>
          <a:prstGeom prst="rect">
            <a:avLst/>
          </a:prstGeom>
          <a:noFill/>
          <a:ln w="28575">
            <a:solidFill>
              <a:srgbClr val="FFCC29"/>
            </a:solidFill>
            <a:miter lim="800000"/>
            <a:headEnd/>
            <a:tailEnd/>
          </a:ln>
          <a:extLst>
            <a:ext uri="{909E8E84-426E-40DD-AFC4-6F175D3DCCD1}">
              <a14:hiddenFill xmlns:a14="http://schemas.microsoft.com/office/drawing/2010/main">
                <a:solidFill>
                  <a:srgbClr val="FFFFFF"/>
                </a:solidFill>
              </a14:hiddenFill>
            </a:ext>
          </a:extLst>
        </p:spPr>
      </p:pic>
      <p:sp>
        <p:nvSpPr>
          <p:cNvPr id="4608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BFDEB0E5-D87F-40FA-BF47-6E6503FC7778}" type="slidenum">
              <a:rPr lang="en-US" sz="1200">
                <a:solidFill>
                  <a:srgbClr val="898989"/>
                </a:solidFill>
              </a:rPr>
              <a:pPr>
                <a:spcBef>
                  <a:spcPct val="0"/>
                </a:spcBef>
                <a:buFontTx/>
                <a:buNone/>
              </a:pPr>
              <a:t>36</a:t>
            </a:fld>
            <a:endParaRPr lang="en-US" sz="1200">
              <a:solidFill>
                <a:srgbClr val="898989"/>
              </a:solidFill>
            </a:endParaRPr>
          </a:p>
        </p:txBody>
      </p:sp>
      <p:sp>
        <p:nvSpPr>
          <p:cNvPr id="6" name="Footer Placeholder 5"/>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85800"/>
            <a:ext cx="3810000" cy="31242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304800" y="4191000"/>
            <a:ext cx="3962400" cy="1569660"/>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eaLnBrk="1" hangingPunct="1">
              <a:defRPr/>
            </a:pPr>
            <a:r>
              <a:rPr lang="en-US" sz="1600" dirty="0">
                <a:latin typeface="Arial Narrow" pitchFamily="34" charset="0"/>
              </a:rPr>
              <a:t>CT scan following ERCP in patient with suspected (later confirmed) pancreatic cancer. Note extensive changes of acute pancreatitis, making accurate interpretation impossible. Surgery was delayed. Staging procedures should be performed prior to endoscopic intervention.</a:t>
            </a:r>
          </a:p>
        </p:txBody>
      </p:sp>
      <p:pic>
        <p:nvPicPr>
          <p:cNvPr id="471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9625" y="685800"/>
            <a:ext cx="4219575" cy="310991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Rectangle 6"/>
          <p:cNvSpPr/>
          <p:nvPr/>
        </p:nvSpPr>
        <p:spPr>
          <a:xfrm>
            <a:off x="4572000" y="4191000"/>
            <a:ext cx="4343400" cy="1600200"/>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eaLnBrk="1" hangingPunct="1">
              <a:defRPr/>
            </a:pPr>
            <a:r>
              <a:rPr lang="en-US" sz="1600" dirty="0">
                <a:latin typeface="Arial Narrow" pitchFamily="34" charset="0"/>
              </a:rPr>
              <a:t>CT scan in young female with small tumour in uncinate process. Tumour is in contact with superior mesenteric vein, and extends towards the superior mesenteric artery. Surgery was attempted in view of age, but complete resection was not possible due to vascular involvement.</a:t>
            </a:r>
          </a:p>
        </p:txBody>
      </p:sp>
      <p:sp>
        <p:nvSpPr>
          <p:cNvPr id="47114"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A93B3CC0-D7A8-4BA9-9CB3-4BD70359C596}" type="slidenum">
              <a:rPr lang="en-US" sz="1200">
                <a:solidFill>
                  <a:srgbClr val="898989"/>
                </a:solidFill>
              </a:rPr>
              <a:pPr>
                <a:spcBef>
                  <a:spcPct val="0"/>
                </a:spcBef>
                <a:buFontTx/>
                <a:buNone/>
              </a:pPr>
              <a:t>37</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263" y="304800"/>
            <a:ext cx="4402137" cy="38100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381000" y="4419600"/>
            <a:ext cx="4267200" cy="338554"/>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rtl="1" eaLnBrk="1" hangingPunct="1">
              <a:defRPr/>
            </a:pPr>
            <a:r>
              <a:rPr lang="en-US" sz="1600" dirty="0">
                <a:latin typeface="Arial Narrow" pitchFamily="34" charset="0"/>
              </a:rPr>
              <a:t>Pancreatic carcinoma as visualized by MRCP</a:t>
            </a:r>
          </a:p>
        </p:txBody>
      </p:sp>
      <p:pic>
        <p:nvPicPr>
          <p:cNvPr id="4813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04800"/>
            <a:ext cx="3733800" cy="47244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Rectangle 6"/>
          <p:cNvSpPr/>
          <p:nvPr/>
        </p:nvSpPr>
        <p:spPr>
          <a:xfrm>
            <a:off x="4953000" y="5334000"/>
            <a:ext cx="3733800" cy="830997"/>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eaLnBrk="1" hangingPunct="1">
              <a:defRPr/>
            </a:pPr>
            <a:r>
              <a:rPr lang="en-US" sz="1600" dirty="0">
                <a:latin typeface="Arial Narrow" pitchFamily="34" charset="0"/>
              </a:rPr>
              <a:t>MRI scan showing a pancreatic carcinoma involving the superior mesenteric artery and the portal vein.</a:t>
            </a:r>
          </a:p>
        </p:txBody>
      </p:sp>
      <p:sp>
        <p:nvSpPr>
          <p:cNvPr id="48138"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794D6E92-3701-4164-9E7E-09D7D5862748}" type="slidenum">
              <a:rPr lang="en-US" sz="1200">
                <a:solidFill>
                  <a:srgbClr val="898989"/>
                </a:solidFill>
              </a:rPr>
              <a:pPr>
                <a:spcBef>
                  <a:spcPct val="0"/>
                </a:spcBef>
                <a:buFontTx/>
                <a:buNone/>
              </a:pPr>
              <a:t>38</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228600"/>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n-lt"/>
                <a:ea typeface="Arial Unicode MS" pitchFamily="34" charset="-128"/>
                <a:cs typeface="Arial Unicode MS" pitchFamily="34" charset="-128"/>
              </a:rPr>
              <a:t>Endoscopic Retrograde Cholangiopancreatography</a:t>
            </a:r>
            <a:endParaRPr lang="ar-SA" sz="2800" dirty="0">
              <a:solidFill>
                <a:schemeClr val="bg1"/>
              </a:solidFill>
              <a:latin typeface="+mn-lt"/>
              <a:ea typeface="Arial Unicode MS" pitchFamily="34" charset="-128"/>
              <a:cs typeface="Arial Unicode MS" pitchFamily="34" charset="-128"/>
            </a:endParaRPr>
          </a:p>
        </p:txBody>
      </p:sp>
      <p:sp>
        <p:nvSpPr>
          <p:cNvPr id="5" name="Rectangle 1"/>
          <p:cNvSpPr>
            <a:spLocks noChangeArrowheads="1"/>
          </p:cNvSpPr>
          <p:nvPr/>
        </p:nvSpPr>
        <p:spPr bwMode="auto">
          <a:xfrm>
            <a:off x="381000" y="990600"/>
            <a:ext cx="8382000" cy="267765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dirty="0">
                <a:latin typeface="Arial Narrow" pitchFamily="34" charset="0"/>
                <a:cs typeface="Arial" charset="0"/>
              </a:rPr>
              <a:t> </a:t>
            </a:r>
            <a:r>
              <a:rPr lang="en-US" sz="2800" b="1" dirty="0">
                <a:effectLst>
                  <a:outerShdw blurRad="38100" dist="38100" dir="2700000" algn="tl">
                    <a:srgbClr val="000000">
                      <a:alpha val="43137"/>
                    </a:srgbClr>
                  </a:outerShdw>
                </a:effectLst>
                <a:latin typeface="Arial Narrow" pitchFamily="34" charset="0"/>
                <a:cs typeface="Arial" charset="0"/>
              </a:rPr>
              <a:t>ERCP</a:t>
            </a:r>
            <a:r>
              <a:rPr lang="en-US" sz="2800" dirty="0">
                <a:latin typeface="Arial Narrow" pitchFamily="34" charset="0"/>
                <a:cs typeface="Arial" charset="0"/>
              </a:rPr>
              <a:t> has been considered the </a:t>
            </a:r>
            <a:r>
              <a:rPr lang="en-US" sz="2800" i="1" dirty="0">
                <a:solidFill>
                  <a:srgbClr val="820000"/>
                </a:solidFill>
                <a:effectLst>
                  <a:outerShdw blurRad="38100" dist="38100" dir="2700000" algn="tl">
                    <a:srgbClr val="000000">
                      <a:alpha val="43137"/>
                    </a:srgbClr>
                  </a:outerShdw>
                </a:effectLst>
                <a:latin typeface="Arial Narrow" pitchFamily="34" charset="0"/>
                <a:cs typeface="Arial" charset="0"/>
              </a:rPr>
              <a:t>‘gold standard’ </a:t>
            </a:r>
            <a:r>
              <a:rPr lang="en-US" sz="2800" dirty="0">
                <a:latin typeface="Arial Narrow" pitchFamily="34" charset="0"/>
                <a:cs typeface="Arial" charset="0"/>
              </a:rPr>
              <a:t>for the investigation of biliary tree pathology in most cases. It involves passage of an endoscope into the duodenum, catheterization of the ampulla of Vater, and injection of contrast medium into the biliary tree and/or pancreatic duct for direct visualization of the pancreatobiliary tree</a:t>
            </a:r>
            <a:r>
              <a:rPr lang="en-US" sz="2800" dirty="0" smtClean="0">
                <a:latin typeface="Arial Narrow" pitchFamily="34" charset="0"/>
                <a:cs typeface="Arial" charset="0"/>
              </a:rPr>
              <a:t>.</a:t>
            </a:r>
            <a:endParaRPr lang="en-US" sz="2800" dirty="0">
              <a:latin typeface="Arial Narrow" pitchFamily="34" charset="0"/>
              <a:cs typeface="Arial" charset="0"/>
            </a:endParaRPr>
          </a:p>
        </p:txBody>
      </p:sp>
      <p:sp>
        <p:nvSpPr>
          <p:cNvPr id="4916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5099F11E-7458-40BC-84E3-D7F8BB8B11F6}" type="slidenum">
              <a:rPr lang="en-US" sz="1200">
                <a:solidFill>
                  <a:srgbClr val="898989"/>
                </a:solidFill>
              </a:rPr>
              <a:pPr>
                <a:spcBef>
                  <a:spcPct val="0"/>
                </a:spcBef>
                <a:buFontTx/>
                <a:buNone/>
              </a:pPr>
              <a:t>39</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ChangeArrowheads="1"/>
          </p:cNvSpPr>
          <p:nvPr/>
        </p:nvSpPr>
        <p:spPr bwMode="auto">
          <a:xfrm>
            <a:off x="381000" y="1066800"/>
            <a:ext cx="8382000" cy="489364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400" i="1" dirty="0">
                <a:solidFill>
                  <a:srgbClr val="00194C"/>
                </a:solidFill>
                <a:effectLst>
                  <a:outerShdw blurRad="38100" dist="38100" dir="2700000" algn="tl">
                    <a:srgbClr val="000000">
                      <a:alpha val="43137"/>
                    </a:srgbClr>
                  </a:outerShdw>
                </a:effectLst>
                <a:latin typeface="Arial Narrow" pitchFamily="34" charset="0"/>
                <a:cs typeface="Arial" charset="0"/>
              </a:rPr>
              <a:t>Jaundice is the result of accumulation of bilirubin in the serum, sometimes from its overproduction from senescent (effete) erythrocytes but more usually through failure of the liver to either remove it from plasma or excrete it into the intestine via the bile ducts.</a:t>
            </a:r>
          </a:p>
          <a:p>
            <a:pPr eaLnBrk="1" hangingPunct="1">
              <a:defRPr/>
            </a:pPr>
            <a:endParaRPr lang="en-US" sz="2400" dirty="0">
              <a:solidFill>
                <a:srgbClr val="00194C"/>
              </a:solidFill>
              <a:latin typeface="Arial Narrow" pitchFamily="34" charset="0"/>
              <a:cs typeface="Arial" charset="0"/>
            </a:endParaRPr>
          </a:p>
          <a:p>
            <a:pPr eaLnBrk="1" hangingPunct="1">
              <a:buFont typeface="Wingdings" pitchFamily="2" charset="2"/>
              <a:buChar char="§"/>
              <a:defRPr/>
            </a:pPr>
            <a:r>
              <a:rPr lang="en-US" sz="2400" dirty="0">
                <a:latin typeface="Arial Narrow" pitchFamily="34" charset="0"/>
                <a:cs typeface="Arial" charset="0"/>
              </a:rPr>
              <a:t> Overproduction </a:t>
            </a:r>
            <a:r>
              <a:rPr lang="en-US" sz="2400" i="1" dirty="0">
                <a:solidFill>
                  <a:srgbClr val="631B20"/>
                </a:solidFill>
                <a:latin typeface="Arial Narrow" pitchFamily="34" charset="0"/>
                <a:cs typeface="Arial" charset="0"/>
              </a:rPr>
              <a:t>(haemolysis) </a:t>
            </a:r>
            <a:r>
              <a:rPr lang="en-US" sz="2400" dirty="0">
                <a:latin typeface="Arial Narrow" pitchFamily="34" charset="0"/>
                <a:cs typeface="Arial" charset="0"/>
              </a:rPr>
              <a:t>or reduced conjugation through a defective UDP- glucuronyl transferase </a:t>
            </a:r>
            <a:r>
              <a:rPr lang="en-US" sz="2400" i="1" dirty="0">
                <a:solidFill>
                  <a:srgbClr val="631B20"/>
                </a:solidFill>
                <a:latin typeface="Arial Narrow" pitchFamily="34" charset="0"/>
                <a:cs typeface="Arial" charset="0"/>
              </a:rPr>
              <a:t>(Gilbert’s syndrome) </a:t>
            </a:r>
            <a:r>
              <a:rPr lang="en-US" sz="2400" dirty="0">
                <a:latin typeface="Arial Narrow" pitchFamily="34" charset="0"/>
                <a:cs typeface="Arial" charset="0"/>
              </a:rPr>
              <a:t>results in modest elevations of unconjugated bilirubin (&lt;90 μmol/ litre - &lt;5 mg/ dl) and absent bile in urine.</a:t>
            </a:r>
          </a:p>
          <a:p>
            <a:pPr eaLnBrk="1" hangingPunct="1">
              <a:defRPr/>
            </a:pPr>
            <a:endParaRPr lang="en-US" sz="2400" dirty="0">
              <a:latin typeface="Arial Narrow" pitchFamily="34" charset="0"/>
              <a:cs typeface="Arial" charset="0"/>
            </a:endParaRPr>
          </a:p>
          <a:p>
            <a:pPr eaLnBrk="1" hangingPunct="1">
              <a:buFont typeface="Wingdings" pitchFamily="2" charset="2"/>
              <a:buChar char="§"/>
              <a:defRPr/>
            </a:pPr>
            <a:r>
              <a:rPr lang="en-US" sz="2400" dirty="0">
                <a:latin typeface="Arial Narrow" pitchFamily="34" charset="0"/>
                <a:cs typeface="Arial" charset="0"/>
              </a:rPr>
              <a:t> Liver </a:t>
            </a:r>
            <a:r>
              <a:rPr lang="en-US" sz="2400" i="1" dirty="0">
                <a:solidFill>
                  <a:srgbClr val="631B20"/>
                </a:solidFill>
                <a:latin typeface="Arial Narrow" pitchFamily="34" charset="0"/>
                <a:cs typeface="Arial" charset="0"/>
              </a:rPr>
              <a:t>(parenchymal) </a:t>
            </a:r>
            <a:r>
              <a:rPr lang="en-US" sz="2400" dirty="0">
                <a:latin typeface="Arial Narrow" pitchFamily="34" charset="0"/>
                <a:cs typeface="Arial" charset="0"/>
              </a:rPr>
              <a:t>disease and extrahepatic </a:t>
            </a:r>
            <a:r>
              <a:rPr lang="en-US" sz="2400" i="1" dirty="0">
                <a:solidFill>
                  <a:srgbClr val="631B20"/>
                </a:solidFill>
                <a:latin typeface="Arial Narrow" pitchFamily="34" charset="0"/>
                <a:cs typeface="Arial" charset="0"/>
              </a:rPr>
              <a:t>(biliary ducts) </a:t>
            </a:r>
            <a:r>
              <a:rPr lang="en-US" sz="2400" dirty="0">
                <a:latin typeface="Arial Narrow" pitchFamily="34" charset="0"/>
                <a:cs typeface="Arial" charset="0"/>
              </a:rPr>
              <a:t>obstruction result in conjugated jaundice with dark-coloured urine.</a:t>
            </a:r>
          </a:p>
          <a:p>
            <a:pPr eaLnBrk="1" hangingPunct="1">
              <a:buFont typeface="Wingdings" pitchFamily="2" charset="2"/>
              <a:buChar char="§"/>
              <a:defRPr/>
            </a:pPr>
            <a:endParaRPr lang="en-US" sz="2400" dirty="0">
              <a:latin typeface="Arial Narrow" pitchFamily="34" charset="0"/>
              <a:cs typeface="Arial" charset="0"/>
            </a:endParaRPr>
          </a:p>
        </p:txBody>
      </p:sp>
      <p:sp>
        <p:nvSpPr>
          <p:cNvPr id="8" name="Rectangle 1"/>
          <p:cNvSpPr>
            <a:spLocks noChangeArrowheads="1"/>
          </p:cNvSpPr>
          <p:nvPr/>
        </p:nvSpPr>
        <p:spPr bwMode="auto">
          <a:xfrm>
            <a:off x="381000" y="304800"/>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j-lt"/>
                <a:ea typeface="Arial Unicode MS" pitchFamily="34" charset="-128"/>
                <a:cs typeface="Arial Unicode MS" pitchFamily="34" charset="-128"/>
              </a:rPr>
              <a:t>Abstract </a:t>
            </a:r>
          </a:p>
        </p:txBody>
      </p:sp>
      <p:sp>
        <p:nvSpPr>
          <p:cNvPr id="6152" name="Slide Number Placeholder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81A3D0A-9027-4AC4-B41F-C7CDA2437CA1}" type="slidenum">
              <a:rPr lang="en-US" sz="1200">
                <a:solidFill>
                  <a:srgbClr val="898989"/>
                </a:solidFill>
              </a:rPr>
              <a:pPr>
                <a:spcBef>
                  <a:spcPct val="0"/>
                </a:spcBef>
                <a:buFontTx/>
                <a:buNone/>
              </a:pPr>
              <a:t>4</a:t>
            </a:fld>
            <a:endParaRPr lang="en-US" sz="1200">
              <a:solidFill>
                <a:srgbClr val="898989"/>
              </a:solidFill>
            </a:endParaRPr>
          </a:p>
        </p:txBody>
      </p:sp>
      <p:sp>
        <p:nvSpPr>
          <p:cNvPr id="10" name="Footer Placeholder 9"/>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it-IT" smtClean="0"/>
              <a:t>Naseralla J Elsaadi, BMC 2020</a:t>
            </a:r>
            <a:endParaRPr lang="en-US"/>
          </a:p>
        </p:txBody>
      </p:sp>
      <p:sp>
        <p:nvSpPr>
          <p:cNvPr id="3" name="Slide Number Placeholder 2"/>
          <p:cNvSpPr>
            <a:spLocks noGrp="1"/>
          </p:cNvSpPr>
          <p:nvPr>
            <p:ph type="sldNum" sz="quarter" idx="12"/>
          </p:nvPr>
        </p:nvSpPr>
        <p:spPr/>
        <p:txBody>
          <a:bodyPr/>
          <a:lstStyle/>
          <a:p>
            <a:pPr>
              <a:defRPr/>
            </a:pPr>
            <a:fld id="{10D8C1BA-D1A5-49A2-AAEF-05ED2C8062A3}" type="slidenum">
              <a:rPr lang="en-US" smtClean="0"/>
              <a:pPr>
                <a:defRPr/>
              </a:pPr>
              <a:t>40</a:t>
            </a:fld>
            <a:endParaRPr lang="en-US"/>
          </a:p>
        </p:txBody>
      </p:sp>
      <p:sp>
        <p:nvSpPr>
          <p:cNvPr id="4" name="Rectangle 1"/>
          <p:cNvSpPr>
            <a:spLocks noChangeArrowheads="1"/>
          </p:cNvSpPr>
          <p:nvPr/>
        </p:nvSpPr>
        <p:spPr bwMode="auto">
          <a:xfrm>
            <a:off x="381000" y="228600"/>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n-lt"/>
                <a:ea typeface="Arial Unicode MS" pitchFamily="34" charset="-128"/>
                <a:cs typeface="Arial Unicode MS" pitchFamily="34" charset="-128"/>
              </a:rPr>
              <a:t>Endoscopic Retrograde Cholangiopancreatography</a:t>
            </a:r>
            <a:endParaRPr lang="ar-SA" sz="2800" dirty="0">
              <a:solidFill>
                <a:schemeClr val="bg1"/>
              </a:solidFill>
              <a:latin typeface="+mn-lt"/>
              <a:ea typeface="Arial Unicode MS" pitchFamily="34" charset="-128"/>
              <a:cs typeface="Arial Unicode MS" pitchFamily="34" charset="-128"/>
            </a:endParaRPr>
          </a:p>
        </p:txBody>
      </p:sp>
      <p:sp>
        <p:nvSpPr>
          <p:cNvPr id="5" name="Rectangle 1"/>
          <p:cNvSpPr>
            <a:spLocks noChangeArrowheads="1"/>
          </p:cNvSpPr>
          <p:nvPr/>
        </p:nvSpPr>
        <p:spPr bwMode="auto">
          <a:xfrm>
            <a:off x="381000" y="990600"/>
            <a:ext cx="8382000" cy="267765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b="1" dirty="0" smtClean="0">
                <a:effectLst>
                  <a:outerShdw blurRad="38100" dist="38100" dir="2700000" algn="tl">
                    <a:srgbClr val="000000">
                      <a:alpha val="43137"/>
                    </a:srgbClr>
                  </a:outerShdw>
                </a:effectLst>
                <a:latin typeface="Arial Narrow" pitchFamily="34" charset="0"/>
                <a:cs typeface="Arial" charset="0"/>
              </a:rPr>
              <a:t> ERCP</a:t>
            </a:r>
            <a:r>
              <a:rPr lang="en-US" sz="2800" dirty="0" smtClean="0">
                <a:latin typeface="Arial Narrow" pitchFamily="34" charset="0"/>
                <a:cs typeface="Arial" charset="0"/>
              </a:rPr>
              <a:t> </a:t>
            </a:r>
            <a:r>
              <a:rPr lang="en-US" sz="2800" dirty="0">
                <a:latin typeface="Arial Narrow" pitchFamily="34" charset="0"/>
                <a:cs typeface="Arial" charset="0"/>
              </a:rPr>
              <a:t>is highly accurate in the diagnosis of biliary tree pathology with a sensitivity of 89–98% and specificity of 89–100%. </a:t>
            </a:r>
            <a:r>
              <a:rPr lang="en-US" sz="2800" i="1" dirty="0">
                <a:latin typeface="Arial Narrow" pitchFamily="34" charset="0"/>
                <a:cs typeface="Arial" charset="0"/>
              </a:rPr>
              <a:t>The overall technical success rate is above 90</a:t>
            </a:r>
            <a:r>
              <a:rPr lang="en-US" sz="2800" i="1" dirty="0" smtClean="0">
                <a:latin typeface="Arial Narrow" pitchFamily="34" charset="0"/>
                <a:cs typeface="Arial" charset="0"/>
              </a:rPr>
              <a:t>%.</a:t>
            </a:r>
          </a:p>
          <a:p>
            <a:pPr eaLnBrk="1" hangingPunct="1">
              <a:defRPr/>
            </a:pPr>
            <a:endParaRPr lang="en-US" sz="2800" i="1" dirty="0">
              <a:latin typeface="Arial Narrow" pitchFamily="34" charset="0"/>
              <a:cs typeface="Arial" charset="0"/>
            </a:endParaRPr>
          </a:p>
          <a:p>
            <a:pPr eaLnBrk="1" hangingPunct="1">
              <a:buFont typeface="Wingdings" pitchFamily="2" charset="2"/>
              <a:buChar char="§"/>
              <a:defRPr/>
            </a:pPr>
            <a:r>
              <a:rPr lang="en-US" sz="2800" dirty="0" smtClean="0">
                <a:latin typeface="Arial Narrow" pitchFamily="34" charset="0"/>
                <a:cs typeface="Arial" charset="0"/>
              </a:rPr>
              <a:t>The </a:t>
            </a:r>
            <a:r>
              <a:rPr lang="en-US" sz="2800" dirty="0">
                <a:latin typeface="Arial Narrow" pitchFamily="34" charset="0"/>
                <a:cs typeface="Arial" charset="0"/>
              </a:rPr>
              <a:t>overall cost of </a:t>
            </a:r>
            <a:r>
              <a:rPr lang="en-US" sz="2800" b="1" dirty="0">
                <a:effectLst>
                  <a:outerShdw blurRad="38100" dist="38100" dir="2700000" algn="tl">
                    <a:srgbClr val="000000">
                      <a:alpha val="43137"/>
                    </a:srgbClr>
                  </a:outerShdw>
                </a:effectLst>
                <a:latin typeface="Arial Narrow" pitchFamily="34" charset="0"/>
                <a:cs typeface="Arial" charset="0"/>
              </a:rPr>
              <a:t>ERCP</a:t>
            </a:r>
            <a:r>
              <a:rPr lang="en-US" sz="2800" dirty="0">
                <a:latin typeface="Arial Narrow" pitchFamily="34" charset="0"/>
                <a:cs typeface="Arial" charset="0"/>
              </a:rPr>
              <a:t> is much higher than that of all other non-invasive imaging.</a:t>
            </a:r>
            <a:endParaRPr lang="ar-SA" sz="2800" dirty="0">
              <a:latin typeface="Arial Narrow" pitchFamily="34" charset="0"/>
            </a:endParaRPr>
          </a:p>
        </p:txBody>
      </p:sp>
    </p:spTree>
    <p:extLst>
      <p:ext uri="{BB962C8B-B14F-4D97-AF65-F5344CB8AC3E}">
        <p14:creationId xmlns:p14="http://schemas.microsoft.com/office/powerpoint/2010/main" val="24154673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228600"/>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n-lt"/>
                <a:ea typeface="Arial Unicode MS" pitchFamily="34" charset="-128"/>
                <a:cs typeface="Arial Unicode MS" pitchFamily="34" charset="-128"/>
              </a:rPr>
              <a:t>Percutaneous Transhepatic Cholangiography</a:t>
            </a:r>
            <a:endParaRPr lang="ar-SA" sz="2800" dirty="0">
              <a:solidFill>
                <a:schemeClr val="bg1"/>
              </a:solidFill>
              <a:latin typeface="+mn-lt"/>
              <a:ea typeface="Arial Unicode MS" pitchFamily="34" charset="-128"/>
              <a:cs typeface="Arial Unicode MS" pitchFamily="34" charset="-128"/>
            </a:endParaRPr>
          </a:p>
        </p:txBody>
      </p:sp>
      <p:sp>
        <p:nvSpPr>
          <p:cNvPr id="5" name="Rectangle 1"/>
          <p:cNvSpPr>
            <a:spLocks noChangeArrowheads="1"/>
          </p:cNvSpPr>
          <p:nvPr/>
        </p:nvSpPr>
        <p:spPr bwMode="auto">
          <a:xfrm>
            <a:off x="381000" y="990600"/>
            <a:ext cx="8382000" cy="353943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dirty="0" smtClean="0">
                <a:latin typeface="Arial Narrow" pitchFamily="34" charset="0"/>
                <a:cs typeface="Arial" charset="0"/>
              </a:rPr>
              <a:t> This </a:t>
            </a:r>
            <a:r>
              <a:rPr lang="en-US" sz="2800" dirty="0">
                <a:latin typeface="Arial Narrow" pitchFamily="34" charset="0"/>
                <a:cs typeface="Arial" charset="0"/>
              </a:rPr>
              <a:t>procedure is used when </a:t>
            </a:r>
            <a:r>
              <a:rPr lang="en-US" sz="2800" b="1" dirty="0">
                <a:effectLst>
                  <a:outerShdw blurRad="38100" dist="38100" dir="2700000" algn="tl">
                    <a:srgbClr val="000000">
                      <a:alpha val="43137"/>
                    </a:srgbClr>
                  </a:outerShdw>
                </a:effectLst>
                <a:latin typeface="Arial Narrow" pitchFamily="34" charset="0"/>
                <a:cs typeface="Arial" charset="0"/>
              </a:rPr>
              <a:t>ERCP</a:t>
            </a:r>
            <a:r>
              <a:rPr lang="en-US" sz="2800" dirty="0">
                <a:latin typeface="Arial Narrow" pitchFamily="34" charset="0"/>
                <a:cs typeface="Arial" charset="0"/>
              </a:rPr>
              <a:t> has been unsuccessful or considered not feasible owing to altered anatomy </a:t>
            </a:r>
            <a:r>
              <a:rPr lang="en-US" sz="2800" i="1" dirty="0">
                <a:latin typeface="Arial Narrow" pitchFamily="34" charset="0"/>
                <a:cs typeface="Arial" charset="0"/>
              </a:rPr>
              <a:t>(following surgery</a:t>
            </a:r>
            <a:r>
              <a:rPr lang="en-US" sz="2800" i="1" dirty="0" smtClean="0">
                <a:latin typeface="Arial Narrow" pitchFamily="34" charset="0"/>
                <a:cs typeface="Arial" charset="0"/>
              </a:rPr>
              <a:t>).</a:t>
            </a:r>
          </a:p>
          <a:p>
            <a:pPr eaLnBrk="1" hangingPunct="1">
              <a:buFont typeface="Wingdings" pitchFamily="2" charset="2"/>
              <a:buChar char="§"/>
              <a:defRPr/>
            </a:pPr>
            <a:endParaRPr lang="en-US" sz="2800" i="1" dirty="0">
              <a:latin typeface="Arial Narrow" pitchFamily="34" charset="0"/>
              <a:cs typeface="Arial" charset="0"/>
            </a:endParaRPr>
          </a:p>
          <a:p>
            <a:pPr eaLnBrk="1" hangingPunct="1">
              <a:buFont typeface="Wingdings" pitchFamily="2" charset="2"/>
              <a:buChar char="§"/>
              <a:defRPr/>
            </a:pPr>
            <a:r>
              <a:rPr lang="en-US" sz="2800" i="1" dirty="0" smtClean="0">
                <a:latin typeface="Arial Narrow" pitchFamily="34" charset="0"/>
                <a:cs typeface="Arial" charset="0"/>
              </a:rPr>
              <a:t> </a:t>
            </a:r>
            <a:r>
              <a:rPr lang="en-US" sz="2800" dirty="0" smtClean="0">
                <a:latin typeface="Arial Narrow" pitchFamily="34" charset="0"/>
                <a:cs typeface="Arial" charset="0"/>
              </a:rPr>
              <a:t>In </a:t>
            </a:r>
            <a:r>
              <a:rPr lang="en-US" sz="2800" dirty="0">
                <a:latin typeface="Arial Narrow" pitchFamily="34" charset="0"/>
                <a:cs typeface="Arial" charset="0"/>
              </a:rPr>
              <a:t>patients with known hilar strictures, </a:t>
            </a:r>
            <a:r>
              <a:rPr lang="en-US" sz="2800" b="1" dirty="0">
                <a:effectLst>
                  <a:outerShdw blurRad="38100" dist="38100" dir="2700000" algn="tl">
                    <a:srgbClr val="000000">
                      <a:alpha val="43137"/>
                    </a:srgbClr>
                  </a:outerShdw>
                </a:effectLst>
                <a:latin typeface="Arial Narrow" pitchFamily="34" charset="0"/>
                <a:cs typeface="Arial" charset="0"/>
              </a:rPr>
              <a:t>PTC</a:t>
            </a:r>
            <a:r>
              <a:rPr lang="en-US" sz="2800" dirty="0">
                <a:latin typeface="Arial Narrow" pitchFamily="34" charset="0"/>
                <a:cs typeface="Arial" charset="0"/>
              </a:rPr>
              <a:t> has been recommended by some as a preferred initial investigation because of the modest success rate when </a:t>
            </a:r>
            <a:r>
              <a:rPr lang="en-US" sz="2800" b="1" dirty="0">
                <a:effectLst>
                  <a:outerShdw blurRad="38100" dist="38100" dir="2700000" algn="tl">
                    <a:srgbClr val="000000">
                      <a:alpha val="43137"/>
                    </a:srgbClr>
                  </a:outerShdw>
                </a:effectLst>
                <a:latin typeface="Arial Narrow" pitchFamily="34" charset="0"/>
                <a:cs typeface="Arial" charset="0"/>
              </a:rPr>
              <a:t>ERCP</a:t>
            </a:r>
            <a:r>
              <a:rPr lang="en-US" sz="2800" dirty="0">
                <a:latin typeface="Arial Narrow" pitchFamily="34" charset="0"/>
                <a:cs typeface="Arial" charset="0"/>
              </a:rPr>
              <a:t> is used for decompression in such a clinical scenario</a:t>
            </a:r>
            <a:r>
              <a:rPr lang="en-US" sz="2800" dirty="0" smtClean="0">
                <a:latin typeface="Arial Narrow" pitchFamily="34" charset="0"/>
                <a:cs typeface="Arial" charset="0"/>
              </a:rPr>
              <a:t>.</a:t>
            </a:r>
            <a:endParaRPr lang="en-US" sz="2800" dirty="0">
              <a:latin typeface="Arial Narrow" pitchFamily="34" charset="0"/>
              <a:cs typeface="Arial" charset="0"/>
            </a:endParaRPr>
          </a:p>
        </p:txBody>
      </p:sp>
      <p:sp>
        <p:nvSpPr>
          <p:cNvPr id="5018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2548C6DD-0803-4330-96A7-D1FE47A92042}" type="slidenum">
              <a:rPr lang="en-US" sz="1200">
                <a:solidFill>
                  <a:srgbClr val="898989"/>
                </a:solidFill>
              </a:rPr>
              <a:pPr>
                <a:spcBef>
                  <a:spcPct val="0"/>
                </a:spcBef>
                <a:buFontTx/>
                <a:buNone/>
              </a:pPr>
              <a:t>41</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04800"/>
            <a:ext cx="4848225" cy="48482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5791200" y="1600200"/>
            <a:ext cx="2895600" cy="1815882"/>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eaLnBrk="1" hangingPunct="1">
              <a:defRPr/>
            </a:pPr>
            <a:r>
              <a:rPr lang="en-US" sz="1600" dirty="0">
                <a:latin typeface="Arial Narrow" pitchFamily="34" charset="0"/>
              </a:rPr>
              <a:t>Double-duct sign. Strictures of the common bile duct and pancreatic duct caused by pancreatic ductal adenocarcinoma. Note the relative lack of dilatation of the intrahepatic ducts, in this case resulting from involved nodes at the porta hepatis.</a:t>
            </a:r>
          </a:p>
        </p:txBody>
      </p:sp>
      <p:sp>
        <p:nvSpPr>
          <p:cNvPr id="5530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7C8ECCA5-5BF8-4D9E-B986-F0DABC062A15}" type="slidenum">
              <a:rPr lang="en-US" sz="1200">
                <a:solidFill>
                  <a:srgbClr val="898989"/>
                </a:solidFill>
              </a:rPr>
              <a:pPr>
                <a:spcBef>
                  <a:spcPct val="0"/>
                </a:spcBef>
                <a:buFontTx/>
                <a:buNone/>
              </a:pPr>
              <a:t>42</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228600"/>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n-lt"/>
                <a:ea typeface="Arial Unicode MS" pitchFamily="34" charset="-128"/>
                <a:cs typeface="Arial Unicode MS" pitchFamily="34" charset="-128"/>
              </a:rPr>
              <a:t>Endoscopic Ultrasonography</a:t>
            </a:r>
            <a:endParaRPr lang="ar-SA" sz="2800" dirty="0">
              <a:solidFill>
                <a:schemeClr val="bg1"/>
              </a:solidFill>
              <a:latin typeface="+mn-lt"/>
              <a:ea typeface="Arial Unicode MS" pitchFamily="34" charset="-128"/>
              <a:cs typeface="Arial Unicode MS" pitchFamily="34" charset="-128"/>
            </a:endParaRPr>
          </a:p>
        </p:txBody>
      </p:sp>
      <p:sp>
        <p:nvSpPr>
          <p:cNvPr id="5" name="Rectangle 1"/>
          <p:cNvSpPr>
            <a:spLocks noChangeArrowheads="1"/>
          </p:cNvSpPr>
          <p:nvPr/>
        </p:nvSpPr>
        <p:spPr bwMode="auto">
          <a:xfrm>
            <a:off x="381000" y="990600"/>
            <a:ext cx="8382000" cy="353943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b="1" dirty="0">
                <a:solidFill>
                  <a:srgbClr val="820000"/>
                </a:solidFill>
                <a:effectLst>
                  <a:outerShdw blurRad="38100" dist="38100" dir="2700000" algn="tl">
                    <a:srgbClr val="000000">
                      <a:alpha val="43137"/>
                    </a:srgbClr>
                  </a:outerShdw>
                </a:effectLst>
                <a:latin typeface="Arial Narrow" pitchFamily="34" charset="0"/>
                <a:cs typeface="Arial" charset="0"/>
              </a:rPr>
              <a:t>Endoscopic ultrasonography </a:t>
            </a:r>
            <a:r>
              <a:rPr lang="en-US" sz="2800" b="1" dirty="0">
                <a:effectLst>
                  <a:outerShdw blurRad="38100" dist="38100" dir="2700000" algn="tl">
                    <a:srgbClr val="000000">
                      <a:alpha val="43137"/>
                    </a:srgbClr>
                  </a:outerShdw>
                </a:effectLst>
                <a:latin typeface="Arial Narrow" pitchFamily="34" charset="0"/>
                <a:cs typeface="Arial" charset="0"/>
              </a:rPr>
              <a:t>(EUS) </a:t>
            </a:r>
            <a:r>
              <a:rPr lang="en-US" sz="2800" dirty="0">
                <a:latin typeface="Arial Narrow" pitchFamily="34" charset="0"/>
                <a:cs typeface="Arial" charset="0"/>
              </a:rPr>
              <a:t>generates images of the biliary tree with a sensitivity and specificity comparable to that of </a:t>
            </a:r>
            <a:r>
              <a:rPr lang="en-US" sz="2800" b="1" dirty="0">
                <a:effectLst>
                  <a:outerShdw blurRad="38100" dist="38100" dir="2700000" algn="tl">
                    <a:srgbClr val="000000">
                      <a:alpha val="43137"/>
                    </a:srgbClr>
                  </a:outerShdw>
                </a:effectLst>
                <a:latin typeface="Arial Narrow" pitchFamily="34" charset="0"/>
                <a:cs typeface="Arial" charset="0"/>
              </a:rPr>
              <a:t>MRCP,</a:t>
            </a:r>
            <a:r>
              <a:rPr lang="en-US" sz="2800" dirty="0">
                <a:latin typeface="Arial Narrow" pitchFamily="34" charset="0"/>
                <a:cs typeface="Arial" charset="0"/>
              </a:rPr>
              <a:t> and has the advantage of permitting sampling of pancreatic lesions and more accurate staging of neoplasms comparable to that of </a:t>
            </a:r>
            <a:r>
              <a:rPr lang="en-US" sz="2800" b="1" dirty="0">
                <a:effectLst>
                  <a:outerShdw blurRad="38100" dist="38100" dir="2700000" algn="tl">
                    <a:srgbClr val="000000">
                      <a:alpha val="43137"/>
                    </a:srgbClr>
                  </a:outerShdw>
                </a:effectLst>
                <a:latin typeface="Arial Narrow" pitchFamily="34" charset="0"/>
                <a:cs typeface="Arial" charset="0"/>
              </a:rPr>
              <a:t>CT.</a:t>
            </a:r>
            <a:r>
              <a:rPr lang="en-US" sz="2800" dirty="0">
                <a:latin typeface="Arial Narrow" pitchFamily="34" charset="0"/>
                <a:cs typeface="Arial" charset="0"/>
              </a:rPr>
              <a:t> In selected cases of doubtful obstruction of the biliary tree, the choice of direct progression to therapeutic </a:t>
            </a:r>
            <a:r>
              <a:rPr lang="en-US" sz="2800" b="1" dirty="0">
                <a:effectLst>
                  <a:outerShdw blurRad="38100" dist="38100" dir="2700000" algn="tl">
                    <a:srgbClr val="000000">
                      <a:alpha val="43137"/>
                    </a:srgbClr>
                  </a:outerShdw>
                </a:effectLst>
                <a:latin typeface="Arial Narrow" pitchFamily="34" charset="0"/>
                <a:cs typeface="Arial" charset="0"/>
              </a:rPr>
              <a:t>ERCP</a:t>
            </a:r>
            <a:r>
              <a:rPr lang="en-US" sz="2800" dirty="0">
                <a:latin typeface="Arial Narrow" pitchFamily="34" charset="0"/>
                <a:cs typeface="Arial" charset="0"/>
              </a:rPr>
              <a:t> following </a:t>
            </a:r>
            <a:r>
              <a:rPr lang="en-US" sz="2800" b="1" dirty="0">
                <a:effectLst>
                  <a:outerShdw blurRad="38100" dist="38100" dir="2700000" algn="tl">
                    <a:srgbClr val="000000">
                      <a:alpha val="43137"/>
                    </a:srgbClr>
                  </a:outerShdw>
                </a:effectLst>
                <a:latin typeface="Arial Narrow" pitchFamily="34" charset="0"/>
                <a:cs typeface="Arial" charset="0"/>
              </a:rPr>
              <a:t>EUS</a:t>
            </a:r>
            <a:r>
              <a:rPr lang="en-US" sz="2800" dirty="0">
                <a:latin typeface="Arial Narrow" pitchFamily="34" charset="0"/>
                <a:cs typeface="Arial" charset="0"/>
              </a:rPr>
              <a:t> is an added advantage.</a:t>
            </a:r>
          </a:p>
          <a:p>
            <a:pPr eaLnBrk="1" hangingPunct="1">
              <a:defRPr/>
            </a:pPr>
            <a:endParaRPr lang="en-US" sz="2800" dirty="0">
              <a:latin typeface="Arial Narrow" pitchFamily="34" charset="0"/>
            </a:endParaRPr>
          </a:p>
        </p:txBody>
      </p:sp>
      <p:sp>
        <p:nvSpPr>
          <p:cNvPr id="5120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C2EC1A09-14D8-4A7A-A8A8-9813E5C49FE0}" type="slidenum">
              <a:rPr lang="en-US" sz="1200">
                <a:solidFill>
                  <a:srgbClr val="898989"/>
                </a:solidFill>
              </a:rPr>
              <a:pPr>
                <a:spcBef>
                  <a:spcPct val="0"/>
                </a:spcBef>
                <a:buFontTx/>
                <a:buNone/>
              </a:pPr>
              <a:t>43</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228600"/>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n-lt"/>
                <a:ea typeface="Arial Unicode MS" pitchFamily="34" charset="-128"/>
                <a:cs typeface="Arial Unicode MS" pitchFamily="34" charset="-128"/>
              </a:rPr>
              <a:t>Diagnostic Strategies for Imaging</a:t>
            </a:r>
            <a:endParaRPr lang="ar-SA" sz="2800" dirty="0">
              <a:solidFill>
                <a:schemeClr val="bg1"/>
              </a:solidFill>
              <a:latin typeface="+mn-lt"/>
              <a:ea typeface="Arial Unicode MS" pitchFamily="34" charset="-128"/>
              <a:cs typeface="Arial Unicode MS" pitchFamily="34" charset="-128"/>
            </a:endParaRPr>
          </a:p>
        </p:txBody>
      </p:sp>
      <p:sp>
        <p:nvSpPr>
          <p:cNvPr id="5" name="Rectangle 1"/>
          <p:cNvSpPr>
            <a:spLocks noChangeArrowheads="1"/>
          </p:cNvSpPr>
          <p:nvPr/>
        </p:nvSpPr>
        <p:spPr bwMode="auto">
          <a:xfrm>
            <a:off x="381000" y="1665744"/>
            <a:ext cx="8382000" cy="267765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dirty="0">
                <a:solidFill>
                  <a:srgbClr val="820000"/>
                </a:solidFill>
                <a:latin typeface="Arial Narrow" pitchFamily="34" charset="0"/>
                <a:cs typeface="Arial" charset="0"/>
              </a:rPr>
              <a:t>The choice and order of imaging modalities depend on the clinical probability of biliary obstruction causing </a:t>
            </a:r>
            <a:r>
              <a:rPr lang="en-US" sz="2800" dirty="0" smtClean="0">
                <a:solidFill>
                  <a:srgbClr val="820000"/>
                </a:solidFill>
                <a:latin typeface="Arial Narrow" pitchFamily="34" charset="0"/>
                <a:cs typeface="Arial" charset="0"/>
              </a:rPr>
              <a:t>jaundice. </a:t>
            </a:r>
          </a:p>
          <a:p>
            <a:pPr eaLnBrk="1" hangingPunct="1">
              <a:defRPr/>
            </a:pPr>
            <a:endParaRPr lang="en-US" sz="2800" dirty="0">
              <a:solidFill>
                <a:srgbClr val="820000"/>
              </a:solidFill>
              <a:latin typeface="Arial Narrow" pitchFamily="34" charset="0"/>
              <a:cs typeface="Arial" charset="0"/>
            </a:endParaRPr>
          </a:p>
          <a:p>
            <a:pPr eaLnBrk="1" hangingPunct="1">
              <a:defRPr/>
            </a:pPr>
            <a:r>
              <a:rPr lang="en-US" sz="2800" dirty="0" smtClean="0">
                <a:solidFill>
                  <a:srgbClr val="820000"/>
                </a:solidFill>
                <a:latin typeface="Arial Narrow" pitchFamily="34" charset="0"/>
                <a:cs typeface="Arial" charset="0"/>
              </a:rPr>
              <a:t>Based </a:t>
            </a:r>
            <a:r>
              <a:rPr lang="en-US" sz="2800" dirty="0">
                <a:solidFill>
                  <a:srgbClr val="820000"/>
                </a:solidFill>
                <a:latin typeface="Arial Narrow" pitchFamily="34" charset="0"/>
                <a:cs typeface="Arial" charset="0"/>
              </a:rPr>
              <a:t>on a clinical decision analysis model of obstructive jaundice, several diagnostic imaging modalities have been compared</a:t>
            </a:r>
            <a:r>
              <a:rPr lang="en-US" sz="2800" dirty="0" smtClean="0">
                <a:solidFill>
                  <a:srgbClr val="820000"/>
                </a:solidFill>
                <a:latin typeface="Arial Narrow" pitchFamily="34" charset="0"/>
                <a:cs typeface="Arial" charset="0"/>
              </a:rPr>
              <a:t>.</a:t>
            </a:r>
            <a:endParaRPr lang="en-US" sz="2800" dirty="0">
              <a:solidFill>
                <a:srgbClr val="820000"/>
              </a:solidFill>
              <a:latin typeface="Arial Narrow" pitchFamily="34" charset="0"/>
              <a:cs typeface="Arial" charset="0"/>
            </a:endParaRPr>
          </a:p>
        </p:txBody>
      </p:sp>
      <p:sp>
        <p:nvSpPr>
          <p:cNvPr id="5223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F975F7AA-BAE1-483C-95D8-B58DCE3CDDA9}" type="slidenum">
              <a:rPr lang="en-US" sz="1200">
                <a:solidFill>
                  <a:srgbClr val="898989"/>
                </a:solidFill>
              </a:rPr>
              <a:pPr>
                <a:spcBef>
                  <a:spcPct val="0"/>
                </a:spcBef>
                <a:buFontTx/>
                <a:buNone/>
              </a:pPr>
              <a:t>44</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228600"/>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smtClean="0">
                <a:solidFill>
                  <a:schemeClr val="bg1"/>
                </a:solidFill>
                <a:latin typeface="+mn-lt"/>
                <a:ea typeface="Arial Unicode MS" pitchFamily="34" charset="-128"/>
                <a:cs typeface="Arial Unicode MS" pitchFamily="34" charset="-128"/>
              </a:rPr>
              <a:t>Serology Work-up </a:t>
            </a:r>
            <a:r>
              <a:rPr lang="en-US" sz="2800" dirty="0">
                <a:solidFill>
                  <a:schemeClr val="bg1"/>
                </a:solidFill>
                <a:latin typeface="+mn-lt"/>
                <a:ea typeface="Arial Unicode MS" pitchFamily="34" charset="-128"/>
                <a:cs typeface="Arial Unicode MS" pitchFamily="34" charset="-128"/>
              </a:rPr>
              <a:t>in Hepatobiliary disorders</a:t>
            </a:r>
            <a:endParaRPr lang="ar-SA" sz="2800" dirty="0">
              <a:solidFill>
                <a:schemeClr val="bg1"/>
              </a:solidFill>
              <a:latin typeface="+mn-lt"/>
              <a:ea typeface="Arial Unicode MS" pitchFamily="34" charset="-128"/>
              <a:cs typeface="Arial Unicode MS" pitchFamily="34" charset="-128"/>
            </a:endParaRPr>
          </a:p>
        </p:txBody>
      </p:sp>
      <p:sp>
        <p:nvSpPr>
          <p:cNvPr id="5" name="Rectangle 1"/>
          <p:cNvSpPr>
            <a:spLocks noChangeArrowheads="1"/>
          </p:cNvSpPr>
          <p:nvPr/>
        </p:nvSpPr>
        <p:spPr bwMode="auto">
          <a:xfrm>
            <a:off x="381000" y="1689318"/>
            <a:ext cx="8382000" cy="181588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dirty="0">
                <a:solidFill>
                  <a:srgbClr val="820000"/>
                </a:solidFill>
                <a:latin typeface="Arial Narrow" pitchFamily="34" charset="0"/>
                <a:cs typeface="Arial" charset="0"/>
              </a:rPr>
              <a:t>When imaging studies do not reveal biliary obstruction, jaundiced patients with biochemical evidence of cholestasis and or hepatocellular dysfunction should be evaluated for evidence of underlying liver disease</a:t>
            </a:r>
            <a:r>
              <a:rPr lang="en-US" sz="2800" dirty="0" smtClean="0">
                <a:solidFill>
                  <a:srgbClr val="820000"/>
                </a:solidFill>
                <a:latin typeface="Arial Narrow" pitchFamily="34" charset="0"/>
                <a:cs typeface="Arial" charset="0"/>
              </a:rPr>
              <a:t>.</a:t>
            </a:r>
            <a:endParaRPr lang="en-US" sz="2800" dirty="0">
              <a:solidFill>
                <a:srgbClr val="820000"/>
              </a:solidFill>
              <a:latin typeface="Arial Narrow" pitchFamily="34" charset="0"/>
              <a:cs typeface="Arial" charset="0"/>
            </a:endParaRPr>
          </a:p>
        </p:txBody>
      </p:sp>
      <p:sp>
        <p:nvSpPr>
          <p:cNvPr id="5325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BD229F6C-F8AA-461E-9FF5-92391B59D635}" type="slidenum">
              <a:rPr lang="en-US" sz="1200">
                <a:solidFill>
                  <a:srgbClr val="898989"/>
                </a:solidFill>
              </a:rPr>
              <a:pPr>
                <a:spcBef>
                  <a:spcPct val="0"/>
                </a:spcBef>
                <a:buFontTx/>
                <a:buNone/>
              </a:pPr>
              <a:t>45</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it-IT" smtClean="0"/>
              <a:t>Naseralla J Elsaadi, BMC 2020</a:t>
            </a:r>
            <a:endParaRPr lang="en-US"/>
          </a:p>
        </p:txBody>
      </p:sp>
      <p:sp>
        <p:nvSpPr>
          <p:cNvPr id="3" name="Slide Number Placeholder 2"/>
          <p:cNvSpPr>
            <a:spLocks noGrp="1"/>
          </p:cNvSpPr>
          <p:nvPr>
            <p:ph type="sldNum" sz="quarter" idx="12"/>
          </p:nvPr>
        </p:nvSpPr>
        <p:spPr/>
        <p:txBody>
          <a:bodyPr/>
          <a:lstStyle/>
          <a:p>
            <a:pPr>
              <a:defRPr/>
            </a:pPr>
            <a:fld id="{10D8C1BA-D1A5-49A2-AAEF-05ED2C8062A3}" type="slidenum">
              <a:rPr lang="en-US" smtClean="0"/>
              <a:pPr>
                <a:defRPr/>
              </a:pPr>
              <a:t>46</a:t>
            </a:fld>
            <a:endParaRPr lang="en-US"/>
          </a:p>
        </p:txBody>
      </p:sp>
      <p:sp>
        <p:nvSpPr>
          <p:cNvPr id="4" name="Rectangle 1"/>
          <p:cNvSpPr>
            <a:spLocks noChangeArrowheads="1"/>
          </p:cNvSpPr>
          <p:nvPr/>
        </p:nvSpPr>
        <p:spPr bwMode="auto">
          <a:xfrm>
            <a:off x="381000" y="1014948"/>
            <a:ext cx="8382000" cy="433965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Ø"/>
              <a:defRPr/>
            </a:pPr>
            <a:r>
              <a:rPr lang="en-US" sz="2800" b="1" dirty="0" smtClean="0">
                <a:effectLst>
                  <a:outerShdw blurRad="38100" dist="38100" dir="2700000" algn="tl">
                    <a:srgbClr val="000000">
                      <a:alpha val="43137"/>
                    </a:srgbClr>
                  </a:outerShdw>
                </a:effectLst>
                <a:latin typeface="Arial Narrow" pitchFamily="34" charset="0"/>
                <a:cs typeface="Arial" charset="0"/>
              </a:rPr>
              <a:t> Suspected </a:t>
            </a:r>
            <a:r>
              <a:rPr lang="en-US" sz="2800" b="1" dirty="0">
                <a:effectLst>
                  <a:outerShdw blurRad="38100" dist="38100" dir="2700000" algn="tl">
                    <a:srgbClr val="000000">
                      <a:alpha val="43137"/>
                    </a:srgbClr>
                  </a:outerShdw>
                </a:effectLst>
                <a:latin typeface="Arial Narrow" pitchFamily="34" charset="0"/>
                <a:cs typeface="Arial" charset="0"/>
              </a:rPr>
              <a:t>common bile duct stones: </a:t>
            </a:r>
            <a:r>
              <a:rPr lang="en-US" sz="2800" dirty="0">
                <a:latin typeface="Arial Narrow" pitchFamily="34" charset="0"/>
                <a:cs typeface="Arial" charset="0"/>
              </a:rPr>
              <a:t>if distal bile duct obstruction is confirmed on ultrasound, and a duct stone suspected (</a:t>
            </a:r>
            <a:r>
              <a:rPr lang="en-US" sz="2800" i="1" dirty="0">
                <a:latin typeface="Arial Narrow" pitchFamily="34" charset="0"/>
                <a:cs typeface="Arial" charset="0"/>
              </a:rPr>
              <a:t>but not confirmed</a:t>
            </a:r>
            <a:r>
              <a:rPr lang="en-US" sz="2800" dirty="0">
                <a:latin typeface="Arial Narrow" pitchFamily="34" charset="0"/>
                <a:cs typeface="Arial" charset="0"/>
              </a:rPr>
              <a:t>), </a:t>
            </a:r>
            <a:r>
              <a:rPr lang="en-US" sz="2800" dirty="0">
                <a:solidFill>
                  <a:srgbClr val="001848"/>
                </a:solidFill>
                <a:effectLst>
                  <a:outerShdw blurRad="38100" dist="38100" dir="2700000" algn="tl">
                    <a:srgbClr val="000000">
                      <a:alpha val="43137"/>
                    </a:srgbClr>
                  </a:outerShdw>
                </a:effectLst>
                <a:latin typeface="Arial Narrow" pitchFamily="34" charset="0"/>
                <a:cs typeface="Arial" charset="0"/>
              </a:rPr>
              <a:t>an assessment of the degree of suspicion for malignancy must be made with </a:t>
            </a:r>
            <a:r>
              <a:rPr lang="en-US" sz="2800" dirty="0" smtClean="0">
                <a:solidFill>
                  <a:srgbClr val="001848"/>
                </a:solidFill>
                <a:effectLst>
                  <a:outerShdw blurRad="38100" dist="38100" dir="2700000" algn="tl">
                    <a:srgbClr val="000000">
                      <a:alpha val="43137"/>
                    </a:srgbClr>
                  </a:outerShdw>
                </a:effectLst>
                <a:latin typeface="Arial Narrow" pitchFamily="34" charset="0"/>
                <a:cs typeface="Arial" charset="0"/>
              </a:rPr>
              <a:t>certainty</a:t>
            </a:r>
            <a:r>
              <a:rPr lang="en-US" sz="2800" i="1" dirty="0" smtClean="0">
                <a:solidFill>
                  <a:srgbClr val="19434F"/>
                </a:solidFill>
                <a:latin typeface="Arial Narrow" pitchFamily="34" charset="0"/>
                <a:cs typeface="Arial" charset="0"/>
              </a:rPr>
              <a:t>.</a:t>
            </a:r>
            <a:endParaRPr lang="en-US" sz="2800" dirty="0">
              <a:solidFill>
                <a:srgbClr val="19434F"/>
              </a:solidFill>
              <a:latin typeface="Arial Narrow" pitchFamily="34" charset="0"/>
              <a:cs typeface="Arial" charset="0"/>
            </a:endParaRPr>
          </a:p>
          <a:p>
            <a:pPr eaLnBrk="1" hangingPunct="1">
              <a:buFont typeface="Wingdings" pitchFamily="2" charset="2"/>
              <a:buChar char="Ø"/>
              <a:defRPr/>
            </a:pPr>
            <a:endParaRPr lang="en-US" sz="2800" dirty="0">
              <a:solidFill>
                <a:srgbClr val="19434F"/>
              </a:solidFill>
              <a:latin typeface="Arial Narrow" pitchFamily="34" charset="0"/>
              <a:cs typeface="Arial" charset="0"/>
            </a:endParaRPr>
          </a:p>
          <a:p>
            <a:pPr eaLnBrk="1" hangingPunct="1">
              <a:buFont typeface="Wingdings" pitchFamily="2" charset="2"/>
              <a:buChar char="Ø"/>
              <a:defRPr/>
            </a:pPr>
            <a:r>
              <a:rPr lang="en-US" sz="2800" b="1" dirty="0">
                <a:solidFill>
                  <a:srgbClr val="19434F"/>
                </a:solidFill>
                <a:latin typeface="Arial Narrow" pitchFamily="34" charset="0"/>
                <a:cs typeface="Arial" charset="0"/>
              </a:rPr>
              <a:t> </a:t>
            </a:r>
            <a:r>
              <a:rPr lang="en-US" sz="2800" b="1" dirty="0">
                <a:effectLst>
                  <a:outerShdw blurRad="38100" dist="38100" dir="2700000" algn="tl">
                    <a:srgbClr val="000000">
                      <a:alpha val="43137"/>
                    </a:srgbClr>
                  </a:outerShdw>
                </a:effectLst>
                <a:latin typeface="Arial Narrow" pitchFamily="34" charset="0"/>
                <a:cs typeface="Arial" charset="0"/>
              </a:rPr>
              <a:t>If doubt exists</a:t>
            </a:r>
            <a:r>
              <a:rPr lang="en-US" sz="2800" dirty="0">
                <a:latin typeface="Arial Narrow" pitchFamily="34" charset="0"/>
                <a:cs typeface="Arial" charset="0"/>
              </a:rPr>
              <a:t>, MRCP should be done to confirm a stone before proceeding to ERCP. Common bile duct stones may pass spontaneously and the liver function tests improve.</a:t>
            </a:r>
          </a:p>
          <a:p>
            <a:pPr eaLnBrk="1" hangingPunct="1">
              <a:buFont typeface="Wingdings" pitchFamily="2" charset="2"/>
              <a:buChar char="Ø"/>
              <a:defRPr/>
            </a:pPr>
            <a:endParaRPr lang="en-US" sz="2800" dirty="0">
              <a:latin typeface="Arial Narrow" pitchFamily="34" charset="0"/>
              <a:cs typeface="Arial" charset="0"/>
            </a:endParaRPr>
          </a:p>
          <a:p>
            <a:pPr eaLnBrk="1" hangingPunct="1">
              <a:defRPr/>
            </a:pPr>
            <a:endParaRPr lang="ar-SA" sz="2400" dirty="0">
              <a:latin typeface="Arial Narrow" pitchFamily="34" charset="0"/>
            </a:endParaRPr>
          </a:p>
        </p:txBody>
      </p:sp>
    </p:spTree>
    <p:extLst>
      <p:ext uri="{BB962C8B-B14F-4D97-AF65-F5344CB8AC3E}">
        <p14:creationId xmlns:p14="http://schemas.microsoft.com/office/powerpoint/2010/main" val="311136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6800" y="336550"/>
            <a:ext cx="4292600" cy="4768850"/>
          </a:xfrm>
          <a:prstGeom prst="rect">
            <a:avLst/>
          </a:prstGeom>
          <a:solidFill>
            <a:schemeClr val="bg1"/>
          </a:solidFill>
          <a:ln w="28575">
            <a:solidFill>
              <a:schemeClr val="tx1"/>
            </a:solidFill>
            <a:miter lim="800000"/>
            <a:headEnd/>
            <a:tailEnd/>
          </a:ln>
        </p:spPr>
      </p:pic>
      <p:sp>
        <p:nvSpPr>
          <p:cNvPr id="5" name="Rectangle 4"/>
          <p:cNvSpPr/>
          <p:nvPr/>
        </p:nvSpPr>
        <p:spPr>
          <a:xfrm>
            <a:off x="2286000" y="5433536"/>
            <a:ext cx="4419600" cy="584775"/>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eaLnBrk="1" hangingPunct="1">
              <a:defRPr/>
            </a:pPr>
            <a:r>
              <a:rPr lang="en-US" sz="1600" dirty="0">
                <a:latin typeface="Arial Narrow" pitchFamily="34" charset="0"/>
              </a:rPr>
              <a:t>Common bile duct stone and multiple stones in gallbladder as visualized by MRCP.</a:t>
            </a:r>
          </a:p>
        </p:txBody>
      </p:sp>
      <p:sp>
        <p:nvSpPr>
          <p:cNvPr id="5939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8D6BA6E-DBEF-45B3-AB43-1FF6C79A5DE6}" type="slidenum">
              <a:rPr lang="en-US" sz="1200">
                <a:solidFill>
                  <a:srgbClr val="898989"/>
                </a:solidFill>
              </a:rPr>
              <a:pPr>
                <a:spcBef>
                  <a:spcPct val="0"/>
                </a:spcBef>
                <a:buFontTx/>
                <a:buNone/>
              </a:pPr>
              <a:t>47</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ChangeArrowheads="1"/>
          </p:cNvSpPr>
          <p:nvPr/>
        </p:nvSpPr>
        <p:spPr bwMode="auto">
          <a:xfrm>
            <a:off x="381000" y="990600"/>
            <a:ext cx="8382000" cy="3970318"/>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i="1" dirty="0">
                <a:effectLst>
                  <a:outerShdw blurRad="38100" dist="38100" dir="2700000" algn="tl">
                    <a:srgbClr val="000000">
                      <a:alpha val="43137"/>
                    </a:srgbClr>
                  </a:outerShdw>
                </a:effectLst>
                <a:latin typeface="Arial Narrow" pitchFamily="34" charset="0"/>
                <a:cs typeface="Arial" charset="0"/>
              </a:rPr>
              <a:t>Several options are available after investigations have revealed bile duct </a:t>
            </a:r>
            <a:r>
              <a:rPr lang="en-US" sz="2800" i="1" dirty="0" smtClean="0">
                <a:effectLst>
                  <a:outerShdw blurRad="38100" dist="38100" dir="2700000" algn="tl">
                    <a:srgbClr val="000000">
                      <a:alpha val="43137"/>
                    </a:srgbClr>
                  </a:outerShdw>
                </a:effectLst>
                <a:latin typeface="Arial Narrow" pitchFamily="34" charset="0"/>
                <a:cs typeface="Arial" charset="0"/>
              </a:rPr>
              <a:t>stones; and </a:t>
            </a:r>
            <a:r>
              <a:rPr lang="en-US" sz="2800" i="1" dirty="0">
                <a:effectLst>
                  <a:outerShdw blurRad="38100" dist="38100" dir="2700000" algn="tl">
                    <a:srgbClr val="000000">
                      <a:alpha val="43137"/>
                    </a:srgbClr>
                  </a:outerShdw>
                </a:effectLst>
                <a:latin typeface="Arial Narrow" pitchFamily="34" charset="0"/>
                <a:cs typeface="Arial" charset="0"/>
              </a:rPr>
              <a:t>selection depends up on</a:t>
            </a:r>
            <a:r>
              <a:rPr lang="en-US" sz="2800" i="1" dirty="0" smtClean="0">
                <a:effectLst>
                  <a:outerShdw blurRad="38100" dist="38100" dir="2700000" algn="tl">
                    <a:srgbClr val="000000">
                      <a:alpha val="43137"/>
                    </a:srgbClr>
                  </a:outerShdw>
                </a:effectLst>
                <a:latin typeface="Arial Narrow" pitchFamily="34" charset="0"/>
                <a:cs typeface="Arial" charset="0"/>
              </a:rPr>
              <a:t>:</a:t>
            </a:r>
          </a:p>
          <a:p>
            <a:pPr eaLnBrk="1" hangingPunct="1">
              <a:defRPr/>
            </a:pPr>
            <a:endParaRPr lang="en-US" sz="2800" i="1" dirty="0">
              <a:effectLst>
                <a:outerShdw blurRad="38100" dist="38100" dir="2700000" algn="tl">
                  <a:srgbClr val="000000">
                    <a:alpha val="43137"/>
                  </a:srgbClr>
                </a:outerShdw>
              </a:effectLst>
              <a:latin typeface="Arial Narrow" pitchFamily="34" charset="0"/>
              <a:cs typeface="Arial" charset="0"/>
            </a:endParaRPr>
          </a:p>
          <a:p>
            <a:pPr eaLnBrk="1" hangingPunct="1">
              <a:buFont typeface="Wingdings" pitchFamily="2" charset="2"/>
              <a:buChar char="Ø"/>
              <a:defRPr/>
            </a:pPr>
            <a:r>
              <a:rPr lang="en-US" sz="2800" dirty="0">
                <a:solidFill>
                  <a:srgbClr val="820000"/>
                </a:solidFill>
                <a:latin typeface="Arial Narrow" pitchFamily="34" charset="0"/>
                <a:cs typeface="Arial" charset="0"/>
              </a:rPr>
              <a:t> patient’s physical condition</a:t>
            </a:r>
          </a:p>
          <a:p>
            <a:pPr eaLnBrk="1" hangingPunct="1">
              <a:buFont typeface="Wingdings" pitchFamily="2" charset="2"/>
              <a:buChar char="Ø"/>
              <a:defRPr/>
            </a:pPr>
            <a:r>
              <a:rPr lang="en-US" sz="2800" dirty="0">
                <a:solidFill>
                  <a:srgbClr val="820000"/>
                </a:solidFill>
                <a:latin typeface="Arial Narrow" pitchFamily="34" charset="0"/>
                <a:cs typeface="Arial" charset="0"/>
              </a:rPr>
              <a:t> comorbidity and medical history</a:t>
            </a:r>
          </a:p>
          <a:p>
            <a:pPr eaLnBrk="1" hangingPunct="1">
              <a:buFont typeface="Wingdings" pitchFamily="2" charset="2"/>
              <a:buChar char="Ø"/>
              <a:defRPr/>
            </a:pPr>
            <a:r>
              <a:rPr lang="en-US" sz="2800" dirty="0">
                <a:solidFill>
                  <a:srgbClr val="820000"/>
                </a:solidFill>
                <a:latin typeface="Arial Narrow" pitchFamily="34" charset="0"/>
                <a:cs typeface="Arial" charset="0"/>
              </a:rPr>
              <a:t> previous attempts at biliary intervention</a:t>
            </a:r>
          </a:p>
          <a:p>
            <a:pPr eaLnBrk="1" hangingPunct="1">
              <a:buFont typeface="Wingdings" pitchFamily="2" charset="2"/>
              <a:buChar char="Ø"/>
              <a:defRPr/>
            </a:pPr>
            <a:r>
              <a:rPr lang="en-US" sz="2800" dirty="0">
                <a:solidFill>
                  <a:srgbClr val="820000"/>
                </a:solidFill>
                <a:latin typeface="Arial Narrow" pitchFamily="34" charset="0"/>
                <a:cs typeface="Arial" charset="0"/>
              </a:rPr>
              <a:t> if the patient has had a cholecystectomy</a:t>
            </a:r>
          </a:p>
          <a:p>
            <a:pPr eaLnBrk="1" hangingPunct="1">
              <a:buFont typeface="Wingdings" pitchFamily="2" charset="2"/>
              <a:buChar char="Ø"/>
              <a:defRPr/>
            </a:pPr>
            <a:r>
              <a:rPr lang="en-US" sz="2800" dirty="0">
                <a:solidFill>
                  <a:srgbClr val="820000"/>
                </a:solidFill>
                <a:latin typeface="Arial Narrow" pitchFamily="34" charset="0"/>
                <a:cs typeface="Arial" charset="0"/>
              </a:rPr>
              <a:t> availability of </a:t>
            </a:r>
            <a:r>
              <a:rPr lang="en-US" sz="2800" dirty="0" smtClean="0">
                <a:solidFill>
                  <a:srgbClr val="820000"/>
                </a:solidFill>
                <a:latin typeface="Arial Narrow" pitchFamily="34" charset="0"/>
                <a:cs typeface="Arial" charset="0"/>
              </a:rPr>
              <a:t>equipment</a:t>
            </a:r>
            <a:r>
              <a:rPr lang="en-US" sz="2800" dirty="0">
                <a:solidFill>
                  <a:srgbClr val="820000"/>
                </a:solidFill>
                <a:latin typeface="Arial Narrow" pitchFamily="34" charset="0"/>
                <a:cs typeface="Arial" charset="0"/>
              </a:rPr>
              <a:t> </a:t>
            </a:r>
            <a:r>
              <a:rPr lang="en-US" sz="2800" dirty="0" smtClean="0">
                <a:solidFill>
                  <a:srgbClr val="820000"/>
                </a:solidFill>
                <a:latin typeface="Arial Narrow" pitchFamily="34" charset="0"/>
                <a:cs typeface="Arial" charset="0"/>
              </a:rPr>
              <a:t>/ </a:t>
            </a:r>
            <a:r>
              <a:rPr lang="en-US" sz="2800" dirty="0">
                <a:solidFill>
                  <a:srgbClr val="820000"/>
                </a:solidFill>
                <a:latin typeface="Arial Narrow" pitchFamily="34" charset="0"/>
                <a:cs typeface="Arial" charset="0"/>
              </a:rPr>
              <a:t>anaesthetist/ </a:t>
            </a:r>
            <a:r>
              <a:rPr lang="en-US" sz="2800" dirty="0" smtClean="0">
                <a:solidFill>
                  <a:srgbClr val="820000"/>
                </a:solidFill>
                <a:latin typeface="Arial Narrow" pitchFamily="34" charset="0"/>
                <a:cs typeface="Arial" charset="0"/>
              </a:rPr>
              <a:t>interventionist</a:t>
            </a:r>
            <a:endParaRPr lang="en-US" sz="2800" dirty="0">
              <a:solidFill>
                <a:srgbClr val="820000"/>
              </a:solidFill>
              <a:latin typeface="Arial Narrow" pitchFamily="34" charset="0"/>
              <a:cs typeface="Arial" charset="0"/>
            </a:endParaRPr>
          </a:p>
          <a:p>
            <a:pPr eaLnBrk="1" hangingPunct="1">
              <a:buFont typeface="Wingdings" pitchFamily="2" charset="2"/>
              <a:buChar char="Ø"/>
              <a:defRPr/>
            </a:pPr>
            <a:r>
              <a:rPr lang="en-US" sz="2800" dirty="0">
                <a:solidFill>
                  <a:srgbClr val="820000"/>
                </a:solidFill>
                <a:latin typeface="Arial Narrow" pitchFamily="34" charset="0"/>
                <a:cs typeface="Arial" charset="0"/>
              </a:rPr>
              <a:t> patient preference.</a:t>
            </a:r>
          </a:p>
        </p:txBody>
      </p:sp>
      <p:sp>
        <p:nvSpPr>
          <p:cNvPr id="7" name="Rectangle 1"/>
          <p:cNvSpPr>
            <a:spLocks noChangeArrowheads="1"/>
          </p:cNvSpPr>
          <p:nvPr/>
        </p:nvSpPr>
        <p:spPr bwMode="auto">
          <a:xfrm>
            <a:off x="381000" y="228600"/>
            <a:ext cx="8382000" cy="523220"/>
          </a:xfrm>
          <a:prstGeom prst="rect">
            <a:avLst/>
          </a:prstGeom>
          <a:solidFill>
            <a:srgbClr val="001848"/>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Management- Bile Duct Stones</a:t>
            </a:r>
            <a:endParaRPr lang="ar-SA" sz="2800" dirty="0">
              <a:solidFill>
                <a:schemeClr val="bg1"/>
              </a:solidFill>
              <a:ea typeface="Arial Unicode MS" pitchFamily="34" charset="-128"/>
              <a:cs typeface="Arial Unicode MS" pitchFamily="34" charset="-128"/>
            </a:endParaRPr>
          </a:p>
        </p:txBody>
      </p:sp>
      <p:sp>
        <p:nvSpPr>
          <p:cNvPr id="60424"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2FB05603-A551-4EAA-B15C-B1BBA328C251}" type="slidenum">
              <a:rPr lang="en-US" sz="1200">
                <a:solidFill>
                  <a:srgbClr val="898989"/>
                </a:solidFill>
              </a:rPr>
              <a:pPr>
                <a:spcBef>
                  <a:spcPct val="0"/>
                </a:spcBef>
                <a:buFontTx/>
                <a:buNone/>
              </a:pPr>
              <a:t>48</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1360944"/>
            <a:ext cx="8382000" cy="267765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b="1" dirty="0">
                <a:solidFill>
                  <a:srgbClr val="820000"/>
                </a:solidFill>
                <a:effectLst>
                  <a:outerShdw blurRad="38100" dist="38100" dir="2700000" algn="tl">
                    <a:srgbClr val="000000">
                      <a:alpha val="43137"/>
                    </a:srgbClr>
                  </a:outerShdw>
                </a:effectLst>
                <a:latin typeface="Arial Narrow" pitchFamily="34" charset="0"/>
                <a:cs typeface="Arial" charset="0"/>
              </a:rPr>
              <a:t> ERCP ± Sphincterotomy: </a:t>
            </a:r>
            <a:r>
              <a:rPr lang="en-US" sz="2800" dirty="0">
                <a:latin typeface="Arial Narrow" pitchFamily="34" charset="0"/>
                <a:cs typeface="Arial" charset="0"/>
              </a:rPr>
              <a:t>ERCP has a success rate of about </a:t>
            </a:r>
            <a:r>
              <a:rPr lang="en-US" sz="2800" i="1" dirty="0">
                <a:latin typeface="Arial Narrow" pitchFamily="34" charset="0"/>
                <a:cs typeface="Arial" charset="0"/>
              </a:rPr>
              <a:t>90%</a:t>
            </a:r>
            <a:r>
              <a:rPr lang="en-US" sz="2800" dirty="0">
                <a:latin typeface="Arial Narrow" pitchFamily="34" charset="0"/>
                <a:cs typeface="Arial" charset="0"/>
              </a:rPr>
              <a:t> and a low complication rate in experienced hands, but risks such as bleeding from damage to a branch of the superior pancreaticoduodenal artery (</a:t>
            </a:r>
            <a:r>
              <a:rPr lang="en-US" sz="2800" i="1" dirty="0">
                <a:latin typeface="Arial Narrow" pitchFamily="34" charset="0"/>
                <a:cs typeface="Arial" charset="0"/>
              </a:rPr>
              <a:t>1–2%</a:t>
            </a:r>
            <a:r>
              <a:rPr lang="en-US" sz="2800" dirty="0">
                <a:latin typeface="Arial Narrow" pitchFamily="34" charset="0"/>
                <a:cs typeface="Arial" charset="0"/>
              </a:rPr>
              <a:t>), perforation (</a:t>
            </a:r>
            <a:r>
              <a:rPr lang="en-US" sz="2800" i="1" dirty="0">
                <a:latin typeface="Arial Narrow" pitchFamily="34" charset="0"/>
                <a:cs typeface="Arial" charset="0"/>
              </a:rPr>
              <a:t>1–2%</a:t>
            </a:r>
            <a:r>
              <a:rPr lang="en-US" sz="2800" dirty="0">
                <a:latin typeface="Arial Narrow" pitchFamily="34" charset="0"/>
                <a:cs typeface="Arial" charset="0"/>
              </a:rPr>
              <a:t>), acute pancreatitis (</a:t>
            </a:r>
            <a:r>
              <a:rPr lang="en-US" sz="2800" i="1" dirty="0">
                <a:latin typeface="Arial Narrow" pitchFamily="34" charset="0"/>
                <a:cs typeface="Arial" charset="0"/>
              </a:rPr>
              <a:t>2–5%</a:t>
            </a:r>
            <a:r>
              <a:rPr lang="en-US" sz="2800" dirty="0">
                <a:latin typeface="Arial Narrow" pitchFamily="34" charset="0"/>
                <a:cs typeface="Arial" charset="0"/>
              </a:rPr>
              <a:t>; severe </a:t>
            </a:r>
            <a:r>
              <a:rPr lang="en-US" sz="2800" i="1" dirty="0">
                <a:latin typeface="Arial Narrow" pitchFamily="34" charset="0"/>
                <a:cs typeface="Arial" charset="0"/>
              </a:rPr>
              <a:t>0.2%</a:t>
            </a:r>
            <a:r>
              <a:rPr lang="en-US" sz="2800" dirty="0">
                <a:latin typeface="Arial Narrow" pitchFamily="34" charset="0"/>
                <a:cs typeface="Arial" charset="0"/>
              </a:rPr>
              <a:t>) are inherent to the procedure</a:t>
            </a:r>
            <a:r>
              <a:rPr lang="en-US" sz="2800" dirty="0" smtClean="0">
                <a:latin typeface="Arial Narrow" pitchFamily="34" charset="0"/>
                <a:cs typeface="Arial" charset="0"/>
              </a:rPr>
              <a:t>.</a:t>
            </a:r>
            <a:endParaRPr lang="en-US" sz="2800" dirty="0">
              <a:latin typeface="Arial Narrow" pitchFamily="34" charset="0"/>
              <a:cs typeface="Arial" charset="0"/>
            </a:endParaRPr>
          </a:p>
        </p:txBody>
      </p:sp>
      <p:sp>
        <p:nvSpPr>
          <p:cNvPr id="5" name="Rectangle 1"/>
          <p:cNvSpPr>
            <a:spLocks noChangeArrowheads="1"/>
          </p:cNvSpPr>
          <p:nvPr/>
        </p:nvSpPr>
        <p:spPr bwMode="auto">
          <a:xfrm>
            <a:off x="381000" y="228600"/>
            <a:ext cx="8382000" cy="523220"/>
          </a:xfrm>
          <a:prstGeom prst="rect">
            <a:avLst/>
          </a:prstGeom>
          <a:solidFill>
            <a:srgbClr val="001848"/>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Management- Bile Duct Stones</a:t>
            </a:r>
            <a:endParaRPr lang="ar-SA" sz="2800" dirty="0">
              <a:solidFill>
                <a:schemeClr val="bg1"/>
              </a:solidFill>
              <a:ea typeface="Arial Unicode MS" pitchFamily="34" charset="-128"/>
              <a:cs typeface="Arial Unicode MS" pitchFamily="34" charset="-128"/>
            </a:endParaRPr>
          </a:p>
        </p:txBody>
      </p:sp>
      <p:sp>
        <p:nvSpPr>
          <p:cNvPr id="6144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57EC367B-7267-45D8-8511-A67D7380B830}" type="slidenum">
              <a:rPr lang="en-US" sz="1200">
                <a:solidFill>
                  <a:srgbClr val="898989"/>
                </a:solidFill>
              </a:rPr>
              <a:pPr>
                <a:spcBef>
                  <a:spcPct val="0"/>
                </a:spcBef>
                <a:buFontTx/>
                <a:buNone/>
              </a:pPr>
              <a:t>49</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381000" y="1088172"/>
            <a:ext cx="8382000" cy="526297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dirty="0">
                <a:latin typeface="Arial Narrow" pitchFamily="34" charset="0"/>
                <a:cs typeface="Arial" charset="0"/>
              </a:rPr>
              <a:t> The more invasive endoscopic retrograde cholangiopancreatography (ERCP)  can be reserved for therapeutic interventions such as </a:t>
            </a:r>
            <a:r>
              <a:rPr lang="en-US" sz="2800" i="1" dirty="0">
                <a:solidFill>
                  <a:srgbClr val="820000"/>
                </a:solidFill>
                <a:latin typeface="Arial Narrow" pitchFamily="34" charset="0"/>
                <a:cs typeface="Arial" charset="0"/>
              </a:rPr>
              <a:t>aspiration/biopsy and brush sampling, sphincterotomy, stent insertion and retrieval/destruction of bile duct stones.</a:t>
            </a:r>
          </a:p>
          <a:p>
            <a:pPr eaLnBrk="1" hangingPunct="1">
              <a:buFont typeface="Wingdings" pitchFamily="2" charset="2"/>
              <a:buChar char="§"/>
              <a:defRPr/>
            </a:pPr>
            <a:endParaRPr lang="en-US" sz="2800" dirty="0">
              <a:latin typeface="Arial Narrow" pitchFamily="34" charset="0"/>
              <a:cs typeface="Arial" charset="0"/>
            </a:endParaRPr>
          </a:p>
          <a:p>
            <a:pPr eaLnBrk="1" hangingPunct="1">
              <a:buFont typeface="Wingdings" pitchFamily="2" charset="2"/>
              <a:buChar char="§"/>
              <a:defRPr/>
            </a:pPr>
            <a:r>
              <a:rPr lang="en-US" sz="2800" dirty="0">
                <a:latin typeface="Arial Narrow" pitchFamily="34" charset="0"/>
                <a:cs typeface="Arial" charset="0"/>
              </a:rPr>
              <a:t> Where there is no extrahepatic cause of jaundice, it may be an important presentation of liver failure, both acute and chronic, and </a:t>
            </a:r>
            <a:r>
              <a:rPr lang="en-US" sz="2800" i="1" dirty="0">
                <a:latin typeface="Arial Narrow" pitchFamily="34" charset="0"/>
                <a:cs typeface="Arial" charset="0"/>
              </a:rPr>
              <a:t>careful attention should be paid to features of deteriorating liver function</a:t>
            </a:r>
            <a:r>
              <a:rPr lang="en-US" sz="2800" dirty="0">
                <a:latin typeface="Arial Narrow" pitchFamily="34" charset="0"/>
                <a:cs typeface="Arial" charset="0"/>
              </a:rPr>
              <a:t> that might require specialist care.</a:t>
            </a:r>
          </a:p>
          <a:p>
            <a:pPr eaLnBrk="1" hangingPunct="1">
              <a:buFont typeface="Wingdings" pitchFamily="2" charset="2"/>
              <a:buChar char="§"/>
              <a:defRPr/>
            </a:pPr>
            <a:endParaRPr lang="en-US" sz="2800" dirty="0">
              <a:latin typeface="Arial Narrow" pitchFamily="34" charset="0"/>
              <a:cs typeface="Arial" charset="0"/>
            </a:endParaRPr>
          </a:p>
          <a:p>
            <a:pPr eaLnBrk="1" hangingPunct="1">
              <a:defRPr/>
            </a:pPr>
            <a:endParaRPr lang="ar-SA" sz="2800" dirty="0">
              <a:latin typeface="Arial Narrow" pitchFamily="34" charset="0"/>
            </a:endParaRPr>
          </a:p>
        </p:txBody>
      </p:sp>
      <p:sp>
        <p:nvSpPr>
          <p:cNvPr id="6" name="Rectangle 1"/>
          <p:cNvSpPr>
            <a:spLocks noChangeArrowheads="1"/>
          </p:cNvSpPr>
          <p:nvPr/>
        </p:nvSpPr>
        <p:spPr bwMode="auto">
          <a:xfrm>
            <a:off x="381000" y="304800"/>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j-lt"/>
                <a:ea typeface="Arial Unicode MS" pitchFamily="34" charset="-128"/>
                <a:cs typeface="Arial Unicode MS" pitchFamily="34" charset="-128"/>
              </a:rPr>
              <a:t>Abstract </a:t>
            </a:r>
          </a:p>
        </p:txBody>
      </p:sp>
      <p:sp>
        <p:nvSpPr>
          <p:cNvPr id="7176" name="Slide Number Placeholder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C68768B0-28B5-4D22-95A1-800EE54B7A34}" type="slidenum">
              <a:rPr lang="en-US" sz="1200">
                <a:solidFill>
                  <a:srgbClr val="898989"/>
                </a:solidFill>
              </a:rPr>
              <a:pPr>
                <a:spcBef>
                  <a:spcPct val="0"/>
                </a:spcBef>
                <a:buFontTx/>
                <a:buNone/>
              </a:pPr>
              <a:t>5</a:t>
            </a:fld>
            <a:endParaRPr lang="en-US" sz="1200">
              <a:solidFill>
                <a:srgbClr val="898989"/>
              </a:solidFill>
            </a:endParaRPr>
          </a:p>
        </p:txBody>
      </p:sp>
      <p:sp>
        <p:nvSpPr>
          <p:cNvPr id="10" name="Footer Placeholder 9"/>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96863"/>
            <a:ext cx="2895600" cy="4960937"/>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304800" y="5587425"/>
            <a:ext cx="3352800" cy="584775"/>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eaLnBrk="1" hangingPunct="1">
              <a:defRPr/>
            </a:pPr>
            <a:r>
              <a:rPr lang="en-US" sz="1600" dirty="0">
                <a:latin typeface="Arial Narrow" pitchFamily="34" charset="0"/>
              </a:rPr>
              <a:t>Common bile duct stone extraction using a Dormia basket as visualized by ERCP </a:t>
            </a:r>
          </a:p>
        </p:txBody>
      </p:sp>
      <p:pic>
        <p:nvPicPr>
          <p:cNvPr id="6247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04800"/>
            <a:ext cx="4146550" cy="492125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Rectangle 6"/>
          <p:cNvSpPr/>
          <p:nvPr/>
        </p:nvSpPr>
        <p:spPr>
          <a:xfrm>
            <a:off x="4572000" y="5572780"/>
            <a:ext cx="4191000" cy="584775"/>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eaLnBrk="1" hangingPunct="1">
              <a:defRPr/>
            </a:pPr>
            <a:r>
              <a:rPr lang="en-US" sz="1600" dirty="0">
                <a:latin typeface="Arial Narrow" pitchFamily="34" charset="0"/>
              </a:rPr>
              <a:t>Drainage with pigtail stent for large retained stones as visualized by ERCP.</a:t>
            </a:r>
          </a:p>
        </p:txBody>
      </p:sp>
      <p:sp>
        <p:nvSpPr>
          <p:cNvPr id="62474"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BDFBFED2-78CB-49CA-9BC2-A17EEE1DD934}" type="slidenum">
              <a:rPr lang="en-US" sz="1200">
                <a:solidFill>
                  <a:srgbClr val="898989"/>
                </a:solidFill>
              </a:rPr>
              <a:pPr>
                <a:spcBef>
                  <a:spcPct val="0"/>
                </a:spcBef>
                <a:buFontTx/>
                <a:buNone/>
              </a:pPr>
              <a:t>50</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04800" y="1287482"/>
            <a:ext cx="8534400" cy="3970318"/>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b="1" dirty="0">
                <a:solidFill>
                  <a:srgbClr val="820000"/>
                </a:solidFill>
                <a:effectLst>
                  <a:outerShdw blurRad="38100" dist="38100" dir="2700000" algn="tl">
                    <a:srgbClr val="000000">
                      <a:alpha val="43137"/>
                    </a:srgbClr>
                  </a:outerShdw>
                </a:effectLst>
                <a:latin typeface="Arial Narrow" pitchFamily="34" charset="0"/>
                <a:cs typeface="Arial" charset="0"/>
              </a:rPr>
              <a:t> Open Exploration of the common bile duct </a:t>
            </a:r>
            <a:r>
              <a:rPr lang="en-US" sz="2800" dirty="0">
                <a:latin typeface="Arial Narrow" pitchFamily="34" charset="0"/>
                <a:cs typeface="Arial" charset="0"/>
              </a:rPr>
              <a:t>is done through a subcostal incision sited over the confluence of the cystic and common bile ducts (i.e. midline to mid-clavicular line</a:t>
            </a:r>
            <a:r>
              <a:rPr lang="en-US" sz="2800" dirty="0" smtClean="0">
                <a:latin typeface="Arial Narrow" pitchFamily="34" charset="0"/>
                <a:cs typeface="Arial" charset="0"/>
              </a:rPr>
              <a:t>).</a:t>
            </a:r>
          </a:p>
          <a:p>
            <a:pPr eaLnBrk="1" hangingPunct="1">
              <a:defRPr/>
            </a:pPr>
            <a:endParaRPr lang="en-US" sz="2800" dirty="0">
              <a:latin typeface="Arial Narrow" pitchFamily="34" charset="0"/>
              <a:cs typeface="Arial" charset="0"/>
            </a:endParaRPr>
          </a:p>
          <a:p>
            <a:pPr marL="457200" indent="-457200" eaLnBrk="1" hangingPunct="1">
              <a:buFont typeface="Wingdings" panose="05000000000000000000" pitchFamily="2" charset="2"/>
              <a:buChar char="§"/>
              <a:defRPr/>
            </a:pPr>
            <a:r>
              <a:rPr lang="en-US" sz="2800" b="1" dirty="0">
                <a:solidFill>
                  <a:srgbClr val="820000"/>
                </a:solidFill>
                <a:effectLst>
                  <a:outerShdw blurRad="38100" dist="38100" dir="2700000" algn="tl">
                    <a:srgbClr val="000000">
                      <a:alpha val="43137"/>
                    </a:srgbClr>
                  </a:outerShdw>
                </a:effectLst>
                <a:latin typeface="Arial Narrow" pitchFamily="34" charset="0"/>
                <a:cs typeface="Arial" charset="0"/>
              </a:rPr>
              <a:t>For fit individuals</a:t>
            </a:r>
            <a:r>
              <a:rPr lang="en-US" sz="2800" dirty="0">
                <a:latin typeface="Arial Narrow" pitchFamily="34" charset="0"/>
                <a:cs typeface="Arial" charset="0"/>
              </a:rPr>
              <a:t>, this offers the advantage of a single intervention to deal with common duct stones and removal of the diseased gallbladder, but may risk increased morbidity compared with the laparoscopic approach.</a:t>
            </a:r>
          </a:p>
          <a:p>
            <a:pPr eaLnBrk="1" hangingPunct="1">
              <a:defRPr/>
            </a:pPr>
            <a:endParaRPr lang="en-US" sz="2800" dirty="0">
              <a:latin typeface="Arial Narrow" pitchFamily="34" charset="0"/>
              <a:cs typeface="Arial" charset="0"/>
            </a:endParaRPr>
          </a:p>
        </p:txBody>
      </p:sp>
      <p:sp>
        <p:nvSpPr>
          <p:cNvPr id="5" name="Rectangle 1"/>
          <p:cNvSpPr>
            <a:spLocks noChangeArrowheads="1"/>
          </p:cNvSpPr>
          <p:nvPr/>
        </p:nvSpPr>
        <p:spPr bwMode="auto">
          <a:xfrm>
            <a:off x="304800" y="228600"/>
            <a:ext cx="8534400" cy="523220"/>
          </a:xfrm>
          <a:prstGeom prst="rect">
            <a:avLst/>
          </a:prstGeom>
          <a:solidFill>
            <a:srgbClr val="001848"/>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Management- Bile Duct Stones</a:t>
            </a:r>
            <a:endParaRPr lang="ar-SA" sz="2800" dirty="0">
              <a:solidFill>
                <a:schemeClr val="bg1"/>
              </a:solidFill>
              <a:ea typeface="Arial Unicode MS" pitchFamily="34" charset="-128"/>
              <a:cs typeface="Arial Unicode MS" pitchFamily="34" charset="-128"/>
            </a:endParaRPr>
          </a:p>
        </p:txBody>
      </p:sp>
      <p:sp>
        <p:nvSpPr>
          <p:cNvPr id="6554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C552F4BD-518A-4953-BDD3-CA97F8B6B0DD}" type="slidenum">
              <a:rPr lang="en-US" sz="1200">
                <a:solidFill>
                  <a:srgbClr val="898989"/>
                </a:solidFill>
              </a:rPr>
              <a:pPr>
                <a:spcBef>
                  <a:spcPct val="0"/>
                </a:spcBef>
                <a:buFontTx/>
                <a:buNone/>
              </a:pPr>
              <a:t>51</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1143000" y="969288"/>
            <a:ext cx="7696200" cy="526297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eaLnBrk="1" hangingPunct="1">
              <a:buFont typeface="Wingdings" pitchFamily="2" charset="2"/>
              <a:buChar char="§"/>
              <a:defRPr/>
            </a:pPr>
            <a:r>
              <a:rPr lang="en-US" sz="2800" b="1" dirty="0">
                <a:effectLst>
                  <a:outerShdw blurRad="38100" dist="38100" dir="2700000" algn="tl">
                    <a:srgbClr val="000000">
                      <a:alpha val="43137"/>
                    </a:srgbClr>
                  </a:outerShdw>
                </a:effectLst>
                <a:latin typeface="Arial Narrow" pitchFamily="34" charset="0"/>
                <a:cs typeface="Arial" charset="0"/>
              </a:rPr>
              <a:t> Immediate</a:t>
            </a:r>
          </a:p>
          <a:p>
            <a:pPr eaLnBrk="1" hangingPunct="1">
              <a:defRPr/>
            </a:pPr>
            <a:r>
              <a:rPr lang="en-US" sz="2800" dirty="0">
                <a:latin typeface="Arial Narrow" pitchFamily="34" charset="0"/>
                <a:cs typeface="Arial" charset="0"/>
              </a:rPr>
              <a:t>Sepsis</a:t>
            </a:r>
          </a:p>
          <a:p>
            <a:pPr eaLnBrk="1" hangingPunct="1">
              <a:defRPr/>
            </a:pPr>
            <a:r>
              <a:rPr lang="en-US" sz="2800" dirty="0">
                <a:latin typeface="Arial Narrow" pitchFamily="34" charset="0"/>
                <a:cs typeface="Arial" charset="0"/>
              </a:rPr>
              <a:t>Haemorrhage</a:t>
            </a:r>
          </a:p>
          <a:p>
            <a:pPr eaLnBrk="1" hangingPunct="1">
              <a:defRPr/>
            </a:pPr>
            <a:r>
              <a:rPr lang="en-US" sz="2800" dirty="0">
                <a:latin typeface="Arial Narrow" pitchFamily="34" charset="0"/>
                <a:cs typeface="Arial" charset="0"/>
              </a:rPr>
              <a:t>Acute pancreatitis</a:t>
            </a:r>
          </a:p>
          <a:p>
            <a:pPr eaLnBrk="1" hangingPunct="1">
              <a:defRPr/>
            </a:pPr>
            <a:r>
              <a:rPr lang="en-US" sz="2800" dirty="0">
                <a:latin typeface="Arial Narrow" pitchFamily="34" charset="0"/>
                <a:cs typeface="Arial" charset="0"/>
              </a:rPr>
              <a:t>Perforation and bile leak (peritonitis)</a:t>
            </a:r>
          </a:p>
          <a:p>
            <a:pPr eaLnBrk="1" hangingPunct="1">
              <a:defRPr/>
            </a:pPr>
            <a:endParaRPr lang="en-US" sz="2800" dirty="0">
              <a:latin typeface="Arial Narrow" pitchFamily="34" charset="0"/>
              <a:cs typeface="Arial" charset="0"/>
            </a:endParaRPr>
          </a:p>
          <a:p>
            <a:pPr eaLnBrk="1" hangingPunct="1">
              <a:buFont typeface="Wingdings" pitchFamily="2" charset="2"/>
              <a:buChar char="§"/>
              <a:defRPr/>
            </a:pPr>
            <a:r>
              <a:rPr lang="en-US" sz="2800" b="1" dirty="0">
                <a:effectLst>
                  <a:outerShdw blurRad="38100" dist="38100" dir="2700000" algn="tl">
                    <a:srgbClr val="000000">
                      <a:alpha val="43137"/>
                    </a:srgbClr>
                  </a:outerShdw>
                </a:effectLst>
                <a:latin typeface="Arial Narrow" pitchFamily="34" charset="0"/>
                <a:cs typeface="Arial" charset="0"/>
              </a:rPr>
              <a:t> Late</a:t>
            </a:r>
          </a:p>
          <a:p>
            <a:pPr eaLnBrk="1" hangingPunct="1">
              <a:defRPr/>
            </a:pPr>
            <a:r>
              <a:rPr lang="en-US" sz="2800" dirty="0">
                <a:latin typeface="Arial Narrow" pitchFamily="34" charset="0"/>
                <a:cs typeface="Arial" charset="0"/>
              </a:rPr>
              <a:t>Recurrent jaundice due to:</a:t>
            </a:r>
          </a:p>
          <a:p>
            <a:pPr eaLnBrk="1" hangingPunct="1">
              <a:defRPr/>
            </a:pPr>
            <a:r>
              <a:rPr lang="en-US" sz="2800" dirty="0">
                <a:latin typeface="Arial Narrow" pitchFamily="34" charset="0"/>
                <a:cs typeface="Arial" charset="0"/>
              </a:rPr>
              <a:t>Displacement</a:t>
            </a:r>
          </a:p>
          <a:p>
            <a:pPr eaLnBrk="1" hangingPunct="1">
              <a:defRPr/>
            </a:pPr>
            <a:r>
              <a:rPr lang="en-US" sz="2800" dirty="0">
                <a:latin typeface="Arial Narrow" pitchFamily="34" charset="0"/>
                <a:cs typeface="Arial" charset="0"/>
              </a:rPr>
              <a:t>Sludging</a:t>
            </a:r>
          </a:p>
          <a:p>
            <a:pPr eaLnBrk="1" hangingPunct="1">
              <a:defRPr/>
            </a:pPr>
            <a:r>
              <a:rPr lang="en-US" sz="2800" dirty="0">
                <a:latin typeface="Arial Narrow" pitchFamily="34" charset="0"/>
                <a:cs typeface="Arial" charset="0"/>
              </a:rPr>
              <a:t>Overgrowth by neoplasm</a:t>
            </a:r>
          </a:p>
          <a:p>
            <a:pPr eaLnBrk="1" hangingPunct="1">
              <a:defRPr/>
            </a:pPr>
            <a:r>
              <a:rPr lang="en-US" sz="2800" dirty="0">
                <a:latin typeface="Arial Narrow" pitchFamily="34" charset="0"/>
                <a:cs typeface="Arial" charset="0"/>
              </a:rPr>
              <a:t>Erosion into adjacent viscus</a:t>
            </a:r>
          </a:p>
        </p:txBody>
      </p:sp>
      <p:sp>
        <p:nvSpPr>
          <p:cNvPr id="5" name="Rectangle 1"/>
          <p:cNvSpPr>
            <a:spLocks noChangeArrowheads="1"/>
          </p:cNvSpPr>
          <p:nvPr/>
        </p:nvSpPr>
        <p:spPr bwMode="auto">
          <a:xfrm>
            <a:off x="304800" y="228600"/>
            <a:ext cx="8534400" cy="523220"/>
          </a:xfrm>
          <a:prstGeom prst="rect">
            <a:avLst/>
          </a:prstGeom>
          <a:solidFill>
            <a:srgbClr val="00206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Complications of Biliary Stenting</a:t>
            </a:r>
            <a:endParaRPr lang="ar-SA" sz="2800" dirty="0">
              <a:solidFill>
                <a:schemeClr val="bg1"/>
              </a:solidFill>
              <a:ea typeface="Arial Unicode MS" pitchFamily="34" charset="-128"/>
              <a:cs typeface="Arial Unicode MS" pitchFamily="34" charset="-128"/>
            </a:endParaRPr>
          </a:p>
        </p:txBody>
      </p:sp>
      <p:sp>
        <p:nvSpPr>
          <p:cNvPr id="7066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2D5102C1-7DB4-40DC-B3D3-B9BA853890BC}" type="slidenum">
              <a:rPr lang="en-US" sz="1200">
                <a:solidFill>
                  <a:srgbClr val="898989"/>
                </a:solidFill>
              </a:rPr>
              <a:pPr>
                <a:spcBef>
                  <a:spcPct val="0"/>
                </a:spcBef>
                <a:buFontTx/>
                <a:buNone/>
              </a:pPr>
              <a:t>52</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04800" y="997089"/>
            <a:ext cx="8534400" cy="569386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b="1" dirty="0">
                <a:effectLst>
                  <a:outerShdw blurRad="38100" dist="38100" dir="2700000" algn="tl">
                    <a:srgbClr val="000000">
                      <a:alpha val="43137"/>
                    </a:srgbClr>
                  </a:outerShdw>
                </a:effectLst>
                <a:latin typeface="Arial Narrow" pitchFamily="34" charset="0"/>
                <a:cs typeface="Arial" charset="0"/>
              </a:rPr>
              <a:t>Malignant strictures</a:t>
            </a:r>
          </a:p>
          <a:p>
            <a:pPr eaLnBrk="1" hangingPunct="1">
              <a:defRPr/>
            </a:pPr>
            <a:r>
              <a:rPr lang="en-US" sz="2800" dirty="0">
                <a:latin typeface="Arial Narrow" pitchFamily="34" charset="0"/>
                <a:cs typeface="Arial" charset="0"/>
              </a:rPr>
              <a:t>If there is a possible malignant cause for obstructive jaundice, the priority in a fit patient is to stage the disease process and assess the potential resectability.</a:t>
            </a:r>
          </a:p>
          <a:p>
            <a:pPr eaLnBrk="1" hangingPunct="1">
              <a:buFont typeface="Wingdings" pitchFamily="2" charset="2"/>
              <a:buChar char="Ø"/>
              <a:defRPr/>
            </a:pPr>
            <a:r>
              <a:rPr lang="en-US" sz="2800" b="1" i="1" dirty="0">
                <a:solidFill>
                  <a:schemeClr val="accent5">
                    <a:lumMod val="50000"/>
                  </a:schemeClr>
                </a:solidFill>
                <a:latin typeface="Arial Narrow" pitchFamily="34" charset="0"/>
                <a:cs typeface="Arial" charset="0"/>
              </a:rPr>
              <a:t> Several factors are crucial in the assessment:</a:t>
            </a:r>
          </a:p>
          <a:p>
            <a:pPr marL="457200" indent="-457200" eaLnBrk="1" hangingPunct="1">
              <a:buFont typeface="Wingdings" panose="05000000000000000000" pitchFamily="2" charset="2"/>
              <a:buChar char="§"/>
              <a:defRPr/>
            </a:pPr>
            <a:r>
              <a:rPr lang="en-US" sz="2800" dirty="0">
                <a:latin typeface="Arial Narrow" pitchFamily="34" charset="0"/>
                <a:cs typeface="Arial" charset="0"/>
              </a:rPr>
              <a:t> nature of the primary lesion;</a:t>
            </a:r>
          </a:p>
          <a:p>
            <a:pPr marL="457200" indent="-457200" eaLnBrk="1" hangingPunct="1">
              <a:buFont typeface="Wingdings" panose="05000000000000000000" pitchFamily="2" charset="2"/>
              <a:buChar char="§"/>
              <a:defRPr/>
            </a:pPr>
            <a:r>
              <a:rPr lang="en-US" sz="2800" dirty="0">
                <a:latin typeface="Arial Narrow" pitchFamily="34" charset="0"/>
                <a:cs typeface="Arial" charset="0"/>
              </a:rPr>
              <a:t> site, spread and extent, as well as local anatomical relationships of the lesion;</a:t>
            </a:r>
          </a:p>
          <a:p>
            <a:pPr marL="457200" indent="-457200" eaLnBrk="1" hangingPunct="1">
              <a:buFont typeface="Wingdings" panose="05000000000000000000" pitchFamily="2" charset="2"/>
              <a:buChar char="§"/>
              <a:defRPr/>
            </a:pPr>
            <a:r>
              <a:rPr lang="en-US" sz="2800" dirty="0">
                <a:latin typeface="Arial Narrow" pitchFamily="34" charset="0"/>
                <a:cs typeface="Arial" charset="0"/>
              </a:rPr>
              <a:t> liver or peritoneal metastasis;</a:t>
            </a:r>
          </a:p>
          <a:p>
            <a:pPr marL="457200" indent="-457200" eaLnBrk="1" hangingPunct="1">
              <a:buFont typeface="Wingdings" panose="05000000000000000000" pitchFamily="2" charset="2"/>
              <a:buChar char="§"/>
              <a:defRPr/>
            </a:pPr>
            <a:r>
              <a:rPr lang="en-US" sz="2800" dirty="0">
                <a:latin typeface="Arial Narrow" pitchFamily="34" charset="0"/>
                <a:cs typeface="Arial" charset="0"/>
              </a:rPr>
              <a:t> ascites;</a:t>
            </a:r>
          </a:p>
          <a:p>
            <a:pPr marL="457200" indent="-457200" eaLnBrk="1" hangingPunct="1">
              <a:buFont typeface="Wingdings" panose="05000000000000000000" pitchFamily="2" charset="2"/>
              <a:buChar char="§"/>
              <a:defRPr/>
            </a:pPr>
            <a:r>
              <a:rPr lang="en-US" sz="2800" dirty="0">
                <a:latin typeface="Arial Narrow" pitchFamily="34" charset="0"/>
                <a:cs typeface="Arial" charset="0"/>
              </a:rPr>
              <a:t> lymphadenopathy;</a:t>
            </a:r>
          </a:p>
          <a:p>
            <a:pPr marL="457200" indent="-457200" eaLnBrk="1" hangingPunct="1">
              <a:buFont typeface="Wingdings" panose="05000000000000000000" pitchFamily="2" charset="2"/>
              <a:buChar char="§"/>
              <a:defRPr/>
            </a:pPr>
            <a:r>
              <a:rPr lang="en-US" sz="2800" dirty="0">
                <a:latin typeface="Arial Narrow" pitchFamily="34" charset="0"/>
                <a:cs typeface="Arial" charset="0"/>
              </a:rPr>
              <a:t> fitness, comorbidity and preference of the patient.</a:t>
            </a:r>
          </a:p>
          <a:p>
            <a:pPr eaLnBrk="1" hangingPunct="1">
              <a:defRPr/>
            </a:pPr>
            <a:endParaRPr lang="en-US" sz="2800" dirty="0">
              <a:latin typeface="Arial Narrow" pitchFamily="34" charset="0"/>
              <a:cs typeface="Arial" charset="0"/>
            </a:endParaRPr>
          </a:p>
        </p:txBody>
      </p:sp>
      <p:sp>
        <p:nvSpPr>
          <p:cNvPr id="6" name="Rectangle 1"/>
          <p:cNvSpPr>
            <a:spLocks noChangeArrowheads="1"/>
          </p:cNvSpPr>
          <p:nvPr/>
        </p:nvSpPr>
        <p:spPr bwMode="auto">
          <a:xfrm>
            <a:off x="304800" y="228600"/>
            <a:ext cx="8534400" cy="523220"/>
          </a:xfrm>
          <a:prstGeom prst="rect">
            <a:avLst/>
          </a:prstGeom>
          <a:solidFill>
            <a:schemeClr val="accent2">
              <a:lumMod val="5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Management- Malignant biliary strictures</a:t>
            </a:r>
          </a:p>
        </p:txBody>
      </p:sp>
      <p:sp>
        <p:nvSpPr>
          <p:cNvPr id="67592"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2EBB8F2-4BD4-4EAE-97BA-EE08C50E5FCB}" type="slidenum">
              <a:rPr lang="en-US" sz="1200">
                <a:solidFill>
                  <a:srgbClr val="898989"/>
                </a:solidFill>
              </a:rPr>
              <a:pPr>
                <a:spcBef>
                  <a:spcPct val="0"/>
                </a:spcBef>
                <a:buFontTx/>
                <a:buNone/>
              </a:pPr>
              <a:t>53</a:t>
            </a:fld>
            <a:endParaRPr lang="en-US" sz="1200">
              <a:solidFill>
                <a:srgbClr val="898989"/>
              </a:solidFill>
            </a:endParaRPr>
          </a:p>
        </p:txBody>
      </p:sp>
      <p:sp>
        <p:nvSpPr>
          <p:cNvPr id="8" name="Footer Placeholder 7"/>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04800"/>
            <a:ext cx="2749550" cy="4343400"/>
          </a:xfrm>
          <a:prstGeom prst="rect">
            <a:avLst/>
          </a:prstGeom>
          <a:solidFill>
            <a:srgbClr val="001848"/>
          </a:solidFill>
          <a:ln w="28575">
            <a:solidFill>
              <a:schemeClr val="tx1"/>
            </a:solidFill>
            <a:miter lim="800000"/>
            <a:headEnd/>
            <a:tailEnd/>
          </a:ln>
        </p:spPr>
      </p:pic>
      <p:sp>
        <p:nvSpPr>
          <p:cNvPr id="5" name="Rectangle 4"/>
          <p:cNvSpPr/>
          <p:nvPr/>
        </p:nvSpPr>
        <p:spPr>
          <a:xfrm>
            <a:off x="228600" y="4953000"/>
            <a:ext cx="3048000" cy="1323439"/>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eaLnBrk="1" hangingPunct="1">
              <a:defRPr/>
            </a:pPr>
            <a:r>
              <a:rPr lang="en-US" sz="1600" dirty="0">
                <a:latin typeface="Arial Narrow" pitchFamily="34" charset="0"/>
              </a:rPr>
              <a:t>Percutaneous stent insertion for inoperable malignant common bile duct stricture. Stricture was due to lymphadenopathy from metastatic rectal cancer.</a:t>
            </a:r>
          </a:p>
        </p:txBody>
      </p:sp>
      <p:pic>
        <p:nvPicPr>
          <p:cNvPr id="6963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8213" y="304800"/>
            <a:ext cx="5437187" cy="43434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Rectangle 6"/>
          <p:cNvSpPr/>
          <p:nvPr/>
        </p:nvSpPr>
        <p:spPr>
          <a:xfrm>
            <a:off x="3657600" y="4953000"/>
            <a:ext cx="5105400" cy="584775"/>
          </a:xfrm>
          <a:prstGeom prst="rect">
            <a:avLst/>
          </a:prstGeom>
          <a:solidFill>
            <a:srgbClr val="001848"/>
          </a:solidFill>
        </p:spPr>
        <p:style>
          <a:lnRef idx="0">
            <a:schemeClr val="accent2"/>
          </a:lnRef>
          <a:fillRef idx="1001">
            <a:schemeClr val="dk2"/>
          </a:fillRef>
          <a:effectRef idx="3">
            <a:schemeClr val="accent2"/>
          </a:effectRef>
          <a:fontRef idx="minor">
            <a:schemeClr val="lt1"/>
          </a:fontRef>
        </p:style>
        <p:txBody>
          <a:bodyPr>
            <a:spAutoFit/>
          </a:bodyPr>
          <a:lstStyle/>
          <a:p>
            <a:pPr algn="ctr" eaLnBrk="1" hangingPunct="1">
              <a:defRPr/>
            </a:pPr>
            <a:r>
              <a:rPr lang="en-US" sz="1600" dirty="0">
                <a:latin typeface="Arial Narrow" pitchFamily="34" charset="0"/>
              </a:rPr>
              <a:t>Percutaneous transhepatic cholangiography and bilobar stent of Klatskin tumour.</a:t>
            </a:r>
          </a:p>
        </p:txBody>
      </p:sp>
      <p:sp>
        <p:nvSpPr>
          <p:cNvPr id="69642"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711CFB81-8BFA-4F2B-AD67-4C3EF2EFA19D}" type="slidenum">
              <a:rPr lang="en-US" sz="1200">
                <a:solidFill>
                  <a:srgbClr val="898989"/>
                </a:solidFill>
              </a:rPr>
              <a:pPr>
                <a:spcBef>
                  <a:spcPct val="0"/>
                </a:spcBef>
                <a:buFontTx/>
                <a:buNone/>
              </a:pPr>
              <a:t>54</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04800" y="1434405"/>
            <a:ext cx="8534400" cy="138499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dirty="0">
                <a:solidFill>
                  <a:srgbClr val="B40000"/>
                </a:solidFill>
                <a:effectLst>
                  <a:outerShdw blurRad="38100" dist="38100" dir="2700000" algn="tl">
                    <a:srgbClr val="000000">
                      <a:alpha val="43137"/>
                    </a:srgbClr>
                  </a:outerShdw>
                </a:effectLst>
                <a:latin typeface="Arial Narrow" pitchFamily="34" charset="0"/>
                <a:cs typeface="Arial" charset="0"/>
              </a:rPr>
              <a:t>Although uncommon, the commonest cause of benign biliary stricture is iatrogenic injury of the common bile duct during cholecystectomy</a:t>
            </a:r>
            <a:r>
              <a:rPr lang="en-US" sz="2800" dirty="0" smtClean="0">
                <a:solidFill>
                  <a:srgbClr val="B40000"/>
                </a:solidFill>
                <a:effectLst>
                  <a:outerShdw blurRad="38100" dist="38100" dir="2700000" algn="tl">
                    <a:srgbClr val="000000">
                      <a:alpha val="43137"/>
                    </a:srgbClr>
                  </a:outerShdw>
                </a:effectLst>
                <a:latin typeface="Arial Narrow" pitchFamily="34" charset="0"/>
                <a:cs typeface="Arial" charset="0"/>
              </a:rPr>
              <a:t>.</a:t>
            </a:r>
            <a:endParaRPr lang="en-US" sz="2800" dirty="0">
              <a:solidFill>
                <a:srgbClr val="B40000"/>
              </a:solidFill>
              <a:effectLst>
                <a:outerShdw blurRad="38100" dist="38100" dir="2700000" algn="tl">
                  <a:srgbClr val="000000">
                    <a:alpha val="43137"/>
                  </a:srgbClr>
                </a:outerShdw>
              </a:effectLst>
              <a:latin typeface="Arial Narrow" pitchFamily="34" charset="0"/>
              <a:cs typeface="Arial" charset="0"/>
            </a:endParaRPr>
          </a:p>
        </p:txBody>
      </p:sp>
      <p:sp>
        <p:nvSpPr>
          <p:cNvPr id="5" name="Rectangle 1"/>
          <p:cNvSpPr>
            <a:spLocks noChangeArrowheads="1"/>
          </p:cNvSpPr>
          <p:nvPr/>
        </p:nvSpPr>
        <p:spPr bwMode="auto">
          <a:xfrm>
            <a:off x="304800" y="228600"/>
            <a:ext cx="8534400" cy="523220"/>
          </a:xfrm>
          <a:prstGeom prst="rect">
            <a:avLst/>
          </a:prstGeom>
          <a:solidFill>
            <a:schemeClr val="bg2">
              <a:lumMod val="1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Benign Biliary Strictures</a:t>
            </a:r>
            <a:endParaRPr lang="ar-SA" sz="2800" dirty="0">
              <a:solidFill>
                <a:schemeClr val="bg1"/>
              </a:solidFill>
              <a:ea typeface="Arial Unicode MS" pitchFamily="34" charset="-128"/>
              <a:cs typeface="Arial Unicode MS" pitchFamily="34" charset="-128"/>
            </a:endParaRPr>
          </a:p>
        </p:txBody>
      </p:sp>
      <p:sp>
        <p:nvSpPr>
          <p:cNvPr id="7373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C8C2483-FD71-452A-B79D-067EC7D8677A}" type="slidenum">
              <a:rPr lang="en-US" sz="1200">
                <a:solidFill>
                  <a:srgbClr val="898989"/>
                </a:solidFill>
              </a:rPr>
              <a:pPr>
                <a:spcBef>
                  <a:spcPct val="0"/>
                </a:spcBef>
                <a:buFontTx/>
                <a:buNone/>
              </a:pPr>
              <a:t>55</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it-IT" smtClean="0"/>
              <a:t>Naseralla J Elsaadi, BMC 2020</a:t>
            </a:r>
            <a:endParaRPr lang="en-US"/>
          </a:p>
        </p:txBody>
      </p:sp>
      <p:sp>
        <p:nvSpPr>
          <p:cNvPr id="3" name="Slide Number Placeholder 2"/>
          <p:cNvSpPr>
            <a:spLocks noGrp="1"/>
          </p:cNvSpPr>
          <p:nvPr>
            <p:ph type="sldNum" sz="quarter" idx="12"/>
          </p:nvPr>
        </p:nvSpPr>
        <p:spPr/>
        <p:txBody>
          <a:bodyPr/>
          <a:lstStyle/>
          <a:p>
            <a:pPr>
              <a:defRPr/>
            </a:pPr>
            <a:fld id="{10D8C1BA-D1A5-49A2-AAEF-05ED2C8062A3}" type="slidenum">
              <a:rPr lang="en-US" smtClean="0"/>
              <a:pPr>
                <a:defRPr/>
              </a:pPr>
              <a:t>56</a:t>
            </a:fld>
            <a:endParaRPr lang="en-US"/>
          </a:p>
        </p:txBody>
      </p:sp>
      <p:sp>
        <p:nvSpPr>
          <p:cNvPr id="4" name="Rectangle 1"/>
          <p:cNvSpPr>
            <a:spLocks noChangeArrowheads="1"/>
          </p:cNvSpPr>
          <p:nvPr/>
        </p:nvSpPr>
        <p:spPr bwMode="auto">
          <a:xfrm>
            <a:off x="381000" y="293668"/>
            <a:ext cx="8534400" cy="587853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1" hangingPunct="1">
              <a:defRPr/>
            </a:pPr>
            <a:r>
              <a:rPr lang="en-US" sz="2800" b="1" u="sng" dirty="0" smtClean="0">
                <a:solidFill>
                  <a:srgbClr val="001848"/>
                </a:solidFill>
                <a:effectLst>
                  <a:outerShdw blurRad="38100" dist="38100" dir="2700000" algn="tl">
                    <a:srgbClr val="000000">
                      <a:alpha val="43137"/>
                    </a:srgbClr>
                  </a:outerShdw>
                </a:effectLst>
                <a:latin typeface="Arial Narrow" pitchFamily="34" charset="0"/>
                <a:cs typeface="Arial" charset="0"/>
              </a:rPr>
              <a:t>Causes </a:t>
            </a:r>
            <a:r>
              <a:rPr lang="en-US" sz="2800" b="1" u="sng" dirty="0">
                <a:solidFill>
                  <a:srgbClr val="001848"/>
                </a:solidFill>
                <a:effectLst>
                  <a:outerShdw blurRad="38100" dist="38100" dir="2700000" algn="tl">
                    <a:srgbClr val="000000">
                      <a:alpha val="43137"/>
                    </a:srgbClr>
                  </a:outerShdw>
                </a:effectLst>
                <a:latin typeface="Arial Narrow" pitchFamily="34" charset="0"/>
                <a:cs typeface="Arial" charset="0"/>
              </a:rPr>
              <a:t>of benign biliary stricture</a:t>
            </a:r>
          </a:p>
          <a:p>
            <a:pPr eaLnBrk="1" hangingPunct="1">
              <a:buFont typeface="Wingdings" pitchFamily="2" charset="2"/>
              <a:buChar char="§"/>
              <a:defRPr/>
            </a:pPr>
            <a:r>
              <a:rPr lang="en-US" sz="2800" b="1" dirty="0">
                <a:effectLst>
                  <a:outerShdw blurRad="38100" dist="38100" dir="2700000" algn="tl">
                    <a:srgbClr val="000000">
                      <a:alpha val="43137"/>
                    </a:srgbClr>
                  </a:outerShdw>
                </a:effectLst>
                <a:latin typeface="Arial Narrow" pitchFamily="34" charset="0"/>
                <a:cs typeface="Arial" charset="0"/>
              </a:rPr>
              <a:t> Trauma</a:t>
            </a:r>
          </a:p>
          <a:p>
            <a:pPr eaLnBrk="1" hangingPunct="1">
              <a:defRPr/>
            </a:pPr>
            <a:r>
              <a:rPr lang="en-US" sz="2400" dirty="0">
                <a:latin typeface="Arial Narrow" pitchFamily="34" charset="0"/>
                <a:cs typeface="Arial" charset="0"/>
              </a:rPr>
              <a:t>Iatrogenic injury (cholecystectomy - most common)</a:t>
            </a:r>
          </a:p>
          <a:p>
            <a:pPr eaLnBrk="1" hangingPunct="1">
              <a:buFont typeface="Wingdings" pitchFamily="2" charset="2"/>
              <a:buChar char="§"/>
              <a:defRPr/>
            </a:pPr>
            <a:r>
              <a:rPr lang="en-US" sz="2800" b="1" dirty="0">
                <a:effectLst>
                  <a:outerShdw blurRad="38100" dist="38100" dir="2700000" algn="tl">
                    <a:srgbClr val="000000">
                      <a:alpha val="43137"/>
                    </a:srgbClr>
                  </a:outerShdw>
                </a:effectLst>
                <a:latin typeface="Arial Narrow" pitchFamily="34" charset="0"/>
                <a:cs typeface="Arial" charset="0"/>
              </a:rPr>
              <a:t> Infective</a:t>
            </a:r>
          </a:p>
          <a:p>
            <a:pPr eaLnBrk="1" hangingPunct="1">
              <a:defRPr/>
            </a:pPr>
            <a:r>
              <a:rPr lang="en-US" sz="2400" dirty="0">
                <a:latin typeface="Arial Narrow" pitchFamily="34" charset="0"/>
                <a:cs typeface="Arial" charset="0"/>
              </a:rPr>
              <a:t>Parasitic infestations (e.g. Echinococcus (hydatid disease), Ascaris (roundworm), Clonorchis (liver flukes))</a:t>
            </a:r>
          </a:p>
          <a:p>
            <a:pPr eaLnBrk="1" hangingPunct="1">
              <a:defRPr/>
            </a:pPr>
            <a:r>
              <a:rPr lang="en-US" sz="2400" dirty="0">
                <a:latin typeface="Arial Narrow" pitchFamily="34" charset="0"/>
                <a:cs typeface="Arial" charset="0"/>
              </a:rPr>
              <a:t>Recurrent cholangitis : Oriental cholangiohepatitis (pyogenic) - Escherichia coli</a:t>
            </a:r>
          </a:p>
          <a:p>
            <a:pPr eaLnBrk="1" hangingPunct="1">
              <a:defRPr/>
            </a:pPr>
            <a:r>
              <a:rPr lang="en-US" sz="2400" dirty="0">
                <a:latin typeface="Arial Narrow" pitchFamily="34" charset="0"/>
                <a:cs typeface="Arial" charset="0"/>
              </a:rPr>
              <a:t>HIV cholangiopathy</a:t>
            </a:r>
          </a:p>
          <a:p>
            <a:pPr eaLnBrk="1" hangingPunct="1">
              <a:buFont typeface="Wingdings" pitchFamily="2" charset="2"/>
              <a:buChar char="§"/>
              <a:defRPr/>
            </a:pPr>
            <a:r>
              <a:rPr lang="en-US" sz="2800" b="1" dirty="0">
                <a:effectLst>
                  <a:outerShdw blurRad="38100" dist="38100" dir="2700000" algn="tl">
                    <a:srgbClr val="000000">
                      <a:alpha val="43137"/>
                    </a:srgbClr>
                  </a:outerShdw>
                </a:effectLst>
                <a:latin typeface="Arial Narrow" pitchFamily="34" charset="0"/>
                <a:cs typeface="Arial" charset="0"/>
              </a:rPr>
              <a:t> Inflammatory</a:t>
            </a:r>
          </a:p>
          <a:p>
            <a:pPr eaLnBrk="1" hangingPunct="1">
              <a:defRPr/>
            </a:pPr>
            <a:r>
              <a:rPr lang="en-US" sz="2400" dirty="0">
                <a:latin typeface="Arial Narrow" pitchFamily="34" charset="0"/>
                <a:cs typeface="Arial" charset="0"/>
              </a:rPr>
              <a:t>Pancreatitis: acute/chronic</a:t>
            </a:r>
          </a:p>
          <a:p>
            <a:pPr eaLnBrk="1" hangingPunct="1">
              <a:defRPr/>
            </a:pPr>
            <a:r>
              <a:rPr lang="en-US" sz="2400" dirty="0">
                <a:latin typeface="Arial Narrow" pitchFamily="34" charset="0"/>
                <a:cs typeface="Arial" charset="0"/>
              </a:rPr>
              <a:t>Sclerosing pancreatitis</a:t>
            </a:r>
          </a:p>
          <a:p>
            <a:pPr eaLnBrk="1" hangingPunct="1">
              <a:defRPr/>
            </a:pPr>
            <a:r>
              <a:rPr lang="en-US" sz="2400" dirty="0">
                <a:latin typeface="Arial Narrow" pitchFamily="34" charset="0"/>
                <a:cs typeface="Arial" charset="0"/>
              </a:rPr>
              <a:t>Primary sclerosing cholangitis</a:t>
            </a:r>
          </a:p>
          <a:p>
            <a:pPr eaLnBrk="1" hangingPunct="1">
              <a:defRPr/>
            </a:pPr>
            <a:r>
              <a:rPr lang="en-US" sz="2400" dirty="0">
                <a:latin typeface="Arial Narrow" pitchFamily="34" charset="0"/>
                <a:cs typeface="Arial" charset="0"/>
              </a:rPr>
              <a:t>Inflammatory pseudotumour</a:t>
            </a:r>
          </a:p>
          <a:p>
            <a:pPr eaLnBrk="1" hangingPunct="1">
              <a:defRPr/>
            </a:pPr>
            <a:r>
              <a:rPr lang="en-US" sz="2400" dirty="0">
                <a:latin typeface="Arial Narrow" pitchFamily="34" charset="0"/>
                <a:cs typeface="Arial" charset="0"/>
              </a:rPr>
              <a:t>Gallstone-related (Mirizzi syndrome)</a:t>
            </a:r>
          </a:p>
        </p:txBody>
      </p:sp>
    </p:spTree>
    <p:extLst>
      <p:ext uri="{BB962C8B-B14F-4D97-AF65-F5344CB8AC3E}">
        <p14:creationId xmlns:p14="http://schemas.microsoft.com/office/powerpoint/2010/main" val="24346813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381000" y="228600"/>
            <a:ext cx="8382000" cy="523220"/>
          </a:xfrm>
          <a:prstGeom prst="rect">
            <a:avLst/>
          </a:prstGeom>
          <a:solidFill>
            <a:schemeClr val="bg2">
              <a:lumMod val="1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Biliary Surgery- Post-interventional Care</a:t>
            </a:r>
            <a:endParaRPr lang="ar-SA" sz="2800" dirty="0">
              <a:solidFill>
                <a:schemeClr val="bg1"/>
              </a:solidFill>
              <a:ea typeface="Arial Unicode MS" pitchFamily="34" charset="-128"/>
              <a:cs typeface="Arial Unicode MS" pitchFamily="34" charset="-128"/>
            </a:endParaRPr>
          </a:p>
        </p:txBody>
      </p:sp>
      <p:sp>
        <p:nvSpPr>
          <p:cNvPr id="7" name="Rectangle 1"/>
          <p:cNvSpPr>
            <a:spLocks noChangeArrowheads="1"/>
          </p:cNvSpPr>
          <p:nvPr/>
        </p:nvSpPr>
        <p:spPr bwMode="auto">
          <a:xfrm>
            <a:off x="381000" y="993100"/>
            <a:ext cx="8382000" cy="483209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defRPr/>
            </a:pPr>
            <a:r>
              <a:rPr lang="en-US" sz="2800" b="1" dirty="0">
                <a:solidFill>
                  <a:srgbClr val="B80000"/>
                </a:solidFill>
                <a:effectLst>
                  <a:outerShdw blurRad="38100" dist="38100" dir="2700000" algn="tl">
                    <a:srgbClr val="000000">
                      <a:alpha val="43137"/>
                    </a:srgbClr>
                  </a:outerShdw>
                </a:effectLst>
                <a:latin typeface="Arial Narrow" pitchFamily="34" charset="0"/>
                <a:cs typeface="Arial" charset="0"/>
              </a:rPr>
              <a:t>The monitoring of the followings is crucial to successful outcome:</a:t>
            </a:r>
          </a:p>
          <a:p>
            <a:pPr eaLnBrk="1" hangingPunct="1">
              <a:defRPr/>
            </a:pPr>
            <a:r>
              <a:rPr lang="en-US" sz="2800" dirty="0">
                <a:latin typeface="Arial Narrow" pitchFamily="34" charset="0"/>
                <a:cs typeface="Arial" charset="0"/>
              </a:rPr>
              <a:t>• Fluid balance: Pre-operative fluid expansion</a:t>
            </a:r>
          </a:p>
          <a:p>
            <a:pPr eaLnBrk="1" hangingPunct="1">
              <a:defRPr/>
            </a:pPr>
            <a:r>
              <a:rPr lang="en-US" sz="2800" dirty="0">
                <a:latin typeface="Arial Narrow" pitchFamily="34" charset="0"/>
                <a:cs typeface="Arial" charset="0"/>
              </a:rPr>
              <a:t>• Need careful post-operative fluid balance to correct depleted ECF compartment </a:t>
            </a:r>
          </a:p>
          <a:p>
            <a:pPr eaLnBrk="1" hangingPunct="1">
              <a:defRPr/>
            </a:pPr>
            <a:r>
              <a:rPr lang="en-US" sz="2800" dirty="0">
                <a:latin typeface="Arial Narrow" pitchFamily="34" charset="0"/>
                <a:cs typeface="Arial" charset="0"/>
              </a:rPr>
              <a:t>• Sepsis and Broad spectrum antibiotic prophylaxis </a:t>
            </a:r>
          </a:p>
          <a:p>
            <a:pPr eaLnBrk="1" hangingPunct="1">
              <a:defRPr/>
            </a:pPr>
            <a:r>
              <a:rPr lang="en-US" sz="2800" dirty="0">
                <a:latin typeface="Arial Narrow" pitchFamily="34" charset="0"/>
                <a:cs typeface="Arial" charset="0"/>
              </a:rPr>
              <a:t>• Parenteral vitamin K +/- fresh frozen plasma to correct coagulopathy </a:t>
            </a:r>
          </a:p>
          <a:p>
            <a:pPr eaLnBrk="1" hangingPunct="1">
              <a:defRPr/>
            </a:pPr>
            <a:r>
              <a:rPr lang="en-US" sz="2800" dirty="0">
                <a:latin typeface="Arial Narrow" pitchFamily="34" charset="0"/>
                <a:cs typeface="Arial" charset="0"/>
              </a:rPr>
              <a:t>• Urine output and renal function assessment</a:t>
            </a:r>
          </a:p>
          <a:p>
            <a:pPr eaLnBrk="1" hangingPunct="1">
              <a:defRPr/>
            </a:pPr>
            <a:r>
              <a:rPr lang="en-US" sz="2800" dirty="0">
                <a:latin typeface="Arial Narrow" pitchFamily="34" charset="0"/>
                <a:cs typeface="Arial" charset="0"/>
              </a:rPr>
              <a:t>• Drainage/fluid output chart and appropriate replacement</a:t>
            </a:r>
          </a:p>
          <a:p>
            <a:pPr eaLnBrk="1" hangingPunct="1">
              <a:defRPr/>
            </a:pPr>
            <a:r>
              <a:rPr lang="en-US" sz="2800" dirty="0">
                <a:latin typeface="Arial Narrow" pitchFamily="34" charset="0"/>
                <a:cs typeface="Arial" charset="0"/>
              </a:rPr>
              <a:t>• Pain control.</a:t>
            </a:r>
            <a:endParaRPr lang="ar-SA" sz="2800" dirty="0">
              <a:latin typeface="Arial Narrow" pitchFamily="34" charset="0"/>
            </a:endParaRPr>
          </a:p>
        </p:txBody>
      </p:sp>
      <p:sp>
        <p:nvSpPr>
          <p:cNvPr id="75782"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0D9CB45-13A3-4158-AC0C-D31A2AA3DDE3}" type="slidenum">
              <a:rPr lang="en-US" sz="1200">
                <a:solidFill>
                  <a:srgbClr val="898989"/>
                </a:solidFill>
              </a:rPr>
              <a:pPr>
                <a:spcBef>
                  <a:spcPct val="0"/>
                </a:spcBef>
                <a:buFontTx/>
                <a:buNone/>
              </a:pPr>
              <a:t>57</a:t>
            </a:fld>
            <a:endParaRPr lang="en-US" sz="1200">
              <a:solidFill>
                <a:srgbClr val="898989"/>
              </a:solidFill>
            </a:endParaRPr>
          </a:p>
        </p:txBody>
      </p:sp>
      <p:sp>
        <p:nvSpPr>
          <p:cNvPr id="9" name="Footer Placeholder 8"/>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228600"/>
            <a:ext cx="8382000" cy="523220"/>
          </a:xfrm>
          <a:prstGeom prst="rect">
            <a:avLst/>
          </a:prstGeom>
          <a:solidFill>
            <a:schemeClr val="bg2">
              <a:lumMod val="10000"/>
            </a:schemeClr>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ea typeface="Arial Unicode MS" pitchFamily="34" charset="-128"/>
                <a:cs typeface="Arial Unicode MS" pitchFamily="34" charset="-128"/>
              </a:rPr>
              <a:t>Summary</a:t>
            </a:r>
            <a:endParaRPr lang="ar-SA" sz="2800" dirty="0">
              <a:solidFill>
                <a:schemeClr val="bg1"/>
              </a:solidFill>
              <a:ea typeface="Arial Unicode MS" pitchFamily="34" charset="-128"/>
              <a:cs typeface="Arial Unicode MS" pitchFamily="34" charset="-128"/>
            </a:endParaRPr>
          </a:p>
        </p:txBody>
      </p:sp>
      <p:sp>
        <p:nvSpPr>
          <p:cNvPr id="5" name="Rectangle 1"/>
          <p:cNvSpPr>
            <a:spLocks noChangeArrowheads="1"/>
          </p:cNvSpPr>
          <p:nvPr/>
        </p:nvSpPr>
        <p:spPr bwMode="auto">
          <a:xfrm>
            <a:off x="381000" y="993100"/>
            <a:ext cx="8382000" cy="452431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marL="342900" indent="-342900" eaLnBrk="1" hangingPunct="1">
              <a:buFont typeface="Wingdings" panose="05000000000000000000" pitchFamily="2" charset="2"/>
              <a:buChar char="§"/>
              <a:defRPr/>
            </a:pPr>
            <a:r>
              <a:rPr lang="en-US" sz="2400" dirty="0">
                <a:effectLst>
                  <a:outerShdw blurRad="38100" dist="38100" dir="2700000" algn="tl">
                    <a:srgbClr val="000000">
                      <a:alpha val="43137"/>
                    </a:srgbClr>
                  </a:outerShdw>
                </a:effectLst>
                <a:latin typeface="Arial Narrow" pitchFamily="34" charset="0"/>
                <a:cs typeface="Arial" charset="0"/>
              </a:rPr>
              <a:t>The key to the diagnosis and management of patients with jaundice is to distinguish initially whether the pattern of liver injury is hepatocellular or cholestatic</a:t>
            </a:r>
            <a:r>
              <a:rPr lang="en-US" sz="2400" dirty="0" smtClean="0">
                <a:effectLst>
                  <a:outerShdw blurRad="38100" dist="38100" dir="2700000" algn="tl">
                    <a:srgbClr val="000000">
                      <a:alpha val="43137"/>
                    </a:srgbClr>
                  </a:outerShdw>
                </a:effectLst>
                <a:latin typeface="Arial Narrow" pitchFamily="34" charset="0"/>
                <a:cs typeface="Arial" charset="0"/>
              </a:rPr>
              <a:t>.</a:t>
            </a:r>
          </a:p>
          <a:p>
            <a:pPr eaLnBrk="1" hangingPunct="1">
              <a:defRPr/>
            </a:pPr>
            <a:endParaRPr lang="en-US" sz="2400" dirty="0">
              <a:effectLst>
                <a:outerShdw blurRad="38100" dist="38100" dir="2700000" algn="tl">
                  <a:srgbClr val="000000">
                    <a:alpha val="43137"/>
                  </a:srgbClr>
                </a:outerShdw>
              </a:effectLst>
              <a:latin typeface="Arial Narrow" pitchFamily="34" charset="0"/>
              <a:cs typeface="Arial" charset="0"/>
            </a:endParaRPr>
          </a:p>
          <a:p>
            <a:pPr marL="342900" indent="-342900" eaLnBrk="1" hangingPunct="1">
              <a:buFont typeface="Wingdings" panose="05000000000000000000" pitchFamily="2" charset="2"/>
              <a:buChar char="§"/>
              <a:defRPr/>
            </a:pPr>
            <a:r>
              <a:rPr lang="en-US" sz="2400" dirty="0">
                <a:effectLst>
                  <a:outerShdw blurRad="38100" dist="38100" dir="2700000" algn="tl">
                    <a:srgbClr val="000000">
                      <a:alpha val="43137"/>
                    </a:srgbClr>
                  </a:outerShdw>
                </a:effectLst>
                <a:latin typeface="Arial Narrow" pitchFamily="34" charset="0"/>
                <a:cs typeface="Arial" charset="0"/>
              </a:rPr>
              <a:t>In cholestatic conditions, it is important to consider non-obstructive causes and to confirm biliary obstruction with less invasive imaging modalities, followed by appropriate techniques to establish the diagnosis as well as institute prompt treatment</a:t>
            </a:r>
            <a:r>
              <a:rPr lang="en-US" sz="2400" dirty="0" smtClean="0">
                <a:effectLst>
                  <a:outerShdw blurRad="38100" dist="38100" dir="2700000" algn="tl">
                    <a:srgbClr val="000000">
                      <a:alpha val="43137"/>
                    </a:srgbClr>
                  </a:outerShdw>
                </a:effectLst>
                <a:latin typeface="Arial Narrow" pitchFamily="34" charset="0"/>
                <a:cs typeface="Arial" charset="0"/>
              </a:rPr>
              <a:t>.</a:t>
            </a:r>
          </a:p>
          <a:p>
            <a:pPr eaLnBrk="1" hangingPunct="1">
              <a:defRPr/>
            </a:pPr>
            <a:endParaRPr lang="en-US" sz="2400" dirty="0">
              <a:effectLst>
                <a:outerShdw blurRad="38100" dist="38100" dir="2700000" algn="tl">
                  <a:srgbClr val="000000">
                    <a:alpha val="43137"/>
                  </a:srgbClr>
                </a:outerShdw>
              </a:effectLst>
              <a:latin typeface="Arial Narrow" pitchFamily="34" charset="0"/>
              <a:cs typeface="Arial" charset="0"/>
            </a:endParaRPr>
          </a:p>
          <a:p>
            <a:pPr marL="342900" indent="-342900" eaLnBrk="1" hangingPunct="1">
              <a:buFont typeface="Wingdings" panose="05000000000000000000" pitchFamily="2" charset="2"/>
              <a:buChar char="§"/>
              <a:defRPr/>
            </a:pPr>
            <a:r>
              <a:rPr lang="en-US" sz="2400" dirty="0">
                <a:effectLst>
                  <a:outerShdw blurRad="38100" dist="38100" dir="2700000" algn="tl">
                    <a:srgbClr val="000000">
                      <a:alpha val="43137"/>
                    </a:srgbClr>
                  </a:outerShdw>
                </a:effectLst>
                <a:latin typeface="Arial Narrow" pitchFamily="34" charset="0"/>
                <a:cs typeface="Arial" charset="0"/>
              </a:rPr>
              <a:t>The choice of test and technique in an individual patient depends on a combination of clinical decision making, availability and expertise in particular techniques.</a:t>
            </a:r>
          </a:p>
        </p:txBody>
      </p:sp>
      <p:sp>
        <p:nvSpPr>
          <p:cNvPr id="7783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9B6E2395-74F4-4A54-B91B-AB0A9E35F0A5}" type="slidenum">
              <a:rPr lang="en-US" sz="1200">
                <a:solidFill>
                  <a:srgbClr val="898989"/>
                </a:solidFill>
              </a:rPr>
              <a:pPr>
                <a:spcBef>
                  <a:spcPct val="0"/>
                </a:spcBef>
                <a:buFontTx/>
                <a:buNone/>
              </a:pPr>
              <a:t>58</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gradFill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6600000"/>
        </a:gradFill>
        <a:effectLst/>
      </p:bgPr>
    </p:bg>
    <p:spTree>
      <p:nvGrpSpPr>
        <p:cNvPr id="1" name=""/>
        <p:cNvGrpSpPr/>
        <p:nvPr/>
      </p:nvGrpSpPr>
      <p:grpSpPr>
        <a:xfrm>
          <a:off x="0" y="0"/>
          <a:ext cx="0" cy="0"/>
          <a:chOff x="0" y="0"/>
          <a:chExt cx="0" cy="0"/>
        </a:xfrm>
      </p:grpSpPr>
      <p:sp>
        <p:nvSpPr>
          <p:cNvPr id="2" name="Rectangle 1"/>
          <p:cNvSpPr/>
          <p:nvPr/>
        </p:nvSpPr>
        <p:spPr>
          <a:xfrm>
            <a:off x="713024" y="838200"/>
            <a:ext cx="7745176" cy="707886"/>
          </a:xfrm>
          <a:prstGeom prst="rect">
            <a:avLst/>
          </a:prstGeom>
          <a:solidFill>
            <a:srgbClr val="820000"/>
          </a:solidFill>
          <a:ln/>
          <a:effectLst>
            <a:glow rad="1397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a:spAutoFit/>
          </a:bodyPr>
          <a:lstStyle/>
          <a:p>
            <a:pPr algn="ctr" rtl="1" eaLnBrk="1" hangingPunct="1">
              <a:defRPr/>
            </a:pPr>
            <a:r>
              <a:rPr lang="en-US" sz="4000" dirty="0" smtClean="0">
                <a:latin typeface="Angsana New" pitchFamily="18" charset="-34"/>
                <a:cs typeface="Angsana New" pitchFamily="18" charset="-34"/>
              </a:rPr>
              <a:t>Thanks a Lot for Your Attention</a:t>
            </a:r>
            <a:endParaRPr lang="ar-SA" sz="4000" dirty="0">
              <a:latin typeface="Angsana New" pitchFamily="18" charset="-34"/>
              <a:cs typeface="+mj-cs"/>
            </a:endParaRPr>
          </a:p>
        </p:txBody>
      </p:sp>
      <p:sp>
        <p:nvSpPr>
          <p:cNvPr id="78853"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5470F548-54BE-4FFF-9E0D-0BEF6728655F}" type="slidenum">
              <a:rPr lang="en-US" sz="1200">
                <a:solidFill>
                  <a:srgbClr val="898989"/>
                </a:solidFill>
              </a:rPr>
              <a:pPr>
                <a:spcBef>
                  <a:spcPct val="0"/>
                </a:spcBef>
                <a:buFontTx/>
                <a:buNone/>
              </a:pPr>
              <a:t>59</a:t>
            </a:fld>
            <a:endParaRPr lang="en-US" sz="1200">
              <a:solidFill>
                <a:srgbClr val="898989"/>
              </a:solidFill>
            </a:endParaRPr>
          </a:p>
        </p:txBody>
      </p:sp>
      <p:sp>
        <p:nvSpPr>
          <p:cNvPr id="8" name="Footer Placeholder 7"/>
          <p:cNvSpPr>
            <a:spLocks noGrp="1"/>
          </p:cNvSpPr>
          <p:nvPr>
            <p:ph type="ftr" sz="quarter" idx="11"/>
          </p:nvPr>
        </p:nvSpPr>
        <p:spPr/>
        <p:txBody>
          <a:bodyPr/>
          <a:lstStyle/>
          <a:p>
            <a:pPr>
              <a:defRPr/>
            </a:pPr>
            <a:r>
              <a:rPr lang="it-IT" smtClean="0"/>
              <a:t>Naseralla J Elsaadi, BMC 2020</a:t>
            </a:r>
            <a:endParaRPr lang="en-US"/>
          </a:p>
        </p:txBody>
      </p:sp>
      <p:sp>
        <p:nvSpPr>
          <p:cNvPr id="3" name="Rectangle 2"/>
          <p:cNvSpPr/>
          <p:nvPr/>
        </p:nvSpPr>
        <p:spPr>
          <a:xfrm>
            <a:off x="2286000" y="2690336"/>
            <a:ext cx="4572000" cy="769441"/>
          </a:xfrm>
          <a:prstGeom prst="rect">
            <a:avLst/>
          </a:prstGeom>
        </p:spPr>
        <p:txBody>
          <a:bodyPr>
            <a:spAutoFit/>
          </a:bodyPr>
          <a:lstStyle/>
          <a:p>
            <a:pPr algn="ctr" eaLnBrk="1" hangingPunct="1">
              <a:defRPr/>
            </a:pPr>
            <a:r>
              <a:rPr lang="en-US" sz="4400" dirty="0" smtClean="0">
                <a:effectLst>
                  <a:outerShdw blurRad="38100" dist="38100" dir="2700000" algn="tl">
                    <a:srgbClr val="000000">
                      <a:alpha val="43137"/>
                    </a:srgbClr>
                  </a:outerShdw>
                </a:effectLst>
                <a:latin typeface="+mj-lt"/>
                <a:cs typeface="Arial" charset="0"/>
              </a:rPr>
              <a:t>ANY QUESTION ..?</a:t>
            </a:r>
            <a:endParaRPr lang="en-US" sz="4400" dirty="0">
              <a:effectLst>
                <a:outerShdw blurRad="38100" dist="38100" dir="2700000" algn="tl">
                  <a:srgbClr val="000000">
                    <a:alpha val="43137"/>
                  </a:srgbClr>
                </a:outerShdw>
              </a:effectLst>
              <a:latin typeface="+mj-lt"/>
              <a:cs typeface="Arial" charset="0"/>
            </a:endParaRPr>
          </a:p>
        </p:txBody>
      </p:sp>
    </p:spTree>
  </p:cSld>
  <p:clrMapOvr>
    <a:masterClrMapping/>
  </p:clrMapOvr>
  <p:transition spd="slow">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04800" y="1481980"/>
            <a:ext cx="8382000" cy="4524315"/>
          </a:xfrm>
          <a:prstGeom prst="rect">
            <a:avLst/>
          </a:prstGeom>
          <a:noFill/>
          <a:ln w="9525">
            <a:solidFill>
              <a:srgbClr val="001848"/>
            </a:solid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just" eaLnBrk="1" hangingPunct="1">
              <a:defRPr/>
            </a:pPr>
            <a:r>
              <a:rPr lang="en-US" sz="2400" b="1" i="1" dirty="0">
                <a:solidFill>
                  <a:srgbClr val="001848"/>
                </a:solidFill>
                <a:latin typeface="Arial Narrow" pitchFamily="34" charset="0"/>
                <a:cs typeface="Arial" charset="0"/>
              </a:rPr>
              <a:t>Jaundice</a:t>
            </a:r>
            <a:r>
              <a:rPr lang="en-US" sz="2400" dirty="0">
                <a:latin typeface="Arial Narrow" pitchFamily="34" charset="0"/>
                <a:cs typeface="Arial" charset="0"/>
              </a:rPr>
              <a:t> is derived from the French word ‘jaune’ meaning yellow discoloration. It is the most common sign of liver disease. It is characterized by yellow discoloration of the skin and mucous membranes due to an abnormal increase in serum bilirubin concentration.</a:t>
            </a:r>
          </a:p>
          <a:p>
            <a:pPr algn="just" eaLnBrk="1" hangingPunct="1">
              <a:defRPr/>
            </a:pPr>
            <a:endParaRPr lang="en-US" sz="2400" dirty="0" smtClean="0">
              <a:latin typeface="Arial Narrow" pitchFamily="34" charset="0"/>
              <a:cs typeface="Arial" charset="0"/>
            </a:endParaRPr>
          </a:p>
          <a:p>
            <a:pPr algn="just" eaLnBrk="1" hangingPunct="1">
              <a:defRPr/>
            </a:pPr>
            <a:r>
              <a:rPr lang="en-US" sz="2400" b="1" i="1" dirty="0" smtClean="0">
                <a:solidFill>
                  <a:srgbClr val="001848"/>
                </a:solidFill>
                <a:latin typeface="Arial Narrow" pitchFamily="34" charset="0"/>
                <a:cs typeface="Arial" charset="0"/>
              </a:rPr>
              <a:t>Clinical </a:t>
            </a:r>
            <a:r>
              <a:rPr lang="en-US" sz="2400" b="1" i="1" dirty="0">
                <a:solidFill>
                  <a:srgbClr val="001848"/>
                </a:solidFill>
                <a:latin typeface="Arial Narrow" pitchFamily="34" charset="0"/>
                <a:cs typeface="Arial" charset="0"/>
              </a:rPr>
              <a:t>examination </a:t>
            </a:r>
            <a:r>
              <a:rPr lang="en-US" sz="2400" dirty="0">
                <a:latin typeface="Arial Narrow" pitchFamily="34" charset="0"/>
                <a:cs typeface="Arial" charset="0"/>
              </a:rPr>
              <a:t>usually reveals the degree of hyperbilirubinaemia. The earliest place to manifest jaundice is </a:t>
            </a:r>
            <a:r>
              <a:rPr lang="en-US" sz="2400" i="1" dirty="0">
                <a:latin typeface="Arial Narrow" pitchFamily="34" charset="0"/>
                <a:cs typeface="Arial" charset="0"/>
              </a:rPr>
              <a:t>the sclera </a:t>
            </a:r>
            <a:r>
              <a:rPr lang="en-US" sz="2400" dirty="0">
                <a:latin typeface="Arial Narrow" pitchFamily="34" charset="0"/>
                <a:cs typeface="Arial" charset="0"/>
              </a:rPr>
              <a:t>owing to the high elastin level in the scleral tissue and the affinity of bilirubin for it. </a:t>
            </a:r>
            <a:r>
              <a:rPr lang="en-US" sz="2400" i="1" dirty="0">
                <a:latin typeface="Arial Narrow" pitchFamily="34" charset="0"/>
                <a:cs typeface="Arial" charset="0"/>
              </a:rPr>
              <a:t>Scleral icterus indicates a serum bilirubin of at least 50 μmol – 3 mg/dl or </a:t>
            </a:r>
            <a:r>
              <a:rPr lang="en-US" sz="2400" i="1" dirty="0" smtClean="0">
                <a:latin typeface="Arial Narrow" pitchFamily="34" charset="0"/>
                <a:cs typeface="Arial" charset="0"/>
              </a:rPr>
              <a:t>more.</a:t>
            </a:r>
            <a:endParaRPr lang="en-US" sz="2400" dirty="0">
              <a:latin typeface="Arial Narrow" pitchFamily="34" charset="0"/>
              <a:cs typeface="Arial" charset="0"/>
            </a:endParaRPr>
          </a:p>
          <a:p>
            <a:pPr algn="just" eaLnBrk="1" hangingPunct="1">
              <a:defRPr/>
            </a:pPr>
            <a:endParaRPr lang="en-US" sz="2400" dirty="0">
              <a:latin typeface="Arial Narrow" pitchFamily="34" charset="0"/>
              <a:cs typeface="Arial" charset="0"/>
            </a:endParaRPr>
          </a:p>
          <a:p>
            <a:pPr algn="just" eaLnBrk="1" hangingPunct="1">
              <a:defRPr/>
            </a:pPr>
            <a:r>
              <a:rPr lang="en-US" sz="2400" dirty="0" smtClean="0">
                <a:latin typeface="Arial Narrow" pitchFamily="34" charset="0"/>
                <a:cs typeface="Arial" charset="0"/>
              </a:rPr>
              <a:t>A </a:t>
            </a:r>
            <a:r>
              <a:rPr lang="en-US" sz="2400" dirty="0">
                <a:latin typeface="Arial Narrow" pitchFamily="34" charset="0"/>
                <a:cs typeface="Arial" charset="0"/>
              </a:rPr>
              <a:t>greenish tinge to the icterus indicates long-standing jaundice and is due to oxidation of bilirubin to biliverdin</a:t>
            </a:r>
            <a:r>
              <a:rPr lang="en-US" sz="2400" dirty="0" smtClean="0">
                <a:latin typeface="Arial Narrow" pitchFamily="34" charset="0"/>
                <a:cs typeface="Arial" charset="0"/>
              </a:rPr>
              <a:t>.</a:t>
            </a:r>
            <a:endParaRPr lang="en-US" sz="2400" dirty="0">
              <a:latin typeface="Arial Narrow" pitchFamily="34" charset="0"/>
              <a:cs typeface="Arial" charset="0"/>
            </a:endParaRPr>
          </a:p>
        </p:txBody>
      </p:sp>
      <p:sp>
        <p:nvSpPr>
          <p:cNvPr id="5" name="Rectangle 1"/>
          <p:cNvSpPr>
            <a:spLocks noChangeArrowheads="1"/>
          </p:cNvSpPr>
          <p:nvPr/>
        </p:nvSpPr>
        <p:spPr bwMode="auto">
          <a:xfrm>
            <a:off x="381000" y="300335"/>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j-lt"/>
                <a:ea typeface="Arial Unicode MS" pitchFamily="34" charset="-128"/>
                <a:cs typeface="Arial Unicode MS" pitchFamily="34" charset="-128"/>
              </a:rPr>
              <a:t>Overview</a:t>
            </a:r>
          </a:p>
        </p:txBody>
      </p:sp>
      <p:sp>
        <p:nvSpPr>
          <p:cNvPr id="820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50C4E3B-BE08-495C-B500-93004204352B}" type="slidenum">
              <a:rPr lang="en-US" sz="1200">
                <a:solidFill>
                  <a:srgbClr val="898989"/>
                </a:solidFill>
              </a:rPr>
              <a:pPr>
                <a:spcBef>
                  <a:spcPct val="0"/>
                </a:spcBef>
                <a:buFontTx/>
                <a:buNone/>
              </a:pPr>
              <a:t>6</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1088172"/>
            <a:ext cx="8382000" cy="452431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Ø"/>
              <a:defRPr/>
            </a:pPr>
            <a:r>
              <a:rPr lang="en-US" sz="2800" b="1" dirty="0">
                <a:solidFill>
                  <a:srgbClr val="001848"/>
                </a:solidFill>
                <a:latin typeface="Arial Narrow" pitchFamily="34" charset="0"/>
                <a:cs typeface="Arial" charset="0"/>
              </a:rPr>
              <a:t> Sources of bilirubin</a:t>
            </a:r>
          </a:p>
          <a:p>
            <a:pPr eaLnBrk="1" hangingPunct="1">
              <a:defRPr/>
            </a:pPr>
            <a:endParaRPr lang="en-US" sz="2800" dirty="0" smtClean="0">
              <a:solidFill>
                <a:srgbClr val="001848"/>
              </a:solidFill>
              <a:effectLst>
                <a:outerShdw blurRad="38100" dist="38100" dir="2700000" algn="tl">
                  <a:srgbClr val="000000">
                    <a:alpha val="43137"/>
                  </a:srgbClr>
                </a:outerShdw>
              </a:effectLst>
              <a:latin typeface="Arial Narrow" pitchFamily="34" charset="0"/>
              <a:cs typeface="Arial" charset="0"/>
            </a:endParaRPr>
          </a:p>
          <a:p>
            <a:pPr eaLnBrk="1" hangingPunct="1">
              <a:defRPr/>
            </a:pPr>
            <a:r>
              <a:rPr lang="en-US" sz="2800" dirty="0" smtClean="0">
                <a:solidFill>
                  <a:srgbClr val="001848"/>
                </a:solidFill>
                <a:effectLst>
                  <a:outerShdw blurRad="38100" dist="38100" dir="2700000" algn="tl">
                    <a:srgbClr val="000000">
                      <a:alpha val="43137"/>
                    </a:srgbClr>
                  </a:outerShdw>
                </a:effectLst>
                <a:latin typeface="Arial Narrow" pitchFamily="34" charset="0"/>
                <a:cs typeface="Arial" charset="0"/>
              </a:rPr>
              <a:t>Bilirubin</a:t>
            </a:r>
            <a:r>
              <a:rPr lang="en-US" sz="2800" dirty="0">
                <a:solidFill>
                  <a:srgbClr val="001848"/>
                </a:solidFill>
                <a:effectLst>
                  <a:outerShdw blurRad="38100" dist="38100" dir="2700000" algn="tl">
                    <a:srgbClr val="000000">
                      <a:alpha val="43137"/>
                    </a:srgbClr>
                  </a:outerShdw>
                </a:effectLst>
                <a:latin typeface="Arial Narrow" pitchFamily="34" charset="0"/>
                <a:cs typeface="Arial" charset="0"/>
              </a:rPr>
              <a:t>, a tetrapyrrole pigment moiety, is a breakdown product of haem (ferroprotoporphyrin IX). In a healthy person, daily bilirubin production averages about 0.5 mmol (250–300 mg).</a:t>
            </a:r>
          </a:p>
          <a:p>
            <a:pPr eaLnBrk="1" hangingPunct="1">
              <a:defRPr/>
            </a:pPr>
            <a:endParaRPr lang="en-US" sz="2800" dirty="0" smtClean="0">
              <a:latin typeface="Arial Narrow" pitchFamily="34" charset="0"/>
              <a:cs typeface="Arial" charset="0"/>
            </a:endParaRPr>
          </a:p>
          <a:p>
            <a:pPr eaLnBrk="1" hangingPunct="1">
              <a:defRPr/>
            </a:pPr>
            <a:r>
              <a:rPr lang="en-US" sz="2400" dirty="0" smtClean="0">
                <a:latin typeface="Arial Narrow" pitchFamily="34" charset="0"/>
                <a:cs typeface="Arial" charset="0"/>
              </a:rPr>
              <a:t>About </a:t>
            </a:r>
            <a:r>
              <a:rPr lang="en-US" sz="2400" dirty="0">
                <a:latin typeface="Arial Narrow" pitchFamily="34" charset="0"/>
                <a:cs typeface="Arial" charset="0"/>
              </a:rPr>
              <a:t>80% of this bilirubin is derived from breakdown of haemoglobin from </a:t>
            </a:r>
            <a:r>
              <a:rPr lang="en-US" sz="2400" u="sng" dirty="0">
                <a:latin typeface="Arial Narrow" pitchFamily="34" charset="0"/>
                <a:cs typeface="Arial" charset="0"/>
              </a:rPr>
              <a:t>senescent</a:t>
            </a:r>
            <a:r>
              <a:rPr lang="en-US" sz="2400" dirty="0">
                <a:latin typeface="Arial Narrow" pitchFamily="34" charset="0"/>
                <a:cs typeface="Arial" charset="0"/>
              </a:rPr>
              <a:t> (effete) RBCs in the reticuloendothelial system, 15% from </a:t>
            </a:r>
            <a:r>
              <a:rPr lang="en-US" sz="2400" u="sng" dirty="0">
                <a:latin typeface="Arial Narrow" pitchFamily="34" charset="0"/>
                <a:cs typeface="Arial" charset="0"/>
              </a:rPr>
              <a:t>ineffective</a:t>
            </a:r>
            <a:r>
              <a:rPr lang="en-US" sz="2400" dirty="0">
                <a:latin typeface="Arial Narrow" pitchFamily="34" charset="0"/>
                <a:cs typeface="Arial" charset="0"/>
              </a:rPr>
              <a:t> erythropoiesis in the bone marrow, and 5% from </a:t>
            </a:r>
            <a:r>
              <a:rPr lang="en-US" sz="2400" u="sng" dirty="0">
                <a:latin typeface="Arial Narrow" pitchFamily="34" charset="0"/>
                <a:cs typeface="Arial" charset="0"/>
              </a:rPr>
              <a:t>turnover</a:t>
            </a:r>
            <a:r>
              <a:rPr lang="en-US" sz="2400" dirty="0">
                <a:latin typeface="Arial Narrow" pitchFamily="34" charset="0"/>
                <a:cs typeface="Arial" charset="0"/>
              </a:rPr>
              <a:t> of haem proteins such as myoglobin, catalases and the cytochrome enzyme system elsewhere in the body</a:t>
            </a:r>
            <a:r>
              <a:rPr lang="en-US" sz="2400" dirty="0" smtClean="0">
                <a:latin typeface="Arial Narrow" pitchFamily="34" charset="0"/>
                <a:cs typeface="Arial" charset="0"/>
              </a:rPr>
              <a:t>.</a:t>
            </a:r>
            <a:endParaRPr lang="en-US" sz="2400" dirty="0">
              <a:latin typeface="Arial Narrow" pitchFamily="34" charset="0"/>
              <a:cs typeface="Arial" charset="0"/>
            </a:endParaRPr>
          </a:p>
        </p:txBody>
      </p:sp>
      <p:sp>
        <p:nvSpPr>
          <p:cNvPr id="5" name="Rectangle 1"/>
          <p:cNvSpPr>
            <a:spLocks noChangeArrowheads="1"/>
          </p:cNvSpPr>
          <p:nvPr/>
        </p:nvSpPr>
        <p:spPr bwMode="auto">
          <a:xfrm>
            <a:off x="381000" y="300335"/>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j-lt"/>
                <a:ea typeface="Arial Unicode MS" pitchFamily="34" charset="-128"/>
                <a:cs typeface="Arial Unicode MS" pitchFamily="34" charset="-128"/>
              </a:rPr>
              <a:t>Bilirubin Metabolism</a:t>
            </a:r>
          </a:p>
        </p:txBody>
      </p:sp>
      <p:sp>
        <p:nvSpPr>
          <p:cNvPr id="922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A69AD211-D037-4D6B-8397-E77D07F9FA8D}" type="slidenum">
              <a:rPr lang="en-US" sz="1200">
                <a:solidFill>
                  <a:srgbClr val="898989"/>
                </a:solidFill>
              </a:rPr>
              <a:pPr>
                <a:spcBef>
                  <a:spcPct val="0"/>
                </a:spcBef>
                <a:buFontTx/>
                <a:buNone/>
              </a:pPr>
              <a:t>7</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1030099"/>
            <a:ext cx="8382000" cy="4708981"/>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Ø"/>
              <a:defRPr/>
            </a:pPr>
            <a:r>
              <a:rPr lang="en-US" sz="2400" b="1" i="1" dirty="0">
                <a:solidFill>
                  <a:srgbClr val="001848"/>
                </a:solidFill>
                <a:latin typeface="Arial Narrow" pitchFamily="34" charset="0"/>
                <a:cs typeface="Arial" charset="0"/>
              </a:rPr>
              <a:t> Plasma transport</a:t>
            </a:r>
          </a:p>
          <a:p>
            <a:pPr eaLnBrk="1" hangingPunct="1">
              <a:defRPr/>
            </a:pPr>
            <a:r>
              <a:rPr lang="en-US" sz="2400" dirty="0">
                <a:latin typeface="Arial Narrow" pitchFamily="34" charset="0"/>
                <a:cs typeface="Arial" charset="0"/>
              </a:rPr>
              <a:t>The bilirubin formed in the reticuloendothelial cells is virtually </a:t>
            </a:r>
            <a:r>
              <a:rPr lang="en-US" sz="2400" i="1" dirty="0">
                <a:latin typeface="Arial Narrow" pitchFamily="34" charset="0"/>
                <a:cs typeface="Arial" charset="0"/>
              </a:rPr>
              <a:t>insoluble in water </a:t>
            </a:r>
            <a:r>
              <a:rPr lang="en-US" sz="2400" dirty="0">
                <a:latin typeface="Arial Narrow" pitchFamily="34" charset="0"/>
                <a:cs typeface="Arial" charset="0"/>
              </a:rPr>
              <a:t>and </a:t>
            </a:r>
            <a:r>
              <a:rPr lang="en-US" sz="2400" i="1" dirty="0">
                <a:latin typeface="Arial Narrow" pitchFamily="34" charset="0"/>
                <a:cs typeface="Arial" charset="0"/>
              </a:rPr>
              <a:t>potentially toxic</a:t>
            </a:r>
            <a:r>
              <a:rPr lang="en-US" sz="2400" dirty="0">
                <a:latin typeface="Arial Narrow" pitchFamily="34" charset="0"/>
                <a:cs typeface="Arial" charset="0"/>
              </a:rPr>
              <a:t>. It transported in blood, binds reversibly and non-covalently with albumin.</a:t>
            </a:r>
          </a:p>
          <a:p>
            <a:pPr eaLnBrk="1" hangingPunct="1">
              <a:buFont typeface="Wingdings" pitchFamily="2" charset="2"/>
              <a:buChar char="Ø"/>
              <a:defRPr/>
            </a:pPr>
            <a:r>
              <a:rPr lang="en-US" sz="2400" b="1" i="1" dirty="0">
                <a:solidFill>
                  <a:srgbClr val="001848"/>
                </a:solidFill>
                <a:latin typeface="Arial Narrow" pitchFamily="34" charset="0"/>
                <a:cs typeface="Arial" charset="0"/>
              </a:rPr>
              <a:t> Hepatic uptake</a:t>
            </a:r>
          </a:p>
          <a:p>
            <a:pPr eaLnBrk="1" hangingPunct="1">
              <a:defRPr/>
            </a:pPr>
            <a:r>
              <a:rPr lang="en-US" sz="2400" dirty="0">
                <a:latin typeface="Arial Narrow" pitchFamily="34" charset="0"/>
                <a:cs typeface="Arial" charset="0"/>
              </a:rPr>
              <a:t>Unconjugated bilirubin tightly bound to albumin is transported to the liver where the bilirubin, but not the albumin, is taken up across the basolateral membrane of the hepatocytes by a carrier-mediated transport process, possibly via a member of the organic anion transporter </a:t>
            </a:r>
            <a:r>
              <a:rPr lang="en-US" sz="2400" dirty="0" smtClean="0">
                <a:latin typeface="Arial Narrow" pitchFamily="34" charset="0"/>
                <a:cs typeface="Arial" charset="0"/>
              </a:rPr>
              <a:t>family.</a:t>
            </a:r>
          </a:p>
          <a:p>
            <a:pPr eaLnBrk="1" hangingPunct="1">
              <a:defRPr/>
            </a:pPr>
            <a:endParaRPr lang="en-US" sz="2400" dirty="0">
              <a:latin typeface="Arial Narrow" pitchFamily="34" charset="0"/>
              <a:cs typeface="Arial" charset="0"/>
            </a:endParaRPr>
          </a:p>
          <a:p>
            <a:pPr eaLnBrk="1" hangingPunct="1">
              <a:defRPr/>
            </a:pPr>
            <a:r>
              <a:rPr lang="en-US" sz="2000" dirty="0" smtClean="0">
                <a:latin typeface="Arial Narrow" pitchFamily="34" charset="0"/>
                <a:cs typeface="Arial" charset="0"/>
              </a:rPr>
              <a:t>Within </a:t>
            </a:r>
            <a:r>
              <a:rPr lang="en-US" sz="2000" dirty="0">
                <a:latin typeface="Arial Narrow" pitchFamily="34" charset="0"/>
                <a:cs typeface="Arial" charset="0"/>
              </a:rPr>
              <a:t>the cytosol, two cytosolic binding proteins, ligandins Y and Z, transport the bilirubin to the smooth endoplasmic reticulum of the hepatocyte for conjugation with glucuronic acid and also to prevent efflux of bilirubin </a:t>
            </a:r>
            <a:r>
              <a:rPr lang="en-US" sz="2000" dirty="0" smtClean="0">
                <a:latin typeface="Arial Narrow" pitchFamily="34" charset="0"/>
                <a:cs typeface="Arial" charset="0"/>
              </a:rPr>
              <a:t>back into </a:t>
            </a:r>
            <a:r>
              <a:rPr lang="en-US" sz="2000" dirty="0">
                <a:latin typeface="Arial Narrow" pitchFamily="34" charset="0"/>
                <a:cs typeface="Arial" charset="0"/>
              </a:rPr>
              <a:t>the plasma</a:t>
            </a:r>
            <a:r>
              <a:rPr lang="en-US" sz="2000" dirty="0" smtClean="0">
                <a:latin typeface="Arial Narrow" pitchFamily="34" charset="0"/>
                <a:cs typeface="Arial" charset="0"/>
              </a:rPr>
              <a:t>.</a:t>
            </a:r>
            <a:endParaRPr lang="en-US" sz="2000" dirty="0">
              <a:latin typeface="Arial Narrow" pitchFamily="34" charset="0"/>
              <a:cs typeface="Arial" charset="0"/>
            </a:endParaRPr>
          </a:p>
        </p:txBody>
      </p:sp>
      <p:sp>
        <p:nvSpPr>
          <p:cNvPr id="5" name="Rectangle 1"/>
          <p:cNvSpPr>
            <a:spLocks noChangeArrowheads="1"/>
          </p:cNvSpPr>
          <p:nvPr/>
        </p:nvSpPr>
        <p:spPr bwMode="auto">
          <a:xfrm>
            <a:off x="381000" y="300335"/>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j-lt"/>
                <a:ea typeface="Arial Unicode MS" pitchFamily="34" charset="-128"/>
                <a:cs typeface="Arial Unicode MS" pitchFamily="34" charset="-128"/>
              </a:rPr>
              <a:t>Bilirubin Metabolism</a:t>
            </a:r>
          </a:p>
        </p:txBody>
      </p:sp>
      <p:sp>
        <p:nvSpPr>
          <p:cNvPr id="1024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520D7EFC-A78E-4B86-A88D-4BDF9871005C}" type="slidenum">
              <a:rPr lang="en-US" sz="1200">
                <a:solidFill>
                  <a:srgbClr val="898989"/>
                </a:solidFill>
              </a:rPr>
              <a:pPr>
                <a:spcBef>
                  <a:spcPct val="0"/>
                </a:spcBef>
                <a:buFontTx/>
                <a:buNone/>
              </a:pPr>
              <a:t>8</a:t>
            </a:fld>
            <a:endParaRPr lang="en-US" sz="1200">
              <a:solidFill>
                <a:srgbClr val="898989"/>
              </a:solidFill>
            </a:endParaRPr>
          </a:p>
        </p:txBody>
      </p:sp>
      <p:sp>
        <p:nvSpPr>
          <p:cNvPr id="7" name="Footer Placeholder 6"/>
          <p:cNvSpPr>
            <a:spLocks noGrp="1"/>
          </p:cNvSpPr>
          <p:nvPr>
            <p:ph type="ftr" sz="quarter" idx="11"/>
          </p:nvPr>
        </p:nvSpPr>
        <p:spPr/>
        <p:txBody>
          <a:bodyPr/>
          <a:lstStyle/>
          <a:p>
            <a:pPr>
              <a:defRPr/>
            </a:pPr>
            <a:r>
              <a:rPr lang="it-IT" smtClean="0"/>
              <a:t>Naseralla J Elsaadi, BMC 2020</a:t>
            </a:r>
            <a:endParaRPr lang="en-US"/>
          </a:p>
        </p:txBody>
      </p:sp>
    </p:spTree>
  </p:cSld>
  <p:clrMapOvr>
    <a:masterClrMapping/>
  </p:clrMapOvr>
  <p:transition spd="slow">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it-IT" smtClean="0"/>
              <a:t>Naseralla J Elsaadi, BMC 2020</a:t>
            </a:r>
            <a:endParaRPr lang="en-US"/>
          </a:p>
        </p:txBody>
      </p:sp>
      <p:sp>
        <p:nvSpPr>
          <p:cNvPr id="3" name="Slide Number Placeholder 2"/>
          <p:cNvSpPr>
            <a:spLocks noGrp="1"/>
          </p:cNvSpPr>
          <p:nvPr>
            <p:ph type="sldNum" sz="quarter" idx="12"/>
          </p:nvPr>
        </p:nvSpPr>
        <p:spPr/>
        <p:txBody>
          <a:bodyPr/>
          <a:lstStyle/>
          <a:p>
            <a:pPr>
              <a:defRPr/>
            </a:pPr>
            <a:fld id="{10D8C1BA-D1A5-49A2-AAEF-05ED2C8062A3}" type="slidenum">
              <a:rPr lang="en-US" smtClean="0"/>
              <a:pPr>
                <a:defRPr/>
              </a:pPr>
              <a:t>9</a:t>
            </a:fld>
            <a:endParaRPr lang="en-US"/>
          </a:p>
        </p:txBody>
      </p:sp>
      <p:sp>
        <p:nvSpPr>
          <p:cNvPr id="4" name="Rectangle 2"/>
          <p:cNvSpPr>
            <a:spLocks noChangeArrowheads="1"/>
          </p:cNvSpPr>
          <p:nvPr/>
        </p:nvSpPr>
        <p:spPr bwMode="auto">
          <a:xfrm>
            <a:off x="304800" y="1295400"/>
            <a:ext cx="8382000" cy="3970318"/>
          </a:xfrm>
          <a:prstGeom prst="rect">
            <a:avLst/>
          </a:prstGeom>
          <a:no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1" hangingPunct="1">
              <a:buFont typeface="Wingdings" pitchFamily="2" charset="2"/>
              <a:buChar char="§"/>
              <a:defRPr/>
            </a:pPr>
            <a:r>
              <a:rPr lang="en-US" sz="2800" dirty="0" smtClean="0">
                <a:latin typeface="Arial Narrow" pitchFamily="34" charset="0"/>
                <a:cs typeface="Arial" charset="0"/>
              </a:rPr>
              <a:t> Normally </a:t>
            </a:r>
            <a:r>
              <a:rPr lang="en-US" sz="2800" dirty="0">
                <a:latin typeface="Arial Narrow" pitchFamily="34" charset="0"/>
                <a:cs typeface="Arial" charset="0"/>
              </a:rPr>
              <a:t>80–85% of the bile is made of bilirubin diglucuronide and 15–19% of bilirubin monoglucuronide, with the remainder comprising traces of unconjugated </a:t>
            </a:r>
            <a:r>
              <a:rPr lang="en-US" sz="2800" dirty="0" smtClean="0">
                <a:latin typeface="Arial Narrow" pitchFamily="34" charset="0"/>
                <a:cs typeface="Arial" charset="0"/>
              </a:rPr>
              <a:t>bilirubin.</a:t>
            </a:r>
          </a:p>
          <a:p>
            <a:pPr eaLnBrk="1" hangingPunct="1">
              <a:buFont typeface="Wingdings" pitchFamily="2" charset="2"/>
              <a:buChar char="§"/>
              <a:defRPr/>
            </a:pPr>
            <a:endParaRPr lang="en-US" sz="2800" dirty="0">
              <a:latin typeface="Arial Narrow" pitchFamily="34" charset="0"/>
              <a:cs typeface="Arial" charset="0"/>
            </a:endParaRPr>
          </a:p>
          <a:p>
            <a:pPr eaLnBrk="1" hangingPunct="1">
              <a:buFont typeface="Wingdings" pitchFamily="2" charset="2"/>
              <a:buChar char="§"/>
              <a:defRPr/>
            </a:pPr>
            <a:r>
              <a:rPr lang="en-US" sz="2800" dirty="0" smtClean="0">
                <a:latin typeface="Arial Narrow" pitchFamily="34" charset="0"/>
                <a:cs typeface="Arial" charset="0"/>
              </a:rPr>
              <a:t> The </a:t>
            </a:r>
            <a:r>
              <a:rPr lang="en-US" sz="2800" dirty="0">
                <a:latin typeface="Arial Narrow" pitchFamily="34" charset="0"/>
                <a:cs typeface="Arial" charset="0"/>
              </a:rPr>
              <a:t>conjugated bilirubin excreted into bile drains into the duodenum and passes unchanged in the proximal small bowel until it reaches the distal small bowel and colon, where it is hydrolysed by intestinal bacterial β-glucuronidase to unconjugated bilirubin</a:t>
            </a:r>
            <a:r>
              <a:rPr lang="en-US" sz="2800" dirty="0" smtClean="0">
                <a:latin typeface="Arial Narrow" pitchFamily="34" charset="0"/>
                <a:cs typeface="Arial" charset="0"/>
              </a:rPr>
              <a:t>.</a:t>
            </a:r>
            <a:endParaRPr lang="en-US" sz="2800" dirty="0">
              <a:latin typeface="Arial Narrow" pitchFamily="34" charset="0"/>
              <a:cs typeface="Arial" charset="0"/>
            </a:endParaRPr>
          </a:p>
        </p:txBody>
      </p:sp>
      <p:sp>
        <p:nvSpPr>
          <p:cNvPr id="5" name="Rectangle 1"/>
          <p:cNvSpPr>
            <a:spLocks noChangeArrowheads="1"/>
          </p:cNvSpPr>
          <p:nvPr/>
        </p:nvSpPr>
        <p:spPr bwMode="auto">
          <a:xfrm>
            <a:off x="381000" y="300335"/>
            <a:ext cx="8382000" cy="523220"/>
          </a:xfrm>
          <a:prstGeom prst="rect">
            <a:avLst/>
          </a:prstGeom>
          <a:solidFill>
            <a:srgbClr val="820000"/>
          </a:solidFill>
          <a:ln>
            <a:solidFill>
              <a:srgbClr val="820000"/>
            </a:solidFill>
            <a:headEnd/>
            <a:tailEnd/>
          </a:ln>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eaLnBrk="1" hangingPunct="1"/>
            <a:r>
              <a:rPr lang="en-US" sz="2800" dirty="0">
                <a:solidFill>
                  <a:schemeClr val="bg1"/>
                </a:solidFill>
                <a:latin typeface="+mj-lt"/>
                <a:ea typeface="Arial Unicode MS" pitchFamily="34" charset="-128"/>
                <a:cs typeface="Arial Unicode MS" pitchFamily="34" charset="-128"/>
              </a:rPr>
              <a:t>Bilirubin Metabolism- Biliary excretion</a:t>
            </a:r>
          </a:p>
        </p:txBody>
      </p:sp>
    </p:spTree>
    <p:extLst>
      <p:ext uri="{BB962C8B-B14F-4D97-AF65-F5344CB8AC3E}">
        <p14:creationId xmlns:p14="http://schemas.microsoft.com/office/powerpoint/2010/main" val="22946328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3951</TotalTime>
  <Words>5809</Words>
  <Application>Microsoft Office PowerPoint</Application>
  <PresentationFormat>On-screen Show (4:3)</PresentationFormat>
  <Paragraphs>483</Paragraphs>
  <Slides>59</Slides>
  <Notes>30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59</vt:i4>
      </vt:variant>
    </vt:vector>
  </HeadingPairs>
  <TitlesOfParts>
    <vt:vector size="69" baseType="lpstr">
      <vt:lpstr>Arial Unicode MS</vt:lpstr>
      <vt:lpstr>Angsana New</vt:lpstr>
      <vt:lpstr>Arial</vt:lpstr>
      <vt:lpstr>Arial Narrow</vt:lpstr>
      <vt:lpstr>Calibri</vt:lpstr>
      <vt:lpstr>Georgia</vt:lpstr>
      <vt:lpstr>Times New Roman</vt:lpstr>
      <vt:lpstr>Tunga</vt:lpstr>
      <vt:lpstr>Wingdings</vt:lpstr>
      <vt:lpstr>Office Theme</vt:lpstr>
      <vt:lpstr>Microsoft Office PowerPoint Presentation</vt:lpstr>
      <vt:lpstr>The Jaundiced Patient and Biliary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PowerPoint Presentation</dc:title>
  <dc:creator>HP</dc:creator>
  <cp:lastModifiedBy>SARA</cp:lastModifiedBy>
  <cp:revision>319</cp:revision>
  <dcterms:created xsi:type="dcterms:W3CDTF">2006-08-16T00:00:00Z</dcterms:created>
  <dcterms:modified xsi:type="dcterms:W3CDTF">2020-06-20T07:28:47Z</dcterms:modified>
</cp:coreProperties>
</file>