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70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1" name="Content Placeholder 100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855345" y="2307590"/>
            <a:ext cx="9956165" cy="43516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" y="0"/>
            <a:ext cx="2366010" cy="1493520"/>
          </a:xfrm>
          <a:prstGeom prst="rect">
            <a:avLst/>
          </a:prstGeom>
        </p:spPr>
      </p:pic>
      <p:sp>
        <p:nvSpPr>
          <p:cNvPr id="8" name="Text Box 7"/>
          <p:cNvSpPr txBox="1"/>
          <p:nvPr/>
        </p:nvSpPr>
        <p:spPr>
          <a:xfrm>
            <a:off x="3377248" y="622935"/>
            <a:ext cx="543750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sz="24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Libya International medical university </a:t>
            </a:r>
            <a:endParaRPr lang="en-US"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algn="ctr"/>
            <a:r>
              <a:rPr lang="en-US" sz="24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Faculity of Applied Medical Science</a:t>
            </a:r>
            <a:endParaRPr lang="en-US"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endParaRPr lang="en-US"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sz="24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Presentation Titel/Flu viruses in children</a:t>
            </a:r>
            <a:r>
              <a:rPr lang="en-US" sz="24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1692910" y="5107305"/>
            <a:ext cx="563880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sz="4000" b="1" i="1">
                <a:solidFill>
                  <a:schemeClr val="bg1"/>
                </a:solidFill>
              </a:rPr>
              <a:t>Editing by : Retag Hamdy   </a:t>
            </a:r>
            <a:endParaRPr lang="en-US" sz="4000" b="1" i="1">
              <a:solidFill>
                <a:schemeClr val="bg1"/>
              </a:solidFill>
            </a:endParaRPr>
          </a:p>
          <a:p>
            <a:pPr algn="ctr"/>
            <a:r>
              <a:rPr lang="en-US" sz="4000" b="1" i="1">
                <a:solidFill>
                  <a:schemeClr val="bg1"/>
                </a:solidFill>
              </a:rPr>
              <a:t>Number/3467 ..Year/1</a:t>
            </a:r>
            <a:endParaRPr lang="en-US" sz="4000" b="1" i="1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l="1128" t="29766" r="-1128" b="27239"/>
          <a:stretch>
            <a:fillRect/>
          </a:stretch>
        </p:blipFill>
        <p:spPr>
          <a:xfrm>
            <a:off x="9311005" y="256540"/>
            <a:ext cx="2670175" cy="13868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35" y="2377440"/>
            <a:ext cx="9735820" cy="42367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>
                <a:ln>
                  <a:solidFill>
                    <a:schemeClr val="tx1"/>
                  </a:solidFill>
                </a:ln>
                <a:sym typeface="+mn-ea"/>
              </a:rPr>
              <a:t> </a:t>
            </a:r>
            <a:r>
              <a:rPr lang="en-US" b="1" i="1" u="sng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may include medicines such as:</a:t>
            </a:r>
            <a:endParaRPr lang="en-US" b="1" i="1" u="sng">
              <a:ln>
                <a:solidFill>
                  <a:schemeClr val="tx1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000" b="1"/>
              <a:t>Acetaminophen. This is to help lessen body aches and fever.</a:t>
            </a:r>
            <a:endParaRPr lang="en-US" sz="2000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000" b="1"/>
              <a:t>Antiviral medicine. This may help to ease symptoms, and shorten the length of illness.</a:t>
            </a:r>
            <a:endParaRPr lang="en-US" sz="2000" b="1"/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9453245" y="3391535"/>
            <a:ext cx="2070735" cy="3079750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501015" y="685800"/>
            <a:ext cx="9126220" cy="1080135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667385" y="887730"/>
            <a:ext cx="8703310" cy="706755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sz="40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Identify treatment of Flu viruses in child</a:t>
            </a:r>
            <a:endParaRPr lang="en-US" sz="4000" b="1" i="1">
              <a:solidFill>
                <a:schemeClr val="tx1"/>
              </a:solidFill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5290" y="2701290"/>
            <a:ext cx="9234170" cy="4236720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>
                <a:sym typeface="+mn-ea"/>
              </a:rPr>
              <a:t>Avoid touching your eyes, nose, and mouth. ...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>
                <a:sym typeface="+mn-ea"/>
              </a:rPr>
              <a:t>Wash your hands often. ...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>
                <a:sym typeface="+mn-ea"/>
              </a:rPr>
              <a:t>Limit contact with family members who are ill. ...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>
                <a:sym typeface="+mn-ea"/>
              </a:rPr>
              <a:t>Clean your home. ...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>
                <a:sym typeface="+mn-ea"/>
              </a:rPr>
              <a:t>Practice healthy habits. 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endParaRPr lang="en-US" sz="2000" b="1"/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8961120" y="3171825"/>
            <a:ext cx="2070735" cy="2935605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681355" y="686435"/>
            <a:ext cx="10029825" cy="1162050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915035" y="887730"/>
            <a:ext cx="9706610" cy="706755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sz="40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Outline  prevention of Flu viruses in children</a:t>
            </a:r>
            <a:endParaRPr lang="en-US" sz="4000" b="1" i="1">
              <a:solidFill>
                <a:schemeClr val="tx1"/>
              </a:solidFill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5290" y="2701290"/>
            <a:ext cx="9234170" cy="4236720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Discuss this presentation Influenza (flu) is a very ,</a:t>
            </a:r>
            <a:r>
              <a:rPr lang="en-US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types of Flu viruses  </a:t>
            </a:r>
            <a:r>
              <a:rPr lang="en-US" altLang="ar-LY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and thier </a:t>
            </a:r>
            <a:r>
              <a:rPr lang="en-US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risk factor , symptoms also diagnoses of  Flu viruses in a child and treatment of Flu viruses in child , </a:t>
            </a:r>
            <a:r>
              <a:rPr lang="en-US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prevention of Flu viruses in children.  </a:t>
            </a:r>
            <a:endParaRPr lang="en-US" altLang="ar-LY" b="1">
              <a:sym typeface="+mn-ea"/>
            </a:endParaRPr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360000">
            <a:off x="9835515" y="3792220"/>
            <a:ext cx="1377950" cy="2392045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596265" y="648335"/>
            <a:ext cx="4304665" cy="1247140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915035" y="887730"/>
            <a:ext cx="2519045" cy="76835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altLang="en-US" sz="44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Summary </a:t>
            </a:r>
            <a:endParaRPr lang="en-US" altLang="en-US" sz="44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5290" y="2701290"/>
            <a:ext cx="9234170" cy="4236720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>
                <a:sym typeface="+mn-ea"/>
              </a:rPr>
              <a:t>https://www.hopkinsmedicine.org/health/conditions-and-diseases/influenza/influenza-flu-in-children</a:t>
            </a:r>
            <a:endParaRPr lang="en-US" b="1">
              <a:sym typeface="+mn-ea"/>
            </a:endParaRPr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360000">
            <a:off x="9835515" y="3792220"/>
            <a:ext cx="1377950" cy="2392045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596265" y="648335"/>
            <a:ext cx="4304665" cy="1247140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915035" y="887730"/>
            <a:ext cx="3079750" cy="76835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altLang="en-US" sz="44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Reference </a:t>
            </a:r>
            <a:endParaRPr lang="en-US" altLang="en-US" sz="44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1" name="Content Placeholder 100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836295" y="387985"/>
            <a:ext cx="9956165" cy="63607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3"/>
          <p:cNvSpPr txBox="1"/>
          <p:nvPr/>
        </p:nvSpPr>
        <p:spPr>
          <a:xfrm>
            <a:off x="1913890" y="5454650"/>
            <a:ext cx="264160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 sz="4400" b="1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Thank you</a:t>
            </a:r>
            <a:r>
              <a:rPr lang="en-US" altLang="en-US" b="1" i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8737600" y="2350770"/>
            <a:ext cx="2682875" cy="3413125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666750" y="685165"/>
            <a:ext cx="6553835" cy="1171575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784860" y="962660"/>
            <a:ext cx="1928495" cy="76835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lvl="1"/>
            <a:r>
              <a:rPr lang="en-US" sz="4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 Regular" panose="02020503050405090304" charset="0"/>
                <a:cs typeface="Times New Roman Regular" panose="02020503050405090304" charset="0"/>
                <a:sym typeface="+mn-ea"/>
              </a:rPr>
              <a:t>OBJ :</a:t>
            </a:r>
            <a:endParaRPr lang="en-US" sz="4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 Regular" panose="02020503050405090304" charset="0"/>
              <a:cs typeface="Times New Roman Regular" panose="02020503050405090304" charset="0"/>
              <a:sym typeface="+mn-ea"/>
            </a:endParaRPr>
          </a:p>
        </p:txBody>
      </p:sp>
      <p:sp>
        <p:nvSpPr>
          <p:cNvPr id="2" name="Subtitle 1"/>
          <p:cNvSpPr/>
          <p:nvPr>
            <p:ph type="subTitle" idx="1"/>
          </p:nvPr>
        </p:nvSpPr>
        <p:spPr>
          <a:xfrm>
            <a:off x="267335" y="2070735"/>
            <a:ext cx="8220075" cy="3320415"/>
          </a:xfrm>
        </p:spPr>
        <p:txBody>
          <a:bodyPr>
            <a:normAutofit fontScale="25000"/>
          </a:bodyPr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Introduction</a:t>
            </a:r>
            <a:endParaRPr lang="en-US" sz="9600" b="1" i="1"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List types of Flu viruses </a:t>
            </a:r>
            <a:endParaRPr lang="en-US" sz="9600" b="1" i="1"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Outline risk factor of 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Flu viruses in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children </a:t>
            </a:r>
            <a:endParaRPr lang="en-US" sz="9600" b="1" i="1"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 List  symptoms of the flu in child</a:t>
            </a:r>
            <a:endParaRPr lang="en-US" sz="9600" b="1" i="1"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Outline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diagnoses of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Flu viruses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in a child</a:t>
            </a:r>
            <a:endParaRPr lang="en-US" sz="9600" b="1" i="1">
              <a:solidFill>
                <a:schemeClr val="tx1"/>
              </a:solidFill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Identify treatment of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Flu viruses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 in child</a:t>
            </a:r>
            <a:endParaRPr lang="en-US" sz="9600" b="1" i="1"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Outline  prevention of </a:t>
            </a:r>
            <a:r>
              <a:rPr lang="en-US" sz="9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Flu viruses in children</a:t>
            </a:r>
            <a:endParaRPr lang="en-US" sz="4000" b="1" i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endParaRPr lang="en-US"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985" y="2377440"/>
            <a:ext cx="7263765" cy="3360420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/>
              <a:t>Influenza (flu) is a very contagious viral infection that affects the air passages of the lungs. 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/>
              <a:t>It causes a high fever, body aches, a cough, and other symptoms. 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/>
              <a:t>It's one of the most severe and common in the winter season. </a:t>
            </a:r>
            <a:endParaRPr lang="en-US" b="1"/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8737600" y="2350770"/>
            <a:ext cx="2682875" cy="3413125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666750" y="685165"/>
            <a:ext cx="6553835" cy="1171575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781810" y="887095"/>
            <a:ext cx="3202305" cy="76835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en-US" sz="44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Introduction </a:t>
            </a:r>
            <a:endParaRPr lang="en-US" sz="44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985" y="2377440"/>
            <a:ext cx="6705600" cy="33604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u="sng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Influenza types A and B</a:t>
            </a:r>
            <a:r>
              <a:rPr lang="en-US" b="1" u="sng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/>
              <a:t> </a:t>
            </a:r>
            <a:endParaRPr lang="en-US" b="1"/>
          </a:p>
          <a:p>
            <a:pPr algn="just">
              <a:lnSpc>
                <a:spcPct val="150000"/>
              </a:lnSpc>
            </a:pPr>
            <a:r>
              <a:rPr lang="en-US" b="1">
                <a:sym typeface="+mn-ea"/>
              </a:rPr>
              <a:t>These 2 types of viruses cause widespread illness (epidemics) almost every winter. They often lead to more people needing to go to the hospital, and more people dying from the flu. </a:t>
            </a:r>
            <a:endParaRPr lang="en-US" b="1"/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8737600" y="2350770"/>
            <a:ext cx="2682875" cy="3413125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501015" y="685800"/>
            <a:ext cx="9839960" cy="1171575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667385" y="887730"/>
            <a:ext cx="8287385" cy="76835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sz="44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Flu viruses are divided into 3 types:</a:t>
            </a:r>
            <a:endParaRPr lang="en-US" sz="44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8190" y="1403350"/>
            <a:ext cx="7040245" cy="345122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i="1" u="sng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Influenza type C</a:t>
            </a:r>
            <a:r>
              <a:rPr lang="en-US" sz="2800" b="1">
                <a:ln>
                  <a:solidFill>
                    <a:schemeClr val="tx1"/>
                  </a:solidFill>
                </a:ln>
                <a:sym typeface="+mn-ea"/>
              </a:rPr>
              <a:t>. </a:t>
            </a:r>
            <a:endParaRPr lang="en-US" sz="2800" b="1">
              <a:ln>
                <a:solidFill>
                  <a:schemeClr val="tx1"/>
                </a:solidFill>
              </a:ln>
            </a:endParaRPr>
          </a:p>
          <a:p>
            <a:pPr algn="just">
              <a:lnSpc>
                <a:spcPct val="150000"/>
              </a:lnSpc>
            </a:pPr>
            <a:r>
              <a:rPr lang="en-US" b="1">
                <a:sym typeface="+mn-ea"/>
              </a:rPr>
              <a:t>This type of virus causes a very mild respiratory illness. It rarely causes epidemics. It does not have the severe public health impact that influenza types A and B do.</a:t>
            </a:r>
            <a:endParaRPr lang="en-US" b="1"/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8737600" y="2350770"/>
            <a:ext cx="2682875" cy="3413125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015" y="2519045"/>
            <a:ext cx="9234170" cy="42367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>
                <a:ln>
                  <a:solidFill>
                    <a:schemeClr val="tx1"/>
                  </a:solidFill>
                </a:ln>
                <a:sym typeface="+mn-ea"/>
              </a:rPr>
              <a:t> </a:t>
            </a:r>
            <a:r>
              <a:rPr lang="en-US" b="1" i="1" u="sng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child is more at risk for the flu if they</a:t>
            </a:r>
            <a:endParaRPr lang="en-US" b="1" i="1">
              <a:ln>
                <a:solidFill>
                  <a:schemeClr val="tx1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000" b="1">
                <a:sym typeface="+mn-ea"/>
              </a:rPr>
              <a:t>Are around people infected with the flu</a:t>
            </a:r>
            <a:endParaRPr lang="en-US" sz="2000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000" b="1">
                <a:sym typeface="+mn-ea"/>
              </a:rPr>
              <a:t>Haven't had the flu vaccine</a:t>
            </a:r>
            <a:endParaRPr lang="en-US" sz="2000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000" b="1">
                <a:sym typeface="+mn-ea"/>
              </a:rPr>
              <a:t>Don't wash their hands after touching infected surfaces</a:t>
            </a:r>
            <a:endParaRPr lang="en-US" sz="2000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000" b="1">
                <a:sym typeface="+mn-ea"/>
              </a:rPr>
              <a:t>Young children and children with certain underlying health conditions are at increased risk for a hospital stay or severe or complicated influenza infection. </a:t>
            </a:r>
            <a:endParaRPr lang="en-US" sz="2000" b="1"/>
          </a:p>
          <a:p>
            <a:pPr algn="just">
              <a:lnSpc>
                <a:spcPct val="150000"/>
              </a:lnSpc>
              <a:buFont typeface="Wingdings" panose="05000000000000000000" charset="0"/>
            </a:pPr>
            <a:endParaRPr lang="en-US" sz="2000" b="1"/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9516110" y="2085340"/>
            <a:ext cx="2070735" cy="3079750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501015" y="685800"/>
            <a:ext cx="10043160" cy="1256665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118870" y="835660"/>
            <a:ext cx="8806180" cy="92202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indent="0" algn="just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36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Outline risk factor of  Flu viruses in children </a:t>
            </a:r>
            <a:endParaRPr lang="en-US" sz="3600" b="1" i="1">
              <a:solidFill>
                <a:schemeClr val="tx1"/>
              </a:solidFill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9858375" y="3406140"/>
            <a:ext cx="2070735" cy="3079750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287020" y="2457450"/>
            <a:ext cx="9577070" cy="1171575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61633" y="2319020"/>
            <a:ext cx="8297545" cy="1106805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indent="0" algn="just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sz="44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List  symptoms of the flu in child</a:t>
            </a:r>
            <a:endParaRPr lang="en-US" sz="44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102" name="Content Placeholder 101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5565" y="139700"/>
            <a:ext cx="11553825" cy="65792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" y="2701290"/>
            <a:ext cx="9234170" cy="4236720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/>
              <a:t>Ask about the child's symptoms and health history. 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/>
              <a:t>Do a physical examination of the child. </a:t>
            </a:r>
            <a:endParaRPr lang="en-US" b="1"/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b="1"/>
              <a:t>Other tests such as a nose or throat swab may be done.</a:t>
            </a:r>
            <a:r>
              <a:rPr lang="en-US" sz="2000" b="1"/>
              <a:t> </a:t>
            </a:r>
            <a:endParaRPr lang="en-US" sz="2000" b="1"/>
          </a:p>
        </p:txBody>
      </p:sp>
      <p:pic>
        <p:nvPicPr>
          <p:cNvPr id="100" name="Picture 99"/>
          <p:cNvPicPr/>
          <p:nvPr/>
        </p:nvPicPr>
        <p:blipFill>
          <a:blip r:embed="rId1"/>
          <a:srcRect l="29436" t="6821" r="18024" b="12413"/>
          <a:stretch>
            <a:fillRect/>
          </a:stretch>
        </p:blipFill>
        <p:spPr>
          <a:xfrm rot="540000">
            <a:off x="9413240" y="2505075"/>
            <a:ext cx="2070735" cy="3079750"/>
          </a:xfrm>
          <a:prstGeom prst="rect">
            <a:avLst/>
          </a:prstGeom>
          <a:noFill/>
          <a:ln w="9525">
            <a:noFill/>
          </a:ln>
          <a:effectLst>
            <a:reflection blurRad="6350" stA="50000" endA="300" endPos="55000" dir="5400000" sy="-100000" algn="bl" rotWithShape="0"/>
            <a:softEdge rad="31750"/>
          </a:effectLst>
        </p:spPr>
      </p:pic>
      <p:sp>
        <p:nvSpPr>
          <p:cNvPr id="4" name="Frame 3"/>
          <p:cNvSpPr/>
          <p:nvPr/>
        </p:nvSpPr>
        <p:spPr>
          <a:xfrm>
            <a:off x="501015" y="704850"/>
            <a:ext cx="9758045" cy="1222375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667385" y="887730"/>
            <a:ext cx="9352915" cy="706755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en-US" sz="4000" b="1" i="1">
                <a:effectLst/>
                <a:latin typeface="Times New Roman" panose="02020603050405020304" charset="0"/>
                <a:cs typeface="Times New Roman" panose="02020603050405020304" charset="0"/>
                <a:sym typeface="+mn-ea"/>
              </a:rPr>
              <a:t>describe diagnoses of  Flu viruses in a child</a:t>
            </a:r>
            <a:endParaRPr lang="en-US" sz="4000" b="1" i="1">
              <a:solidFill>
                <a:schemeClr val="tx1"/>
              </a:solidFill>
              <a:effectLst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2485</Words>
  <Application>WPS Presentation</Application>
  <PresentationFormat>Widescreen</PresentationFormat>
  <Paragraphs>75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SimSun</vt:lpstr>
      <vt:lpstr>Wingdings</vt:lpstr>
      <vt:lpstr>Times New Roman</vt:lpstr>
      <vt:lpstr>Times New Roman Regular</vt:lpstr>
      <vt:lpstr>Wingdings</vt:lpstr>
      <vt:lpstr>Calibri</vt:lpstr>
      <vt:lpstr>Microsoft YaHei</vt:lpstr>
      <vt:lpstr>Arial Unicode MS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acer</cp:lastModifiedBy>
  <cp:revision>10</cp:revision>
  <dcterms:created xsi:type="dcterms:W3CDTF">2022-05-11T09:43:00Z</dcterms:created>
  <dcterms:modified xsi:type="dcterms:W3CDTF">2022-06-08T21:29:51Z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5058F4E14F794FC4882440AA24F410A2</vt:lpwstr>
  </property>
  <property fmtid="{D5CDD505-2E9C-101B-9397-08002B2CF9AE}" pid="3" name="KSOProductBuildVer">
    <vt:lpwstr>1033-11.2.0.10451</vt:lpwstr>
  </property>
</Properties>
</file>