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autoCompressPictures="0">
  <p:sldMasterIdLst>
    <p:sldMasterId id="2147483840" r:id="rId1"/>
  </p:sldMasterIdLst>
  <p:notesMasterIdLst>
    <p:notesMasterId r:id="rId14"/>
  </p:notesMasterIdLst>
  <p:sldIdLst>
    <p:sldId id="256" r:id="rId2"/>
    <p:sldId id="257" r:id="rId3"/>
    <p:sldId id="258" r:id="rId4"/>
    <p:sldId id="260" r:id="rId5"/>
    <p:sldId id="261" r:id="rId6"/>
    <p:sldId id="262" r:id="rId7"/>
    <p:sldId id="263" r:id="rId8"/>
    <p:sldId id="264" r:id="rId9"/>
    <p:sldId id="265" r:id="rId10"/>
    <p:sldId id="266" r:id="rId11"/>
    <p:sldId id="268" r:id="rId12"/>
    <p:sldId id="269"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5878"/>
  </p:normalViewPr>
  <p:slideViewPr>
    <p:cSldViewPr snapToGrid="0" snapToObjects="1">
      <p:cViewPr varScale="1">
        <p:scale>
          <a:sx n="73" d="100"/>
          <a:sy n="73" d="100"/>
        </p:scale>
        <p:origin x="59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x-non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B631C0-899A-2248-A452-8148EC77ADE1}" type="datetimeFigureOut">
              <a:rPr lang="x-none" smtClean="0"/>
              <a:t>13/12/2021</a:t>
            </a:fld>
            <a:endParaRPr lang="x-non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x-non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x-non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B257C9-4CFB-3444-BE0E-EB824864B75A}" type="slidenum">
              <a:rPr lang="x-none" smtClean="0"/>
              <a:t>‹#›</a:t>
            </a:fld>
            <a:endParaRPr lang="x-none"/>
          </a:p>
        </p:txBody>
      </p:sp>
    </p:spTree>
    <p:extLst>
      <p:ext uri="{BB962C8B-B14F-4D97-AF65-F5344CB8AC3E}">
        <p14:creationId xmlns:p14="http://schemas.microsoft.com/office/powerpoint/2010/main" val="17062577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en-GB"/>
              <a:t>Click to edit Master title style</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90AFB54C-3681-FF4F-907C-2E12D1BC8401}" type="datetime1">
              <a:rPr lang="en-US" smtClean="0"/>
              <a:t>12/13/2021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835BC3FF-9E64-3347-AB1F-AF50037C4020}" type="datetime1">
              <a:rPr lang="en-US" smtClean="0"/>
              <a:t>12/13/2021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779EC7F0-8BA0-7444-8D2C-C0B4078FD9C1}" type="datetime1">
              <a:rPr lang="en-US" smtClean="0"/>
              <a:t>12/13/2021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6EBF40DD-989E-E14C-A61B-BED9E77A51E5}" type="datetime1">
              <a:rPr lang="en-US" smtClean="0"/>
              <a:t>12/13/2021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en-GB"/>
              <a:t>Click to edit Master title style</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793572BE-F1BA-4F4E-85D0-4A908C92506B}" type="datetime1">
              <a:rPr lang="en-US" smtClean="0"/>
              <a:t>12/13/2021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8" name="Date Placeholder 7"/>
          <p:cNvSpPr>
            <a:spLocks noGrp="1"/>
          </p:cNvSpPr>
          <p:nvPr>
            <p:ph type="dt" sz="half" idx="10"/>
          </p:nvPr>
        </p:nvSpPr>
        <p:spPr/>
        <p:txBody>
          <a:bodyPr/>
          <a:lstStyle/>
          <a:p>
            <a:fld id="{1A870C8A-43A9-CF44-947D-78FB843AA53D}" type="datetime1">
              <a:rPr lang="en-US" smtClean="0"/>
              <a:t>12/13/2021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GB"/>
              <a:t>Click to edit Master title style</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2" name="Date Placeholder 1"/>
          <p:cNvSpPr>
            <a:spLocks noGrp="1"/>
          </p:cNvSpPr>
          <p:nvPr>
            <p:ph type="dt" sz="half" idx="10"/>
          </p:nvPr>
        </p:nvSpPr>
        <p:spPr/>
        <p:txBody>
          <a:bodyPr/>
          <a:lstStyle/>
          <a:p>
            <a:fld id="{C57BE3FA-906B-C44E-9089-DB99C4782632}" type="datetime1">
              <a:rPr lang="en-US" smtClean="0"/>
              <a:t>12/13/2021</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a:t>Click to edit Master title style</a:t>
            </a:r>
            <a:endParaRPr lang="en-US" dirty="0"/>
          </a:p>
        </p:txBody>
      </p:sp>
      <p:sp>
        <p:nvSpPr>
          <p:cNvPr id="2" name="Date Placeholder 1"/>
          <p:cNvSpPr>
            <a:spLocks noGrp="1"/>
          </p:cNvSpPr>
          <p:nvPr>
            <p:ph type="dt" sz="half" idx="10"/>
          </p:nvPr>
        </p:nvSpPr>
        <p:spPr/>
        <p:txBody>
          <a:bodyPr/>
          <a:lstStyle/>
          <a:p>
            <a:fld id="{7658A13A-62E0-6E42-B238-7F22F5D8F970}" type="datetime1">
              <a:rPr lang="en-US" smtClean="0"/>
              <a:t>12/13/2021</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61A47C8-0627-514A-B3E1-0F70C7E8B6EA}" type="datetime1">
              <a:rPr lang="en-US" smtClean="0"/>
              <a:t>12/13/2021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en-GB"/>
              <a:t>Click to edit Master title style</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8" name="Date Placeholder 7"/>
          <p:cNvSpPr>
            <a:spLocks noGrp="1"/>
          </p:cNvSpPr>
          <p:nvPr>
            <p:ph type="dt" sz="half" idx="10"/>
          </p:nvPr>
        </p:nvSpPr>
        <p:spPr/>
        <p:txBody>
          <a:bodyPr/>
          <a:lstStyle/>
          <a:p>
            <a:fld id="{219596CE-2FE7-0A4C-8808-874A0C45DC0D}" type="datetime1">
              <a:rPr lang="en-US" smtClean="0"/>
              <a:t>12/13/2021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en-GB"/>
              <a:t>Click to edit Master title style</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8" name="Date Placeholder 7"/>
          <p:cNvSpPr>
            <a:spLocks noGrp="1"/>
          </p:cNvSpPr>
          <p:nvPr>
            <p:ph type="dt" sz="half" idx="10"/>
          </p:nvPr>
        </p:nvSpPr>
        <p:spPr/>
        <p:txBody>
          <a:bodyPr/>
          <a:lstStyle/>
          <a:p>
            <a:fld id="{D8C05033-4814-FA44-BD53-BC84A4BE4D30}" type="datetime1">
              <a:rPr lang="en-US" smtClean="0"/>
              <a:t>12/13/2021</a:t>
            </a:fld>
            <a:endParaRPr lang="en-US" dirty="0"/>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FE25E5EE-1AA9-6F46-A608-80D8A5452341}" type="datetime1">
              <a:rPr lang="en-US" smtClean="0"/>
              <a:t>12/13/2021</a:t>
            </a:fld>
            <a:endParaRPr lang="en-US" dirty="0"/>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panoramaed.com/blog/guide-to-core-sel-competencies" TargetMode="External"/><Relationship Id="rId2" Type="http://schemas.openxmlformats.org/officeDocument/2006/relationships/hyperlink" Target="https://www.helpguide.org/articles/mental-health/emotional-intelligence-eq.htm"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5BFFD6-D8D1-A845-A1D0-B9E22154DA07}"/>
              </a:ext>
            </a:extLst>
          </p:cNvPr>
          <p:cNvSpPr>
            <a:spLocks noGrp="1"/>
          </p:cNvSpPr>
          <p:nvPr>
            <p:ph type="ctrTitle"/>
          </p:nvPr>
        </p:nvSpPr>
        <p:spPr>
          <a:xfrm>
            <a:off x="1069848" y="2754488"/>
            <a:ext cx="7315200" cy="1799223"/>
          </a:xfrm>
        </p:spPr>
        <p:txBody>
          <a:bodyPr>
            <a:noAutofit/>
          </a:bodyPr>
          <a:lstStyle/>
          <a:p>
            <a:pPr algn="ctr"/>
            <a:r>
              <a:rPr lang="en-GB" sz="2800" dirty="0" smtClean="0"/>
              <a:t>The </a:t>
            </a:r>
            <a:r>
              <a:rPr lang="en-GB" sz="2800" dirty="0"/>
              <a:t>Guide </a:t>
            </a:r>
            <a:r>
              <a:rPr lang="en-GB" sz="2800" dirty="0" smtClean="0"/>
              <a:t>for </a:t>
            </a:r>
            <a:r>
              <a:rPr lang="en-GB" sz="2800" dirty="0"/>
              <a:t>Emotional Competence </a:t>
            </a:r>
            <a:r>
              <a:rPr lang="en-GB" sz="2800" dirty="0" smtClean="0"/>
              <a:t>in </a:t>
            </a:r>
            <a:r>
              <a:rPr lang="en-GB" sz="2800" dirty="0"/>
              <a:t>Your Expression </a:t>
            </a:r>
            <a:r>
              <a:rPr lang="en-GB" sz="2800" dirty="0" smtClean="0"/>
              <a:t>of ,and </a:t>
            </a:r>
            <a:r>
              <a:rPr lang="en-GB" sz="2800" dirty="0"/>
              <a:t>Response </a:t>
            </a:r>
            <a:r>
              <a:rPr lang="en-GB" sz="2800" dirty="0" smtClean="0"/>
              <a:t>to </a:t>
            </a:r>
            <a:r>
              <a:rPr lang="en-GB" sz="2800" dirty="0"/>
              <a:t>Emotion</a:t>
            </a:r>
            <a:endParaRPr lang="x-none" sz="2800" dirty="0"/>
          </a:p>
        </p:txBody>
      </p:sp>
      <p:sp>
        <p:nvSpPr>
          <p:cNvPr id="3" name="Subtitle 2">
            <a:extLst>
              <a:ext uri="{FF2B5EF4-FFF2-40B4-BE49-F238E27FC236}">
                <a16:creationId xmlns:a16="http://schemas.microsoft.com/office/drawing/2014/main" id="{D70F5859-C1D1-224A-B2F1-23A870B423E6}"/>
              </a:ext>
            </a:extLst>
          </p:cNvPr>
          <p:cNvSpPr>
            <a:spLocks noGrp="1"/>
          </p:cNvSpPr>
          <p:nvPr>
            <p:ph type="subTitle" idx="1"/>
          </p:nvPr>
        </p:nvSpPr>
        <p:spPr>
          <a:xfrm>
            <a:off x="5068711" y="4651022"/>
            <a:ext cx="5757333" cy="1365956"/>
          </a:xfrm>
        </p:spPr>
        <p:txBody>
          <a:bodyPr>
            <a:normAutofit fontScale="85000" lnSpcReduction="20000"/>
          </a:bodyPr>
          <a:lstStyle/>
          <a:p>
            <a:r>
              <a:rPr lang="en-GB" dirty="0"/>
              <a:t>B</a:t>
            </a:r>
            <a:r>
              <a:rPr lang="x-none" dirty="0"/>
              <a:t>y:Ahmed Jadalla Hamad </a:t>
            </a:r>
          </a:p>
          <a:p>
            <a:r>
              <a:rPr lang="en-GB" dirty="0"/>
              <a:t>E</a:t>
            </a:r>
            <a:r>
              <a:rPr lang="x-none" dirty="0"/>
              <a:t>mail:ahmed_2726@limu.edu.ly</a:t>
            </a:r>
          </a:p>
          <a:p>
            <a:r>
              <a:rPr lang="x-none" dirty="0"/>
              <a:t>ID/2726</a:t>
            </a:r>
          </a:p>
          <a:p>
            <a:r>
              <a:rPr lang="x-none" dirty="0"/>
              <a:t>Date:1/12/21</a:t>
            </a:r>
          </a:p>
        </p:txBody>
      </p:sp>
      <p:sp>
        <p:nvSpPr>
          <p:cNvPr id="4" name="TextBox 3">
            <a:extLst>
              <a:ext uri="{FF2B5EF4-FFF2-40B4-BE49-F238E27FC236}">
                <a16:creationId xmlns:a16="http://schemas.microsoft.com/office/drawing/2014/main" id="{D4D2A2DF-3EE8-8948-8A6E-86247445B4DD}"/>
              </a:ext>
            </a:extLst>
          </p:cNvPr>
          <p:cNvSpPr txBox="1"/>
          <p:nvPr/>
        </p:nvSpPr>
        <p:spPr>
          <a:xfrm>
            <a:off x="1749778" y="688622"/>
            <a:ext cx="6107289" cy="1261884"/>
          </a:xfrm>
          <a:prstGeom prst="rect">
            <a:avLst/>
          </a:prstGeom>
          <a:noFill/>
        </p:spPr>
        <p:txBody>
          <a:bodyPr wrap="square" rtlCol="0">
            <a:spAutoFit/>
          </a:bodyPr>
          <a:lstStyle/>
          <a:p>
            <a:pPr algn="ctr"/>
            <a:endParaRPr lang="en-GB" dirty="0"/>
          </a:p>
          <a:p>
            <a:pPr algn="ctr"/>
            <a:endParaRPr lang="en-GB" dirty="0"/>
          </a:p>
          <a:p>
            <a:pPr algn="ctr"/>
            <a:r>
              <a:rPr lang="en-GB" dirty="0">
                <a:solidFill>
                  <a:schemeClr val="bg1"/>
                </a:solidFill>
              </a:rPr>
              <a:t>L</a:t>
            </a:r>
            <a:r>
              <a:rPr lang="x-none" sz="2000" dirty="0">
                <a:solidFill>
                  <a:schemeClr val="bg1"/>
                </a:solidFill>
                <a:ea typeface="Ayuthaya" pitchFamily="2" charset="-34"/>
                <a:cs typeface="Ayuthaya" pitchFamily="2" charset="-34"/>
              </a:rPr>
              <a:t>ibyan International Medical University</a:t>
            </a:r>
          </a:p>
          <a:p>
            <a:pPr algn="ctr"/>
            <a:r>
              <a:rPr lang="en-GB" sz="2000" dirty="0">
                <a:solidFill>
                  <a:schemeClr val="bg1"/>
                </a:solidFill>
                <a:ea typeface="Ayuthaya" pitchFamily="2" charset="-34"/>
                <a:cs typeface="Ayuthaya" pitchFamily="2" charset="-34"/>
              </a:rPr>
              <a:t>F</a:t>
            </a:r>
            <a:r>
              <a:rPr lang="x-none" sz="2000" dirty="0">
                <a:solidFill>
                  <a:schemeClr val="bg1"/>
                </a:solidFill>
                <a:ea typeface="Ayuthaya" pitchFamily="2" charset="-34"/>
                <a:cs typeface="Ayuthaya" pitchFamily="2" charset="-34"/>
              </a:rPr>
              <a:t>aculty </a:t>
            </a:r>
            <a:r>
              <a:rPr lang="en-US" sz="2000" dirty="0" smtClean="0">
                <a:solidFill>
                  <a:schemeClr val="bg1"/>
                </a:solidFill>
                <a:ea typeface="Ayuthaya" pitchFamily="2" charset="-34"/>
                <a:cs typeface="Ayuthaya" pitchFamily="2" charset="-34"/>
              </a:rPr>
              <a:t>o</a:t>
            </a:r>
            <a:r>
              <a:rPr lang="x-none" sz="2000" dirty="0" smtClean="0">
                <a:solidFill>
                  <a:schemeClr val="bg1"/>
                </a:solidFill>
                <a:ea typeface="Ayuthaya" pitchFamily="2" charset="-34"/>
                <a:cs typeface="Ayuthaya" pitchFamily="2" charset="-34"/>
              </a:rPr>
              <a:t>f </a:t>
            </a:r>
            <a:r>
              <a:rPr lang="x-none" sz="2000" dirty="0">
                <a:solidFill>
                  <a:schemeClr val="bg1"/>
                </a:solidFill>
                <a:ea typeface="Ayuthaya" pitchFamily="2" charset="-34"/>
                <a:cs typeface="Ayuthaya" pitchFamily="2" charset="-34"/>
              </a:rPr>
              <a:t>Bussines Adminstration</a:t>
            </a:r>
          </a:p>
        </p:txBody>
      </p:sp>
      <p:pic>
        <p:nvPicPr>
          <p:cNvPr id="6" name="Picture 5">
            <a:extLst>
              <a:ext uri="{FF2B5EF4-FFF2-40B4-BE49-F238E27FC236}">
                <a16:creationId xmlns:a16="http://schemas.microsoft.com/office/drawing/2014/main" id="{1E77189D-3867-A64F-A917-E3A6E632C5F8}"/>
              </a:ext>
            </a:extLst>
          </p:cNvPr>
          <p:cNvPicPr>
            <a:picLocks noChangeAspect="1"/>
          </p:cNvPicPr>
          <p:nvPr/>
        </p:nvPicPr>
        <p:blipFill>
          <a:blip r:embed="rId2"/>
          <a:stretch>
            <a:fillRect/>
          </a:stretch>
        </p:blipFill>
        <p:spPr>
          <a:xfrm>
            <a:off x="7202313" y="1093906"/>
            <a:ext cx="1761066" cy="1261884"/>
          </a:xfrm>
          <a:prstGeom prst="rect">
            <a:avLst/>
          </a:prstGeom>
          <a:ln>
            <a:noFill/>
          </a:ln>
          <a:effectLst>
            <a:softEdge rad="112500"/>
          </a:effectLst>
        </p:spPr>
      </p:pic>
      <p:pic>
        <p:nvPicPr>
          <p:cNvPr id="8" name="Picture 7">
            <a:extLst>
              <a:ext uri="{FF2B5EF4-FFF2-40B4-BE49-F238E27FC236}">
                <a16:creationId xmlns:a16="http://schemas.microsoft.com/office/drawing/2014/main" id="{DFEC172D-20C4-7F45-8B48-14246D7436FD}"/>
              </a:ext>
            </a:extLst>
          </p:cNvPr>
          <p:cNvPicPr>
            <a:picLocks noChangeAspect="1"/>
          </p:cNvPicPr>
          <p:nvPr/>
        </p:nvPicPr>
        <p:blipFill>
          <a:blip r:embed="rId3"/>
          <a:stretch>
            <a:fillRect/>
          </a:stretch>
        </p:blipFill>
        <p:spPr>
          <a:xfrm>
            <a:off x="327378" y="933390"/>
            <a:ext cx="1422400" cy="1422400"/>
          </a:xfrm>
          <a:prstGeom prst="rect">
            <a:avLst/>
          </a:prstGeom>
          <a:ln>
            <a:noFill/>
          </a:ln>
          <a:effectLst>
            <a:softEdge rad="112500"/>
          </a:effectLst>
        </p:spPr>
      </p:pic>
      <p:sp>
        <p:nvSpPr>
          <p:cNvPr id="5" name="Slide Number Placeholder 4">
            <a:extLst>
              <a:ext uri="{FF2B5EF4-FFF2-40B4-BE49-F238E27FC236}">
                <a16:creationId xmlns:a16="http://schemas.microsoft.com/office/drawing/2014/main" id="{AF9694DC-95E2-8842-A28D-ED3F85EE0D31}"/>
              </a:ext>
            </a:extLst>
          </p:cNvPr>
          <p:cNvSpPr>
            <a:spLocks noGrp="1"/>
          </p:cNvSpPr>
          <p:nvPr>
            <p:ph type="sldNum" sz="quarter" idx="12"/>
          </p:nvPr>
        </p:nvSpPr>
        <p:spPr/>
        <p:txBody>
          <a:bodyPr/>
          <a:lstStyle/>
          <a:p>
            <a:fld id="{4FAB73BC-B049-4115-A692-8D63A059BFB8}" type="slidenum">
              <a:rPr lang="en-US" smtClean="0"/>
              <a:pPr/>
              <a:t>0</a:t>
            </a:fld>
            <a:endParaRPr lang="en-US" dirty="0"/>
          </a:p>
        </p:txBody>
      </p:sp>
    </p:spTree>
    <p:extLst>
      <p:ext uri="{BB962C8B-B14F-4D97-AF65-F5344CB8AC3E}">
        <p14:creationId xmlns:p14="http://schemas.microsoft.com/office/powerpoint/2010/main" val="2333500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8C729-CCF1-6647-BE82-66090670502D}"/>
              </a:ext>
            </a:extLst>
          </p:cNvPr>
          <p:cNvSpPr>
            <a:spLocks noGrp="1"/>
          </p:cNvSpPr>
          <p:nvPr>
            <p:ph type="title"/>
          </p:nvPr>
        </p:nvSpPr>
        <p:spPr/>
        <p:txBody>
          <a:bodyPr/>
          <a:lstStyle/>
          <a:p>
            <a:r>
              <a:rPr lang="en-GB" dirty="0"/>
              <a:t>C</a:t>
            </a:r>
            <a:r>
              <a:rPr lang="x-none" dirty="0"/>
              <a:t>onclusion </a:t>
            </a:r>
          </a:p>
        </p:txBody>
      </p:sp>
      <p:sp>
        <p:nvSpPr>
          <p:cNvPr id="3" name="Content Placeholder 2">
            <a:extLst>
              <a:ext uri="{FF2B5EF4-FFF2-40B4-BE49-F238E27FC236}">
                <a16:creationId xmlns:a16="http://schemas.microsoft.com/office/drawing/2014/main" id="{2428BEA5-397A-2B4F-A938-3327D31311DE}"/>
              </a:ext>
            </a:extLst>
          </p:cNvPr>
          <p:cNvSpPr>
            <a:spLocks noGrp="1"/>
          </p:cNvSpPr>
          <p:nvPr>
            <p:ph idx="1"/>
          </p:nvPr>
        </p:nvSpPr>
        <p:spPr/>
        <p:txBody>
          <a:bodyPr/>
          <a:lstStyle/>
          <a:p>
            <a:r>
              <a:rPr lang="en-GB" dirty="0"/>
              <a:t>Emotional Competence </a:t>
            </a:r>
            <a:r>
              <a:rPr lang="en-GB" b="1" dirty="0"/>
              <a:t>helps you build stronger relationships, succeed at school and work</a:t>
            </a:r>
            <a:r>
              <a:rPr lang="en-GB" dirty="0"/>
              <a:t>, and achieve your career and personal goals. It can also help you to connect with your feelings, turn intention into action, and make informed decisions about what matters most to you.</a:t>
            </a:r>
            <a:endParaRPr lang="x-none" dirty="0"/>
          </a:p>
        </p:txBody>
      </p:sp>
      <p:sp>
        <p:nvSpPr>
          <p:cNvPr id="4" name="Slide Number Placeholder 3">
            <a:extLst>
              <a:ext uri="{FF2B5EF4-FFF2-40B4-BE49-F238E27FC236}">
                <a16:creationId xmlns:a16="http://schemas.microsoft.com/office/drawing/2014/main" id="{4282505D-5FB3-7C42-8CE5-9085ACAD96C2}"/>
              </a:ext>
            </a:extLst>
          </p:cNvPr>
          <p:cNvSpPr>
            <a:spLocks noGrp="1"/>
          </p:cNvSpPr>
          <p:nvPr>
            <p:ph type="sldNum" sz="quarter" idx="12"/>
          </p:nvPr>
        </p:nvSpPr>
        <p:spPr/>
        <p:txBody>
          <a:bodyPr/>
          <a:lstStyle/>
          <a:p>
            <a:fld id="{4FAB73BC-B049-4115-A692-8D63A059BFB8}" type="slidenum">
              <a:rPr lang="en-US" smtClean="0"/>
              <a:pPr/>
              <a:t>9</a:t>
            </a:fld>
            <a:endParaRPr lang="en-US" dirty="0"/>
          </a:p>
        </p:txBody>
      </p:sp>
      <p:pic>
        <p:nvPicPr>
          <p:cNvPr id="6" name="Picture 5">
            <a:extLst>
              <a:ext uri="{FF2B5EF4-FFF2-40B4-BE49-F238E27FC236}">
                <a16:creationId xmlns:a16="http://schemas.microsoft.com/office/drawing/2014/main" id="{0F040F3E-B5E1-8C45-B015-9695EB7F02C7}"/>
              </a:ext>
            </a:extLst>
          </p:cNvPr>
          <p:cNvPicPr>
            <a:picLocks noChangeAspect="1"/>
          </p:cNvPicPr>
          <p:nvPr/>
        </p:nvPicPr>
        <p:blipFill>
          <a:blip r:embed="rId2"/>
          <a:stretch>
            <a:fillRect/>
          </a:stretch>
        </p:blipFill>
        <p:spPr>
          <a:xfrm>
            <a:off x="6976533" y="4535988"/>
            <a:ext cx="4005439" cy="1457904"/>
          </a:xfrm>
          <a:prstGeom prst="rect">
            <a:avLst/>
          </a:prstGeom>
          <a:ln>
            <a:noFill/>
          </a:ln>
          <a:effectLst>
            <a:softEdge rad="112500"/>
          </a:effectLst>
        </p:spPr>
      </p:pic>
    </p:spTree>
    <p:extLst>
      <p:ext uri="{BB962C8B-B14F-4D97-AF65-F5344CB8AC3E}">
        <p14:creationId xmlns:p14="http://schemas.microsoft.com/office/powerpoint/2010/main" val="25286736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71E4FA-C86D-6243-940D-0A6077616C9D}"/>
              </a:ext>
            </a:extLst>
          </p:cNvPr>
          <p:cNvSpPr>
            <a:spLocks noGrp="1"/>
          </p:cNvSpPr>
          <p:nvPr>
            <p:ph type="title"/>
          </p:nvPr>
        </p:nvSpPr>
        <p:spPr/>
        <p:txBody>
          <a:bodyPr/>
          <a:lstStyle/>
          <a:p>
            <a:r>
              <a:rPr lang="en-GB" dirty="0"/>
              <a:t>R</a:t>
            </a:r>
            <a:r>
              <a:rPr lang="x-none" dirty="0"/>
              <a:t>eferences </a:t>
            </a:r>
          </a:p>
        </p:txBody>
      </p:sp>
      <p:sp>
        <p:nvSpPr>
          <p:cNvPr id="3" name="Content Placeholder 2">
            <a:extLst>
              <a:ext uri="{FF2B5EF4-FFF2-40B4-BE49-F238E27FC236}">
                <a16:creationId xmlns:a16="http://schemas.microsoft.com/office/drawing/2014/main" id="{27D7BBC7-6A34-FA41-8E57-F5777C253C43}"/>
              </a:ext>
            </a:extLst>
          </p:cNvPr>
          <p:cNvSpPr>
            <a:spLocks noGrp="1"/>
          </p:cNvSpPr>
          <p:nvPr>
            <p:ph idx="1"/>
          </p:nvPr>
        </p:nvSpPr>
        <p:spPr/>
        <p:txBody>
          <a:bodyPr/>
          <a:lstStyle/>
          <a:p>
            <a:r>
              <a:rPr lang="en-GB" dirty="0"/>
              <a:t>Melinda. (2021, October 12). </a:t>
            </a:r>
            <a:r>
              <a:rPr lang="en-GB" i="1" dirty="0"/>
              <a:t>Improving emotional intelligence (EQ)</a:t>
            </a:r>
            <a:r>
              <a:rPr lang="en-GB" dirty="0"/>
              <a:t>. Help Guide. org. Retrieved November 29, 2021, from </a:t>
            </a:r>
            <a:r>
              <a:rPr lang="en-GB" dirty="0">
                <a:hlinkClick r:id="rId2"/>
              </a:rPr>
              <a:t>https://www.helpguide.org/articles/mental-health/emotional-intelligence-eq.htm</a:t>
            </a:r>
            <a:r>
              <a:rPr lang="en-GB" dirty="0"/>
              <a:t> </a:t>
            </a:r>
          </a:p>
          <a:p>
            <a:endParaRPr lang="en-GB" dirty="0"/>
          </a:p>
          <a:p>
            <a:r>
              <a:rPr lang="en-GB" dirty="0"/>
              <a:t>Bridges, C. A. and C. (n.d.). </a:t>
            </a:r>
            <a:r>
              <a:rPr lang="en-GB" i="1" dirty="0"/>
              <a:t>A guide to the core SEL competencies [activities included]</a:t>
            </a:r>
            <a:r>
              <a:rPr lang="en-GB" dirty="0"/>
              <a:t>. A Guide to the Core SEL Competencies [Activities Included]. Retrieved November 29, 2021, from </a:t>
            </a:r>
            <a:r>
              <a:rPr lang="en-GB" dirty="0">
                <a:hlinkClick r:id="rId3"/>
              </a:rPr>
              <a:t>https://www.panoramaed.com/blog/guide-to-core-sel-competencies</a:t>
            </a:r>
            <a:r>
              <a:rPr lang="en-GB" dirty="0"/>
              <a:t> </a:t>
            </a:r>
          </a:p>
          <a:p>
            <a:endParaRPr lang="en-GB" dirty="0"/>
          </a:p>
          <a:p>
            <a:endParaRPr lang="en-GB" dirty="0"/>
          </a:p>
          <a:p>
            <a:endParaRPr lang="x-none" dirty="0"/>
          </a:p>
        </p:txBody>
      </p:sp>
      <p:sp>
        <p:nvSpPr>
          <p:cNvPr id="4" name="Slide Number Placeholder 3">
            <a:extLst>
              <a:ext uri="{FF2B5EF4-FFF2-40B4-BE49-F238E27FC236}">
                <a16:creationId xmlns:a16="http://schemas.microsoft.com/office/drawing/2014/main" id="{86F75C84-594F-9A4E-9AD9-72F44BE05D86}"/>
              </a:ext>
            </a:extLst>
          </p:cNvPr>
          <p:cNvSpPr>
            <a:spLocks noGrp="1"/>
          </p:cNvSpPr>
          <p:nvPr>
            <p:ph type="sldNum" sz="quarter" idx="12"/>
          </p:nvPr>
        </p:nvSpPr>
        <p:spPr/>
        <p:txBody>
          <a:bodyPr/>
          <a:lstStyle/>
          <a:p>
            <a:fld id="{4FAB73BC-B049-4115-A692-8D63A059BFB8}" type="slidenum">
              <a:rPr lang="en-US" smtClean="0"/>
              <a:pPr/>
              <a:t>10</a:t>
            </a:fld>
            <a:endParaRPr lang="en-US" dirty="0"/>
          </a:p>
        </p:txBody>
      </p:sp>
    </p:spTree>
    <p:extLst>
      <p:ext uri="{BB962C8B-B14F-4D97-AF65-F5344CB8AC3E}">
        <p14:creationId xmlns:p14="http://schemas.microsoft.com/office/powerpoint/2010/main" val="39299516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DAD36D36-1409-9644-A870-965C1F1910AA}"/>
              </a:ext>
            </a:extLst>
          </p:cNvPr>
          <p:cNvPicPr>
            <a:picLocks noGrp="1" noChangeAspect="1"/>
          </p:cNvPicPr>
          <p:nvPr>
            <p:ph idx="1"/>
          </p:nvPr>
        </p:nvPicPr>
        <p:blipFill>
          <a:blip r:embed="rId2"/>
          <a:stretch>
            <a:fillRect/>
          </a:stretch>
        </p:blipFill>
        <p:spPr>
          <a:xfrm>
            <a:off x="2028826" y="1414462"/>
            <a:ext cx="7772400" cy="4486275"/>
          </a:xfrm>
          <a:solidFill>
            <a:schemeClr val="bg2"/>
          </a:solidFill>
        </p:spPr>
      </p:pic>
      <p:sp>
        <p:nvSpPr>
          <p:cNvPr id="2" name="Slide Number Placeholder 1">
            <a:extLst>
              <a:ext uri="{FF2B5EF4-FFF2-40B4-BE49-F238E27FC236}">
                <a16:creationId xmlns:a16="http://schemas.microsoft.com/office/drawing/2014/main" id="{23B9CDA8-BBBE-8641-B1F3-598C1367FB18}"/>
              </a:ext>
            </a:extLst>
          </p:cNvPr>
          <p:cNvSpPr>
            <a:spLocks noGrp="1"/>
          </p:cNvSpPr>
          <p:nvPr>
            <p:ph type="sldNum" sz="quarter" idx="12"/>
          </p:nvPr>
        </p:nvSpPr>
        <p:spPr/>
        <p:txBody>
          <a:bodyPr/>
          <a:lstStyle/>
          <a:p>
            <a:fld id="{4FAB73BC-B049-4115-A692-8D63A059BFB8}" type="slidenum">
              <a:rPr lang="en-US" smtClean="0"/>
              <a:pPr/>
              <a:t>11</a:t>
            </a:fld>
            <a:endParaRPr lang="en-US" dirty="0"/>
          </a:p>
        </p:txBody>
      </p:sp>
    </p:spTree>
    <p:extLst>
      <p:ext uri="{BB962C8B-B14F-4D97-AF65-F5344CB8AC3E}">
        <p14:creationId xmlns:p14="http://schemas.microsoft.com/office/powerpoint/2010/main" val="38997992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98F8F8-7394-3041-838E-D2AE63307471}"/>
              </a:ext>
            </a:extLst>
          </p:cNvPr>
          <p:cNvSpPr>
            <a:spLocks noGrp="1"/>
          </p:cNvSpPr>
          <p:nvPr>
            <p:ph type="title"/>
          </p:nvPr>
        </p:nvSpPr>
        <p:spPr>
          <a:xfrm>
            <a:off x="252919" y="1123838"/>
            <a:ext cx="3844948" cy="1732252"/>
          </a:xfrm>
        </p:spPr>
        <p:txBody>
          <a:bodyPr>
            <a:normAutofit/>
          </a:bodyPr>
          <a:lstStyle/>
          <a:p>
            <a:r>
              <a:rPr lang="en-GB" sz="3200" dirty="0"/>
              <a:t>T</a:t>
            </a:r>
            <a:r>
              <a:rPr lang="x-none" sz="3200" dirty="0"/>
              <a:t>able </a:t>
            </a:r>
            <a:r>
              <a:rPr lang="en-US" sz="3200" smtClean="0"/>
              <a:t>o</a:t>
            </a:r>
            <a:r>
              <a:rPr lang="x-none" sz="3200" smtClean="0"/>
              <a:t>f </a:t>
            </a:r>
            <a:r>
              <a:rPr lang="x-none" sz="3200" dirty="0"/>
              <a:t>Content: </a:t>
            </a:r>
          </a:p>
        </p:txBody>
      </p:sp>
      <p:sp>
        <p:nvSpPr>
          <p:cNvPr id="3" name="Content Placeholder 2">
            <a:extLst>
              <a:ext uri="{FF2B5EF4-FFF2-40B4-BE49-F238E27FC236}">
                <a16:creationId xmlns:a16="http://schemas.microsoft.com/office/drawing/2014/main" id="{AE3053DC-6B41-254A-8E2F-76AC0808350F}"/>
              </a:ext>
            </a:extLst>
          </p:cNvPr>
          <p:cNvSpPr>
            <a:spLocks noGrp="1"/>
          </p:cNvSpPr>
          <p:nvPr>
            <p:ph idx="1"/>
          </p:nvPr>
        </p:nvSpPr>
        <p:spPr/>
        <p:txBody>
          <a:bodyPr/>
          <a:lstStyle/>
          <a:p>
            <a:r>
              <a:rPr lang="en-GB" dirty="0"/>
              <a:t>T</a:t>
            </a:r>
            <a:r>
              <a:rPr lang="x-none" dirty="0"/>
              <a:t>he </a:t>
            </a:r>
            <a:r>
              <a:rPr lang="en-US" dirty="0" smtClean="0"/>
              <a:t>M</a:t>
            </a:r>
            <a:r>
              <a:rPr lang="x-none" dirty="0" smtClean="0"/>
              <a:t>eaning </a:t>
            </a:r>
            <a:r>
              <a:rPr lang="x-none" dirty="0"/>
              <a:t>of </a:t>
            </a:r>
            <a:r>
              <a:rPr lang="en-US" dirty="0" smtClean="0"/>
              <a:t>E</a:t>
            </a:r>
            <a:r>
              <a:rPr lang="x-none" dirty="0" smtClean="0"/>
              <a:t>motional </a:t>
            </a:r>
            <a:r>
              <a:rPr lang="en-US" dirty="0" smtClean="0"/>
              <a:t>C</a:t>
            </a:r>
            <a:r>
              <a:rPr lang="x-none" dirty="0" smtClean="0"/>
              <a:t>ompetence</a:t>
            </a:r>
            <a:r>
              <a:rPr lang="x-none" dirty="0"/>
              <a:t>.</a:t>
            </a:r>
          </a:p>
          <a:p>
            <a:r>
              <a:rPr lang="en-GB" dirty="0"/>
              <a:t>T</a:t>
            </a:r>
            <a:r>
              <a:rPr lang="x-none" dirty="0"/>
              <a:t>he </a:t>
            </a:r>
            <a:r>
              <a:rPr lang="en-US" dirty="0" smtClean="0"/>
              <a:t>P</a:t>
            </a:r>
            <a:r>
              <a:rPr lang="x-none" dirty="0" smtClean="0"/>
              <a:t>arts </a:t>
            </a:r>
            <a:r>
              <a:rPr lang="x-none" dirty="0"/>
              <a:t>of </a:t>
            </a:r>
            <a:r>
              <a:rPr lang="en-US" dirty="0"/>
              <a:t>E</a:t>
            </a:r>
            <a:r>
              <a:rPr lang="x-none" dirty="0" smtClean="0"/>
              <a:t>motional </a:t>
            </a:r>
            <a:r>
              <a:rPr lang="x-none" dirty="0"/>
              <a:t>competence.</a:t>
            </a:r>
          </a:p>
          <a:p>
            <a:r>
              <a:rPr lang="en-GB" dirty="0"/>
              <a:t>E</a:t>
            </a:r>
            <a:r>
              <a:rPr lang="x-none" dirty="0"/>
              <a:t>xplain each part clearly.</a:t>
            </a:r>
          </a:p>
          <a:p>
            <a:r>
              <a:rPr lang="en-GB" dirty="0"/>
              <a:t>C</a:t>
            </a:r>
            <a:r>
              <a:rPr lang="x-none" dirty="0"/>
              <a:t>onclusion .</a:t>
            </a:r>
          </a:p>
          <a:p>
            <a:r>
              <a:rPr lang="en-GB" dirty="0"/>
              <a:t>R</a:t>
            </a:r>
            <a:r>
              <a:rPr lang="x-none" dirty="0"/>
              <a:t>eferences .</a:t>
            </a:r>
          </a:p>
          <a:p>
            <a:endParaRPr lang="x-none" dirty="0"/>
          </a:p>
          <a:p>
            <a:endParaRPr lang="x-none" dirty="0"/>
          </a:p>
        </p:txBody>
      </p:sp>
      <p:sp>
        <p:nvSpPr>
          <p:cNvPr id="4" name="Slide Number Placeholder 3">
            <a:extLst>
              <a:ext uri="{FF2B5EF4-FFF2-40B4-BE49-F238E27FC236}">
                <a16:creationId xmlns:a16="http://schemas.microsoft.com/office/drawing/2014/main" id="{7A6E0181-DA98-0D4A-9306-AFE8BECCF6DE}"/>
              </a:ext>
            </a:extLst>
          </p:cNvPr>
          <p:cNvSpPr>
            <a:spLocks noGrp="1"/>
          </p:cNvSpPr>
          <p:nvPr>
            <p:ph type="sldNum" sz="quarter" idx="12"/>
          </p:nvPr>
        </p:nvSpPr>
        <p:spPr/>
        <p:txBody>
          <a:bodyPr/>
          <a:lstStyle/>
          <a:p>
            <a:fld id="{4FAB73BC-B049-4115-A692-8D63A059BFB8}" type="slidenum">
              <a:rPr lang="en-US" smtClean="0"/>
              <a:pPr/>
              <a:t>1</a:t>
            </a:fld>
            <a:endParaRPr lang="en-US" dirty="0"/>
          </a:p>
        </p:txBody>
      </p:sp>
    </p:spTree>
    <p:extLst>
      <p:ext uri="{BB962C8B-B14F-4D97-AF65-F5344CB8AC3E}">
        <p14:creationId xmlns:p14="http://schemas.microsoft.com/office/powerpoint/2010/main" val="41721708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9554A82-AB94-5247-969C-450660F29181}"/>
              </a:ext>
            </a:extLst>
          </p:cNvPr>
          <p:cNvSpPr>
            <a:spLocks noGrp="1"/>
          </p:cNvSpPr>
          <p:nvPr>
            <p:ph idx="1"/>
          </p:nvPr>
        </p:nvSpPr>
        <p:spPr>
          <a:xfrm>
            <a:off x="101600" y="864108"/>
            <a:ext cx="8161867" cy="784070"/>
          </a:xfrm>
        </p:spPr>
        <p:txBody>
          <a:bodyPr>
            <a:normAutofit/>
          </a:bodyPr>
          <a:lstStyle/>
          <a:p>
            <a:pPr marL="0" indent="0">
              <a:buNone/>
            </a:pPr>
            <a:r>
              <a:rPr lang="en-GB" sz="2800" dirty="0"/>
              <a:t>T</a:t>
            </a:r>
            <a:r>
              <a:rPr lang="x-none" sz="2800" dirty="0"/>
              <a:t>he Meaning </a:t>
            </a:r>
            <a:r>
              <a:rPr lang="en-US" sz="2800" dirty="0" smtClean="0"/>
              <a:t>o</a:t>
            </a:r>
            <a:r>
              <a:rPr lang="x-none" sz="2800" dirty="0" smtClean="0"/>
              <a:t>f </a:t>
            </a:r>
            <a:r>
              <a:rPr lang="x-none" sz="2800" dirty="0"/>
              <a:t>Emotional Competence:</a:t>
            </a:r>
          </a:p>
        </p:txBody>
      </p:sp>
      <p:sp>
        <p:nvSpPr>
          <p:cNvPr id="4" name="TextBox 3">
            <a:extLst>
              <a:ext uri="{FF2B5EF4-FFF2-40B4-BE49-F238E27FC236}">
                <a16:creationId xmlns:a16="http://schemas.microsoft.com/office/drawing/2014/main" id="{8DA60AF5-B37E-B04C-A93D-3EC598C376CB}"/>
              </a:ext>
            </a:extLst>
          </p:cNvPr>
          <p:cNvSpPr txBox="1"/>
          <p:nvPr/>
        </p:nvSpPr>
        <p:spPr>
          <a:xfrm>
            <a:off x="282223" y="2111022"/>
            <a:ext cx="8850488" cy="2092881"/>
          </a:xfrm>
          <a:prstGeom prst="rect">
            <a:avLst/>
          </a:prstGeom>
          <a:noFill/>
        </p:spPr>
        <p:txBody>
          <a:bodyPr wrap="square" rtlCol="0">
            <a:spAutoFit/>
          </a:bodyPr>
          <a:lstStyle/>
          <a:p>
            <a:r>
              <a:rPr lang="en-GB" sz="2800" dirty="0">
                <a:solidFill>
                  <a:schemeClr val="bg1"/>
                </a:solidFill>
              </a:rPr>
              <a:t>Emotional competence refers to the </a:t>
            </a:r>
            <a:r>
              <a:rPr lang="en-GB" sz="2800" b="1" dirty="0">
                <a:solidFill>
                  <a:schemeClr val="bg1"/>
                </a:solidFill>
              </a:rPr>
              <a:t>essential set of personal and social skills to recognize, interpret, and respond constructively to emotions in oneself and others</a:t>
            </a:r>
            <a:r>
              <a:rPr lang="en-GB" dirty="0">
                <a:solidFill>
                  <a:schemeClr val="bg1"/>
                </a:solidFill>
              </a:rPr>
              <a:t>. </a:t>
            </a:r>
            <a:r>
              <a:rPr lang="x-none" sz="2400" dirty="0">
                <a:solidFill>
                  <a:schemeClr val="bg1"/>
                </a:solidFill>
              </a:rPr>
              <a:t> </a:t>
            </a:r>
          </a:p>
          <a:p>
            <a:endParaRPr lang="x-none" dirty="0"/>
          </a:p>
        </p:txBody>
      </p:sp>
      <p:pic>
        <p:nvPicPr>
          <p:cNvPr id="7" name="Picture 6">
            <a:extLst>
              <a:ext uri="{FF2B5EF4-FFF2-40B4-BE49-F238E27FC236}">
                <a16:creationId xmlns:a16="http://schemas.microsoft.com/office/drawing/2014/main" id="{C9C377A8-B92E-BB4D-B6BD-163AF3AFB8D4}"/>
              </a:ext>
            </a:extLst>
          </p:cNvPr>
          <p:cNvPicPr>
            <a:picLocks noChangeAspect="1"/>
          </p:cNvPicPr>
          <p:nvPr/>
        </p:nvPicPr>
        <p:blipFill>
          <a:blip r:embed="rId2"/>
          <a:stretch>
            <a:fillRect/>
          </a:stretch>
        </p:blipFill>
        <p:spPr>
          <a:xfrm>
            <a:off x="8043863" y="3790394"/>
            <a:ext cx="3400425" cy="246753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Slide Number Placeholder 1">
            <a:extLst>
              <a:ext uri="{FF2B5EF4-FFF2-40B4-BE49-F238E27FC236}">
                <a16:creationId xmlns:a16="http://schemas.microsoft.com/office/drawing/2014/main" id="{F6952000-8486-CF43-9DED-F5B3DCE9C01E}"/>
              </a:ext>
            </a:extLst>
          </p:cNvPr>
          <p:cNvSpPr>
            <a:spLocks noGrp="1"/>
          </p:cNvSpPr>
          <p:nvPr>
            <p:ph type="sldNum" sz="quarter" idx="12"/>
          </p:nvPr>
        </p:nvSpPr>
        <p:spPr/>
        <p:txBody>
          <a:bodyPr/>
          <a:lstStyle/>
          <a:p>
            <a:fld id="{4FAB73BC-B049-4115-A692-8D63A059BFB8}" type="slidenum">
              <a:rPr lang="en-US" smtClean="0"/>
              <a:pPr/>
              <a:t>2</a:t>
            </a:fld>
            <a:endParaRPr lang="en-US" dirty="0"/>
          </a:p>
        </p:txBody>
      </p:sp>
    </p:spTree>
    <p:extLst>
      <p:ext uri="{BB962C8B-B14F-4D97-AF65-F5344CB8AC3E}">
        <p14:creationId xmlns:p14="http://schemas.microsoft.com/office/powerpoint/2010/main" val="7629141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CA375690-8033-3244-B414-0B793E5BF30C}"/>
              </a:ext>
            </a:extLst>
          </p:cNvPr>
          <p:cNvPicPr>
            <a:picLocks noGrp="1" noChangeAspect="1"/>
          </p:cNvPicPr>
          <p:nvPr>
            <p:ph idx="1"/>
          </p:nvPr>
        </p:nvPicPr>
        <p:blipFill>
          <a:blip r:embed="rId2"/>
          <a:stretch>
            <a:fillRect/>
          </a:stretch>
        </p:blipFill>
        <p:spPr>
          <a:xfrm>
            <a:off x="4036218" y="800100"/>
            <a:ext cx="7265195" cy="5257800"/>
          </a:xfrm>
        </p:spPr>
      </p:pic>
      <p:sp>
        <p:nvSpPr>
          <p:cNvPr id="6" name="TextBox 5">
            <a:extLst>
              <a:ext uri="{FF2B5EF4-FFF2-40B4-BE49-F238E27FC236}">
                <a16:creationId xmlns:a16="http://schemas.microsoft.com/office/drawing/2014/main" id="{E0A3C47B-3760-8B40-884A-CC8442143B33}"/>
              </a:ext>
            </a:extLst>
          </p:cNvPr>
          <p:cNvSpPr txBox="1"/>
          <p:nvPr/>
        </p:nvSpPr>
        <p:spPr>
          <a:xfrm>
            <a:off x="128588" y="2557463"/>
            <a:ext cx="3171825" cy="1384995"/>
          </a:xfrm>
          <a:prstGeom prst="rect">
            <a:avLst/>
          </a:prstGeom>
          <a:noFill/>
        </p:spPr>
        <p:txBody>
          <a:bodyPr wrap="square" rtlCol="0">
            <a:spAutoFit/>
          </a:bodyPr>
          <a:lstStyle/>
          <a:p>
            <a:pPr algn="ctr"/>
            <a:r>
              <a:rPr lang="en-GB" sz="2800" dirty="0">
                <a:solidFill>
                  <a:schemeClr val="bg1"/>
                </a:solidFill>
              </a:rPr>
              <a:t>T</a:t>
            </a:r>
            <a:r>
              <a:rPr lang="x-none" sz="2800" dirty="0">
                <a:solidFill>
                  <a:schemeClr val="bg1"/>
                </a:solidFill>
              </a:rPr>
              <a:t>he Parts Of Emotional Competence:</a:t>
            </a:r>
          </a:p>
        </p:txBody>
      </p:sp>
      <p:sp>
        <p:nvSpPr>
          <p:cNvPr id="2" name="Slide Number Placeholder 1">
            <a:extLst>
              <a:ext uri="{FF2B5EF4-FFF2-40B4-BE49-F238E27FC236}">
                <a16:creationId xmlns:a16="http://schemas.microsoft.com/office/drawing/2014/main" id="{BC0873DF-5729-3147-B142-34905A36F8D7}"/>
              </a:ext>
            </a:extLst>
          </p:cNvPr>
          <p:cNvSpPr>
            <a:spLocks noGrp="1"/>
          </p:cNvSpPr>
          <p:nvPr>
            <p:ph type="sldNum" sz="quarter" idx="12"/>
          </p:nvPr>
        </p:nvSpPr>
        <p:spPr/>
        <p:txBody>
          <a:bodyPr/>
          <a:lstStyle/>
          <a:p>
            <a:fld id="{4FAB73BC-B049-4115-A692-8D63A059BFB8}" type="slidenum">
              <a:rPr lang="en-US" smtClean="0"/>
              <a:pPr/>
              <a:t>3</a:t>
            </a:fld>
            <a:endParaRPr lang="en-US" dirty="0"/>
          </a:p>
        </p:txBody>
      </p:sp>
    </p:spTree>
    <p:extLst>
      <p:ext uri="{BB962C8B-B14F-4D97-AF65-F5344CB8AC3E}">
        <p14:creationId xmlns:p14="http://schemas.microsoft.com/office/powerpoint/2010/main" val="39065372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BEDF1-4346-7D4A-B662-132E65DE7448}"/>
              </a:ext>
            </a:extLst>
          </p:cNvPr>
          <p:cNvSpPr>
            <a:spLocks noGrp="1"/>
          </p:cNvSpPr>
          <p:nvPr>
            <p:ph type="title"/>
          </p:nvPr>
        </p:nvSpPr>
        <p:spPr/>
        <p:txBody>
          <a:bodyPr/>
          <a:lstStyle/>
          <a:p>
            <a:r>
              <a:rPr lang="en-GB" dirty="0"/>
              <a:t>S</a:t>
            </a:r>
            <a:r>
              <a:rPr lang="x-none" dirty="0" smtClean="0"/>
              <a:t>elf</a:t>
            </a:r>
            <a:r>
              <a:rPr lang="en-US" dirty="0" smtClean="0"/>
              <a:t>-A</a:t>
            </a:r>
            <a:r>
              <a:rPr lang="x-none" dirty="0" smtClean="0"/>
              <a:t>wareness</a:t>
            </a:r>
            <a:r>
              <a:rPr lang="x-none" dirty="0"/>
              <a:t>:</a:t>
            </a:r>
          </a:p>
        </p:txBody>
      </p:sp>
      <p:sp>
        <p:nvSpPr>
          <p:cNvPr id="3" name="Content Placeholder 2">
            <a:extLst>
              <a:ext uri="{FF2B5EF4-FFF2-40B4-BE49-F238E27FC236}">
                <a16:creationId xmlns:a16="http://schemas.microsoft.com/office/drawing/2014/main" id="{9F528A95-F358-BD43-9EF2-4DFAFC2C391B}"/>
              </a:ext>
            </a:extLst>
          </p:cNvPr>
          <p:cNvSpPr>
            <a:spLocks noGrp="1"/>
          </p:cNvSpPr>
          <p:nvPr>
            <p:ph idx="1"/>
          </p:nvPr>
        </p:nvSpPr>
        <p:spPr/>
        <p:txBody>
          <a:bodyPr/>
          <a:lstStyle/>
          <a:p>
            <a:r>
              <a:rPr lang="en-GB" dirty="0"/>
              <a:t>Self-awareness is </a:t>
            </a:r>
            <a:r>
              <a:rPr lang="en-GB" b="1" dirty="0"/>
              <a:t>the ability to tune in to your feelings, thoughts, and actions</a:t>
            </a:r>
            <a:r>
              <a:rPr lang="en-GB" dirty="0"/>
              <a:t>. Being self-aware also means being able to recognize how other people see you. </a:t>
            </a:r>
            <a:endParaRPr lang="x-none" dirty="0"/>
          </a:p>
        </p:txBody>
      </p:sp>
      <p:pic>
        <p:nvPicPr>
          <p:cNvPr id="5" name="Picture 4">
            <a:extLst>
              <a:ext uri="{FF2B5EF4-FFF2-40B4-BE49-F238E27FC236}">
                <a16:creationId xmlns:a16="http://schemas.microsoft.com/office/drawing/2014/main" id="{687248E1-7F8D-7E48-9EAA-889E0C202F0E}"/>
              </a:ext>
            </a:extLst>
          </p:cNvPr>
          <p:cNvPicPr>
            <a:picLocks noChangeAspect="1"/>
          </p:cNvPicPr>
          <p:nvPr/>
        </p:nvPicPr>
        <p:blipFill>
          <a:blip r:embed="rId2"/>
          <a:stretch>
            <a:fillRect/>
          </a:stretch>
        </p:blipFill>
        <p:spPr>
          <a:xfrm>
            <a:off x="8577794" y="4057649"/>
            <a:ext cx="2606674" cy="22971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Slide Number Placeholder 3">
            <a:extLst>
              <a:ext uri="{FF2B5EF4-FFF2-40B4-BE49-F238E27FC236}">
                <a16:creationId xmlns:a16="http://schemas.microsoft.com/office/drawing/2014/main" id="{60349DCD-7A23-0C4E-8BAE-EF270AB4A704}"/>
              </a:ext>
            </a:extLst>
          </p:cNvPr>
          <p:cNvSpPr>
            <a:spLocks noGrp="1"/>
          </p:cNvSpPr>
          <p:nvPr>
            <p:ph type="sldNum" sz="quarter" idx="12"/>
          </p:nvPr>
        </p:nvSpPr>
        <p:spPr/>
        <p:txBody>
          <a:bodyPr/>
          <a:lstStyle/>
          <a:p>
            <a:fld id="{4FAB73BC-B049-4115-A692-8D63A059BFB8}" type="slidenum">
              <a:rPr lang="en-US" smtClean="0"/>
              <a:pPr/>
              <a:t>4</a:t>
            </a:fld>
            <a:endParaRPr lang="en-US" dirty="0"/>
          </a:p>
        </p:txBody>
      </p:sp>
    </p:spTree>
    <p:extLst>
      <p:ext uri="{BB962C8B-B14F-4D97-AF65-F5344CB8AC3E}">
        <p14:creationId xmlns:p14="http://schemas.microsoft.com/office/powerpoint/2010/main" val="14199811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8D563C-1619-0E45-BE44-306CA72483BB}"/>
              </a:ext>
            </a:extLst>
          </p:cNvPr>
          <p:cNvSpPr>
            <a:spLocks noGrp="1"/>
          </p:cNvSpPr>
          <p:nvPr>
            <p:ph type="title"/>
          </p:nvPr>
        </p:nvSpPr>
        <p:spPr/>
        <p:txBody>
          <a:bodyPr/>
          <a:lstStyle/>
          <a:p>
            <a:r>
              <a:rPr lang="en-GB" dirty="0"/>
              <a:t>S</a:t>
            </a:r>
            <a:r>
              <a:rPr lang="x-none" dirty="0"/>
              <a:t>elf </a:t>
            </a:r>
            <a:r>
              <a:rPr lang="en-US" dirty="0" smtClean="0"/>
              <a:t>R</a:t>
            </a:r>
            <a:r>
              <a:rPr lang="x-none" dirty="0" smtClean="0"/>
              <a:t>egulation</a:t>
            </a:r>
            <a:r>
              <a:rPr lang="x-none" dirty="0"/>
              <a:t>:</a:t>
            </a:r>
          </a:p>
        </p:txBody>
      </p:sp>
      <p:sp>
        <p:nvSpPr>
          <p:cNvPr id="3" name="Content Placeholder 2">
            <a:extLst>
              <a:ext uri="{FF2B5EF4-FFF2-40B4-BE49-F238E27FC236}">
                <a16:creationId xmlns:a16="http://schemas.microsoft.com/office/drawing/2014/main" id="{4AFB7ED6-112F-6E4E-B0E3-0DDCAC4A0D63}"/>
              </a:ext>
            </a:extLst>
          </p:cNvPr>
          <p:cNvSpPr>
            <a:spLocks noGrp="1"/>
          </p:cNvSpPr>
          <p:nvPr>
            <p:ph idx="1"/>
          </p:nvPr>
        </p:nvSpPr>
        <p:spPr/>
        <p:txBody>
          <a:bodyPr/>
          <a:lstStyle/>
          <a:p>
            <a:r>
              <a:rPr lang="en-GB" dirty="0"/>
              <a:t>Self-regulation is the </a:t>
            </a:r>
            <a:r>
              <a:rPr lang="en-GB" b="1" dirty="0"/>
              <a:t>ability to manage your emotions and behaviour in accordance with the demands of the situation</a:t>
            </a:r>
            <a:r>
              <a:rPr lang="en-GB" dirty="0"/>
              <a:t>.</a:t>
            </a:r>
            <a:endParaRPr lang="x-none" dirty="0"/>
          </a:p>
        </p:txBody>
      </p:sp>
      <p:pic>
        <p:nvPicPr>
          <p:cNvPr id="5" name="Picture 4">
            <a:extLst>
              <a:ext uri="{FF2B5EF4-FFF2-40B4-BE49-F238E27FC236}">
                <a16:creationId xmlns:a16="http://schemas.microsoft.com/office/drawing/2014/main" id="{0490590D-2B83-E243-91E4-3738CD749459}"/>
              </a:ext>
            </a:extLst>
          </p:cNvPr>
          <p:cNvPicPr>
            <a:picLocks noChangeAspect="1"/>
          </p:cNvPicPr>
          <p:nvPr/>
        </p:nvPicPr>
        <p:blipFill>
          <a:blip r:embed="rId2"/>
          <a:stretch>
            <a:fillRect/>
          </a:stretch>
        </p:blipFill>
        <p:spPr>
          <a:xfrm>
            <a:off x="5885039" y="276114"/>
            <a:ext cx="5562599" cy="221456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Slide Number Placeholder 3">
            <a:extLst>
              <a:ext uri="{FF2B5EF4-FFF2-40B4-BE49-F238E27FC236}">
                <a16:creationId xmlns:a16="http://schemas.microsoft.com/office/drawing/2014/main" id="{8EB3FB79-D9C2-1044-AA26-2B376E0B986F}"/>
              </a:ext>
            </a:extLst>
          </p:cNvPr>
          <p:cNvSpPr>
            <a:spLocks noGrp="1"/>
          </p:cNvSpPr>
          <p:nvPr>
            <p:ph type="sldNum" sz="quarter" idx="12"/>
          </p:nvPr>
        </p:nvSpPr>
        <p:spPr/>
        <p:txBody>
          <a:bodyPr/>
          <a:lstStyle/>
          <a:p>
            <a:fld id="{4FAB73BC-B049-4115-A692-8D63A059BFB8}" type="slidenum">
              <a:rPr lang="en-US" smtClean="0"/>
              <a:pPr/>
              <a:t>5</a:t>
            </a:fld>
            <a:endParaRPr lang="en-US" dirty="0"/>
          </a:p>
        </p:txBody>
      </p:sp>
    </p:spTree>
    <p:extLst>
      <p:ext uri="{BB962C8B-B14F-4D97-AF65-F5344CB8AC3E}">
        <p14:creationId xmlns:p14="http://schemas.microsoft.com/office/powerpoint/2010/main" val="6857814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2E74FD-99C5-3B49-AEA2-B02E6F0834C1}"/>
              </a:ext>
            </a:extLst>
          </p:cNvPr>
          <p:cNvSpPr>
            <a:spLocks noGrp="1"/>
          </p:cNvSpPr>
          <p:nvPr>
            <p:ph type="title"/>
          </p:nvPr>
        </p:nvSpPr>
        <p:spPr/>
        <p:txBody>
          <a:bodyPr/>
          <a:lstStyle/>
          <a:p>
            <a:r>
              <a:rPr lang="en-GB" dirty="0"/>
              <a:t>S</a:t>
            </a:r>
            <a:r>
              <a:rPr lang="x-none" dirty="0"/>
              <a:t>elf </a:t>
            </a:r>
            <a:r>
              <a:rPr lang="en-US" dirty="0" smtClean="0"/>
              <a:t>M</a:t>
            </a:r>
            <a:r>
              <a:rPr lang="x-none" dirty="0" smtClean="0"/>
              <a:t>otivetation</a:t>
            </a:r>
            <a:r>
              <a:rPr lang="x-none" dirty="0"/>
              <a:t>:</a:t>
            </a:r>
          </a:p>
        </p:txBody>
      </p:sp>
      <p:sp>
        <p:nvSpPr>
          <p:cNvPr id="3" name="Content Placeholder 2">
            <a:extLst>
              <a:ext uri="{FF2B5EF4-FFF2-40B4-BE49-F238E27FC236}">
                <a16:creationId xmlns:a16="http://schemas.microsoft.com/office/drawing/2014/main" id="{5E1AA2B1-40DE-E744-B7EE-18F91074BF0C}"/>
              </a:ext>
            </a:extLst>
          </p:cNvPr>
          <p:cNvSpPr>
            <a:spLocks noGrp="1"/>
          </p:cNvSpPr>
          <p:nvPr>
            <p:ph idx="1"/>
          </p:nvPr>
        </p:nvSpPr>
        <p:spPr/>
        <p:txBody>
          <a:bodyPr/>
          <a:lstStyle/>
          <a:p>
            <a:r>
              <a:rPr lang="en-GB" dirty="0"/>
              <a:t>Self </a:t>
            </a:r>
            <a:r>
              <a:rPr lang="x-none" dirty="0"/>
              <a:t>motivetation</a:t>
            </a:r>
            <a:r>
              <a:rPr lang="en-GB" dirty="0"/>
              <a:t> is </a:t>
            </a:r>
            <a:r>
              <a:rPr lang="en-GB" b="1" dirty="0"/>
              <a:t>the ability to drive oneself to take initiative and action to pursue goals and complete tasks.</a:t>
            </a:r>
            <a:endParaRPr lang="x-none" dirty="0"/>
          </a:p>
        </p:txBody>
      </p:sp>
      <p:pic>
        <p:nvPicPr>
          <p:cNvPr id="5" name="Picture 4">
            <a:extLst>
              <a:ext uri="{FF2B5EF4-FFF2-40B4-BE49-F238E27FC236}">
                <a16:creationId xmlns:a16="http://schemas.microsoft.com/office/drawing/2014/main" id="{1880492D-5FAC-674A-965C-D405639CB12A}"/>
              </a:ext>
            </a:extLst>
          </p:cNvPr>
          <p:cNvPicPr>
            <a:picLocks noChangeAspect="1"/>
          </p:cNvPicPr>
          <p:nvPr/>
        </p:nvPicPr>
        <p:blipFill>
          <a:blip r:embed="rId2"/>
          <a:stretch>
            <a:fillRect/>
          </a:stretch>
        </p:blipFill>
        <p:spPr>
          <a:xfrm>
            <a:off x="7415213" y="4200525"/>
            <a:ext cx="3929062" cy="152449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Slide Number Placeholder 3">
            <a:extLst>
              <a:ext uri="{FF2B5EF4-FFF2-40B4-BE49-F238E27FC236}">
                <a16:creationId xmlns:a16="http://schemas.microsoft.com/office/drawing/2014/main" id="{82234892-2029-DC45-AE37-F49C7A700A5E}"/>
              </a:ext>
            </a:extLst>
          </p:cNvPr>
          <p:cNvSpPr>
            <a:spLocks noGrp="1"/>
          </p:cNvSpPr>
          <p:nvPr>
            <p:ph type="sldNum" sz="quarter" idx="12"/>
          </p:nvPr>
        </p:nvSpPr>
        <p:spPr/>
        <p:txBody>
          <a:bodyPr/>
          <a:lstStyle/>
          <a:p>
            <a:fld id="{4FAB73BC-B049-4115-A692-8D63A059BFB8}" type="slidenum">
              <a:rPr lang="en-US" smtClean="0"/>
              <a:pPr/>
              <a:t>6</a:t>
            </a:fld>
            <a:endParaRPr lang="en-US" dirty="0"/>
          </a:p>
        </p:txBody>
      </p:sp>
    </p:spTree>
    <p:extLst>
      <p:ext uri="{BB962C8B-B14F-4D97-AF65-F5344CB8AC3E}">
        <p14:creationId xmlns:p14="http://schemas.microsoft.com/office/powerpoint/2010/main" val="30506779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D3BBBA-BD4E-8D41-A9AC-A9554E37AE13}"/>
              </a:ext>
            </a:extLst>
          </p:cNvPr>
          <p:cNvSpPr>
            <a:spLocks noGrp="1"/>
          </p:cNvSpPr>
          <p:nvPr>
            <p:ph type="title"/>
          </p:nvPr>
        </p:nvSpPr>
        <p:spPr/>
        <p:txBody>
          <a:bodyPr/>
          <a:lstStyle/>
          <a:p>
            <a:r>
              <a:rPr lang="en-GB" dirty="0"/>
              <a:t>E</a:t>
            </a:r>
            <a:r>
              <a:rPr lang="x-none" dirty="0"/>
              <a:t>mpathy:</a:t>
            </a:r>
          </a:p>
        </p:txBody>
      </p:sp>
      <p:sp>
        <p:nvSpPr>
          <p:cNvPr id="3" name="Content Placeholder 2">
            <a:extLst>
              <a:ext uri="{FF2B5EF4-FFF2-40B4-BE49-F238E27FC236}">
                <a16:creationId xmlns:a16="http://schemas.microsoft.com/office/drawing/2014/main" id="{DE15C999-1C98-DB4E-B470-15B94B6698A9}"/>
              </a:ext>
            </a:extLst>
          </p:cNvPr>
          <p:cNvSpPr>
            <a:spLocks noGrp="1"/>
          </p:cNvSpPr>
          <p:nvPr>
            <p:ph idx="1"/>
          </p:nvPr>
        </p:nvSpPr>
        <p:spPr/>
        <p:txBody>
          <a:bodyPr/>
          <a:lstStyle/>
          <a:p>
            <a:r>
              <a:rPr lang="en-GB" dirty="0"/>
              <a:t>Empathy is the ability to emotionally understand what other people feel, see things from their point of view, and imagine yourself in their place. Essentially, it is putting yourself in someone else's position and feeling what they must be feeling.</a:t>
            </a:r>
            <a:endParaRPr lang="x-none" dirty="0"/>
          </a:p>
        </p:txBody>
      </p:sp>
      <p:pic>
        <p:nvPicPr>
          <p:cNvPr id="5" name="Picture 4">
            <a:extLst>
              <a:ext uri="{FF2B5EF4-FFF2-40B4-BE49-F238E27FC236}">
                <a16:creationId xmlns:a16="http://schemas.microsoft.com/office/drawing/2014/main" id="{F26DE623-F26F-5D43-94C5-E2C0A9F705C1}"/>
              </a:ext>
            </a:extLst>
          </p:cNvPr>
          <p:cNvPicPr>
            <a:picLocks noChangeAspect="1"/>
          </p:cNvPicPr>
          <p:nvPr/>
        </p:nvPicPr>
        <p:blipFill>
          <a:blip r:embed="rId2"/>
          <a:stretch>
            <a:fillRect/>
          </a:stretch>
        </p:blipFill>
        <p:spPr>
          <a:xfrm>
            <a:off x="7858125" y="4371976"/>
            <a:ext cx="3225799" cy="172192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Slide Number Placeholder 3">
            <a:extLst>
              <a:ext uri="{FF2B5EF4-FFF2-40B4-BE49-F238E27FC236}">
                <a16:creationId xmlns:a16="http://schemas.microsoft.com/office/drawing/2014/main" id="{9F0A2A05-5C0E-964C-A9C4-2AFFE4F8B851}"/>
              </a:ext>
            </a:extLst>
          </p:cNvPr>
          <p:cNvSpPr>
            <a:spLocks noGrp="1"/>
          </p:cNvSpPr>
          <p:nvPr>
            <p:ph type="sldNum" sz="quarter" idx="12"/>
          </p:nvPr>
        </p:nvSpPr>
        <p:spPr/>
        <p:txBody>
          <a:bodyPr/>
          <a:lstStyle/>
          <a:p>
            <a:fld id="{4FAB73BC-B049-4115-A692-8D63A059BFB8}" type="slidenum">
              <a:rPr lang="en-US" smtClean="0"/>
              <a:pPr/>
              <a:t>7</a:t>
            </a:fld>
            <a:endParaRPr lang="en-US" dirty="0"/>
          </a:p>
        </p:txBody>
      </p:sp>
    </p:spTree>
    <p:extLst>
      <p:ext uri="{BB962C8B-B14F-4D97-AF65-F5344CB8AC3E}">
        <p14:creationId xmlns:p14="http://schemas.microsoft.com/office/powerpoint/2010/main" val="13978298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7FE202-6124-DB42-9C81-C2FBE86C9586}"/>
              </a:ext>
            </a:extLst>
          </p:cNvPr>
          <p:cNvSpPr>
            <a:spLocks noGrp="1"/>
          </p:cNvSpPr>
          <p:nvPr>
            <p:ph type="title"/>
          </p:nvPr>
        </p:nvSpPr>
        <p:spPr/>
        <p:txBody>
          <a:bodyPr/>
          <a:lstStyle/>
          <a:p>
            <a:r>
              <a:rPr lang="en-GB" dirty="0"/>
              <a:t>S</a:t>
            </a:r>
            <a:r>
              <a:rPr lang="x-none" dirty="0"/>
              <a:t>ocial skills:</a:t>
            </a:r>
          </a:p>
        </p:txBody>
      </p:sp>
      <p:sp>
        <p:nvSpPr>
          <p:cNvPr id="3" name="Content Placeholder 2">
            <a:extLst>
              <a:ext uri="{FF2B5EF4-FFF2-40B4-BE49-F238E27FC236}">
                <a16:creationId xmlns:a16="http://schemas.microsoft.com/office/drawing/2014/main" id="{72139C8D-4B88-DC4A-B69A-4B04C665BE30}"/>
              </a:ext>
            </a:extLst>
          </p:cNvPr>
          <p:cNvSpPr>
            <a:spLocks noGrp="1"/>
          </p:cNvSpPr>
          <p:nvPr>
            <p:ph idx="1"/>
          </p:nvPr>
        </p:nvSpPr>
        <p:spPr/>
        <p:txBody>
          <a:bodyPr/>
          <a:lstStyle/>
          <a:p>
            <a:r>
              <a:rPr lang="en-GB" dirty="0"/>
              <a:t>P</a:t>
            </a:r>
            <a:r>
              <a:rPr lang="x-none" dirty="0"/>
              <a:t>roficiency in managing relationships and bulding networks,an ability to to find common ground and build rapport.</a:t>
            </a:r>
          </a:p>
        </p:txBody>
      </p:sp>
      <p:pic>
        <p:nvPicPr>
          <p:cNvPr id="5" name="Picture 4">
            <a:extLst>
              <a:ext uri="{FF2B5EF4-FFF2-40B4-BE49-F238E27FC236}">
                <a16:creationId xmlns:a16="http://schemas.microsoft.com/office/drawing/2014/main" id="{F36CE496-768A-634A-AA12-505A70EB6A5C}"/>
              </a:ext>
            </a:extLst>
          </p:cNvPr>
          <p:cNvPicPr>
            <a:picLocks noChangeAspect="1"/>
          </p:cNvPicPr>
          <p:nvPr/>
        </p:nvPicPr>
        <p:blipFill>
          <a:blip r:embed="rId2"/>
          <a:stretch>
            <a:fillRect/>
          </a:stretch>
        </p:blipFill>
        <p:spPr>
          <a:xfrm>
            <a:off x="8130118" y="3763455"/>
            <a:ext cx="3054350" cy="24876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Slide Number Placeholder 3">
            <a:extLst>
              <a:ext uri="{FF2B5EF4-FFF2-40B4-BE49-F238E27FC236}">
                <a16:creationId xmlns:a16="http://schemas.microsoft.com/office/drawing/2014/main" id="{0C1324E5-F4A4-9D46-9515-C84DC13A5DFF}"/>
              </a:ext>
            </a:extLst>
          </p:cNvPr>
          <p:cNvSpPr>
            <a:spLocks noGrp="1"/>
          </p:cNvSpPr>
          <p:nvPr>
            <p:ph type="sldNum" sz="quarter" idx="12"/>
          </p:nvPr>
        </p:nvSpPr>
        <p:spPr/>
        <p:txBody>
          <a:bodyPr/>
          <a:lstStyle/>
          <a:p>
            <a:fld id="{4FAB73BC-B049-4115-A692-8D63A059BFB8}" type="slidenum">
              <a:rPr lang="en-US" smtClean="0"/>
              <a:pPr/>
              <a:t>8</a:t>
            </a:fld>
            <a:endParaRPr lang="en-US" dirty="0"/>
          </a:p>
        </p:txBody>
      </p:sp>
    </p:spTree>
    <p:extLst>
      <p:ext uri="{BB962C8B-B14F-4D97-AF65-F5344CB8AC3E}">
        <p14:creationId xmlns:p14="http://schemas.microsoft.com/office/powerpoint/2010/main" val="2132534285"/>
      </p:ext>
    </p:extLst>
  </p:cSld>
  <p:clrMapOvr>
    <a:masterClrMapping/>
  </p:clrMapOvr>
</p:sld>
</file>

<file path=ppt/theme/theme1.xml><?xml version="1.0" encoding="utf-8"?>
<a:theme xmlns:a="http://schemas.openxmlformats.org/drawingml/2006/main"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Frame</Template>
  <TotalTime>258</TotalTime>
  <Words>410</Words>
  <Application>Microsoft Office PowerPoint</Application>
  <PresentationFormat>Widescreen</PresentationFormat>
  <Paragraphs>47</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Ayuthaya</vt:lpstr>
      <vt:lpstr>Calibri</vt:lpstr>
      <vt:lpstr>Corbel</vt:lpstr>
      <vt:lpstr>Wingdings 2</vt:lpstr>
      <vt:lpstr>Frame</vt:lpstr>
      <vt:lpstr>The Guide for Emotional Competence in Your Expression of ,and Response to Emotion</vt:lpstr>
      <vt:lpstr>Table of Content: </vt:lpstr>
      <vt:lpstr>PowerPoint Presentation</vt:lpstr>
      <vt:lpstr>PowerPoint Presentation</vt:lpstr>
      <vt:lpstr>Self-Awareness:</vt:lpstr>
      <vt:lpstr>Self Regulation:</vt:lpstr>
      <vt:lpstr>Self Motivetation:</vt:lpstr>
      <vt:lpstr>Empathy:</vt:lpstr>
      <vt:lpstr>Social skills:</vt:lpstr>
      <vt:lpstr>Conclusion </vt:lpstr>
      <vt:lpstr>References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 The Guide For Emotional Competence In Your Expression Of ,And Response To Emotion</dc:title>
  <dc:creator>Ahmed jad</dc:creator>
  <cp:lastModifiedBy>user</cp:lastModifiedBy>
  <cp:revision>10</cp:revision>
  <dcterms:created xsi:type="dcterms:W3CDTF">2021-11-28T20:53:17Z</dcterms:created>
  <dcterms:modified xsi:type="dcterms:W3CDTF">2021-12-13T08:43:07Z</dcterms:modified>
</cp:coreProperties>
</file>