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14"/>
  </p:notesMasterIdLst>
  <p:sldIdLst>
    <p:sldId id="278" r:id="rId2"/>
    <p:sldId id="273" r:id="rId3"/>
    <p:sldId id="276" r:id="rId4"/>
    <p:sldId id="277" r:id="rId5"/>
    <p:sldId id="260" r:id="rId6"/>
    <p:sldId id="272" r:id="rId7"/>
    <p:sldId id="268" r:id="rId8"/>
    <p:sldId id="269" r:id="rId9"/>
    <p:sldId id="275" r:id="rId10"/>
    <p:sldId id="271"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26" autoAdjust="0"/>
    <p:restoredTop sz="95256" autoAdjust="0"/>
  </p:normalViewPr>
  <p:slideViewPr>
    <p:cSldViewPr snapToGrid="0">
      <p:cViewPr varScale="1">
        <p:scale>
          <a:sx n="85" d="100"/>
          <a:sy n="85" d="100"/>
        </p:scale>
        <p:origin x="84"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9D8F2-16F7-4EE7-ADD0-1DCB4065543E}" type="datetimeFigureOut">
              <a:rPr lang="en-US" smtClean="0"/>
              <a:t>9/20/2022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B733D3-A323-43EF-8309-B5944B4F4A65}" type="slidenum">
              <a:rPr lang="en-US" smtClean="0"/>
              <a:t>‹#›</a:t>
            </a:fld>
            <a:endParaRPr lang="en-US"/>
          </a:p>
        </p:txBody>
      </p:sp>
    </p:spTree>
    <p:extLst>
      <p:ext uri="{BB962C8B-B14F-4D97-AF65-F5344CB8AC3E}">
        <p14:creationId xmlns:p14="http://schemas.microsoft.com/office/powerpoint/2010/main" val="2166465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742C5A8-819D-4546-AC76-FC71768BE9FA}" type="datetime1">
              <a:rPr lang="en-US" smtClean="0"/>
              <a:t>9/20/2022</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86B7C3E-2044-42B0-A182-149FB71446E1}"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5952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19B670-16F7-4BF4-9785-29DB73BC5C5E}"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11601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4D1E1-737D-458F-A522-6F460E684D5F}"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3807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9DAC2E-7775-43CF-A53C-2DF12649526D}"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8774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7DBDAA5-C6F9-4A3A-BD28-0D8A0AAA8FE3}"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2016534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742FEE-77BB-4A15-9109-6F5CD7623A96}"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1469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96D406-F17E-4789-911C-BF446E280FF4}"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5625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209436-798B-42ED-A619-650073DA37C9}"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69431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A04A2A-887E-4F8E-A33B-CA4A3808D367}"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5802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D75C4F-D5A6-414D-B8D2-EF092559555D}"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3122651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E6A321-9C9A-499A-9A42-0A554C42F22A}"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6B7C3E-2044-42B0-A182-149FB71446E1}"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957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218CDB-D3E1-4A36-94FB-080835EC8D2E}"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3037988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31163E-9CB3-41ED-A665-E8B11178AA15}" type="datetime1">
              <a:rPr lang="en-US" smtClean="0"/>
              <a:t>9/20/2022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6B7C3E-2044-42B0-A182-149FB71446E1}"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7418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DCC285-EB30-4A48-8795-44AB12CD67E1}" type="datetime1">
              <a:rPr lang="en-US" smtClean="0"/>
              <a:t>9/20/2022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6B7C3E-2044-42B0-A182-149FB71446E1}"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7123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6B7E2-222B-4D90-99E6-DE1075092C4F}" type="datetime1">
              <a:rPr lang="en-US" smtClean="0"/>
              <a:t>9/20/2022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507817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BA6B12-61E3-4681-AEE7-96975B6E9C7D}"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6B7C3E-2044-42B0-A182-149FB71446E1}"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3975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0671DD-09AE-47AE-B7AD-43015B090286}"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6B7C3E-2044-42B0-A182-149FB71446E1}" type="slidenum">
              <a:rPr lang="en-US" smtClean="0"/>
              <a:t>‹#›</a:t>
            </a:fld>
            <a:endParaRPr lang="en-US"/>
          </a:p>
        </p:txBody>
      </p:sp>
    </p:spTree>
    <p:extLst>
      <p:ext uri="{BB962C8B-B14F-4D97-AF65-F5344CB8AC3E}">
        <p14:creationId xmlns:p14="http://schemas.microsoft.com/office/powerpoint/2010/main" val="284318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57DDE70-66B1-4336-996A-E613174C0E0E}" type="datetime1">
              <a:rPr lang="en-US" smtClean="0"/>
              <a:t>9/20/2022</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86B7C3E-2044-42B0-A182-149FB71446E1}" type="slidenum">
              <a:rPr lang="en-US" smtClean="0"/>
              <a:t>‹#›</a:t>
            </a:fld>
            <a:endParaRPr lang="en-US"/>
          </a:p>
        </p:txBody>
      </p:sp>
    </p:spTree>
    <p:extLst>
      <p:ext uri="{BB962C8B-B14F-4D97-AF65-F5344CB8AC3E}">
        <p14:creationId xmlns:p14="http://schemas.microsoft.com/office/powerpoint/2010/main" val="265434182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dc.gov/tobacco/basic_information/health_effects/pregnancy/index.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xmlns="" id="{6FE629A6-471E-4039-AA48-B7C8174CD70D}"/>
              </a:ext>
            </a:extLst>
          </p:cNvPr>
          <p:cNvPicPr>
            <a:picLocks noGrp="1" noChangeAspect="1"/>
          </p:cNvPicPr>
          <p:nvPr>
            <p:ph idx="1"/>
          </p:nvPr>
        </p:nvPicPr>
        <p:blipFill>
          <a:blip r:embed="rId2"/>
          <a:stretch>
            <a:fillRect/>
          </a:stretch>
        </p:blipFill>
        <p:spPr>
          <a:xfrm>
            <a:off x="-165717" y="0"/>
            <a:ext cx="12443533" cy="6858000"/>
          </a:xfrm>
        </p:spPr>
      </p:pic>
      <p:sp>
        <p:nvSpPr>
          <p:cNvPr id="4" name="Slide Number Placeholder 3">
            <a:extLst>
              <a:ext uri="{FF2B5EF4-FFF2-40B4-BE49-F238E27FC236}">
                <a16:creationId xmlns:a16="http://schemas.microsoft.com/office/drawing/2014/main" xmlns="" id="{0BE374DB-0267-4F64-A3DA-4DD604E81F82}"/>
              </a:ext>
            </a:extLst>
          </p:cNvPr>
          <p:cNvSpPr>
            <a:spLocks noGrp="1"/>
          </p:cNvSpPr>
          <p:nvPr>
            <p:ph type="sldNum" sz="quarter" idx="12"/>
          </p:nvPr>
        </p:nvSpPr>
        <p:spPr/>
        <p:txBody>
          <a:bodyPr/>
          <a:lstStyle/>
          <a:p>
            <a:fld id="{686B7C3E-2044-42B0-A182-149FB71446E1}" type="slidenum">
              <a:rPr lang="en-US" smtClean="0"/>
              <a:t>1</a:t>
            </a:fld>
            <a:endParaRPr lang="en-US"/>
          </a:p>
        </p:txBody>
      </p:sp>
      <p:pic>
        <p:nvPicPr>
          <p:cNvPr id="9" name="Picture 4" descr="Faculty of Applied Medical Sciences">
            <a:extLst>
              <a:ext uri="{FF2B5EF4-FFF2-40B4-BE49-F238E27FC236}">
                <a16:creationId xmlns:a16="http://schemas.microsoft.com/office/drawing/2014/main" xmlns="" id="{BA06847B-9C89-487A-A707-2DD15C0862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6088" y="62144"/>
            <a:ext cx="6035040" cy="937861"/>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a:extLst>
              <a:ext uri="{FF2B5EF4-FFF2-40B4-BE49-F238E27FC236}">
                <a16:creationId xmlns:a16="http://schemas.microsoft.com/office/drawing/2014/main" xmlns="" id="{9C5E898B-C243-4EB1-832B-BD9FE25F4688}"/>
              </a:ext>
            </a:extLst>
          </p:cNvPr>
          <p:cNvSpPr txBox="1">
            <a:spLocks/>
          </p:cNvSpPr>
          <p:nvPr/>
        </p:nvSpPr>
        <p:spPr>
          <a:xfrm>
            <a:off x="-165716" y="-274320"/>
            <a:ext cx="5723137" cy="5751842"/>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
            </a:r>
            <a:br>
              <a:rPr lang="en-US" dirty="0"/>
            </a:br>
            <a:r>
              <a:rPr lang="en-US" dirty="0"/>
              <a:t/>
            </a:r>
            <a:br>
              <a:rPr lang="en-US" dirty="0"/>
            </a:br>
            <a:r>
              <a:rPr lang="en-US" dirty="0">
                <a:solidFill>
                  <a:srgbClr val="FF0000"/>
                </a:solidFill>
              </a:rPr>
              <a:t>(Tobacco control)</a:t>
            </a:r>
            <a:r>
              <a:rPr lang="ar-SA" dirty="0">
                <a:solidFill>
                  <a:srgbClr val="FF0000"/>
                </a:solidFill>
              </a:rPr>
              <a:t/>
            </a:r>
            <a:br>
              <a:rPr lang="ar-SA" dirty="0">
                <a:solidFill>
                  <a:srgbClr val="FF0000"/>
                </a:solidFill>
              </a:rPr>
            </a:br>
            <a:r>
              <a:rPr lang="en-US" dirty="0"/>
              <a:t>smoking During pregnancy</a:t>
            </a:r>
            <a:br>
              <a:rPr lang="en-US" dirty="0"/>
            </a:br>
            <a:r>
              <a:rPr lang="en-US" dirty="0"/>
              <a:t>2021_2022</a:t>
            </a:r>
            <a:br>
              <a:rPr lang="en-US" dirty="0"/>
            </a:br>
            <a:endParaRPr lang="en-US" dirty="0"/>
          </a:p>
        </p:txBody>
      </p:sp>
      <p:sp>
        <p:nvSpPr>
          <p:cNvPr id="14" name="Subtitle 2">
            <a:extLst>
              <a:ext uri="{FF2B5EF4-FFF2-40B4-BE49-F238E27FC236}">
                <a16:creationId xmlns:a16="http://schemas.microsoft.com/office/drawing/2014/main" xmlns="" id="{CE9A0A19-8CD2-4D56-B08C-F78E10789376}"/>
              </a:ext>
            </a:extLst>
          </p:cNvPr>
          <p:cNvSpPr txBox="1">
            <a:spLocks/>
          </p:cNvSpPr>
          <p:nvPr/>
        </p:nvSpPr>
        <p:spPr>
          <a:xfrm>
            <a:off x="7226422" y="5903650"/>
            <a:ext cx="4965577" cy="816746"/>
          </a:xfrm>
          <a:prstGeom prst="rect">
            <a:avLst/>
          </a:prstGeom>
        </p:spPr>
        <p:txBody>
          <a:bodyPr vert="horz" lIns="91440" tIns="45720" rIns="91440" bIns="45720" rtlCol="0" anchor="t">
            <a:normAutofit fontScale="92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US" dirty="0">
                <a:solidFill>
                  <a:srgbClr val="FF0000"/>
                </a:solidFill>
              </a:rPr>
              <a:t>Student Name :Mahmoud Ali Alshrta</a:t>
            </a:r>
          </a:p>
          <a:p>
            <a:r>
              <a:rPr lang="en-US" dirty="0">
                <a:solidFill>
                  <a:srgbClr val="FF0000"/>
                </a:solidFill>
              </a:rPr>
              <a:t>Student Number :3519</a:t>
            </a:r>
          </a:p>
        </p:txBody>
      </p:sp>
    </p:spTree>
    <p:extLst>
      <p:ext uri="{BB962C8B-B14F-4D97-AF65-F5344CB8AC3E}">
        <p14:creationId xmlns:p14="http://schemas.microsoft.com/office/powerpoint/2010/main" val="4089243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0909F3-DA57-4E71-92A1-A9FD0BDBA1F2}"/>
              </a:ext>
            </a:extLst>
          </p:cNvPr>
          <p:cNvSpPr>
            <a:spLocks noGrp="1"/>
          </p:cNvSpPr>
          <p:nvPr>
            <p:ph type="title"/>
          </p:nvPr>
        </p:nvSpPr>
        <p:spPr>
          <a:xfrm>
            <a:off x="1287262" y="677112"/>
            <a:ext cx="9609336" cy="1608888"/>
          </a:xfrm>
        </p:spPr>
        <p:txBody>
          <a:bodyPr>
            <a:normAutofit fontScale="90000"/>
          </a:bodyPr>
          <a:lstStyle/>
          <a:p>
            <a:pPr algn="l">
              <a:lnSpc>
                <a:spcPct val="150000"/>
              </a:lnSpc>
            </a:pPr>
            <a:r>
              <a:rPr lang="en-US" sz="2400" b="0" i="0" dirty="0">
                <a:solidFill>
                  <a:srgbClr val="343332"/>
                </a:solidFill>
                <a:effectLst/>
                <a:latin typeface="Open Sans" panose="020B0606030504020204" pitchFamily="34" charset="0"/>
                <a:ea typeface="Open Sans" panose="020B0606030504020204" pitchFamily="34" charset="0"/>
                <a:cs typeface="Open Sans" panose="020B0606030504020204" pitchFamily="34" charset="0"/>
              </a:rPr>
              <a:t>smoking also increases the incidence of various complications of pregnancy which in turn compromises optimal development of the growing fetus</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Content Placeholder 8">
            <a:extLst>
              <a:ext uri="{FF2B5EF4-FFF2-40B4-BE49-F238E27FC236}">
                <a16:creationId xmlns:a16="http://schemas.microsoft.com/office/drawing/2014/main" xmlns="" id="{DBF66CFE-ED48-4DA7-B7D5-F5ABE118ED9D}"/>
              </a:ext>
            </a:extLst>
          </p:cNvPr>
          <p:cNvPicPr>
            <a:picLocks noGrp="1" noChangeAspect="1"/>
          </p:cNvPicPr>
          <p:nvPr>
            <p:ph idx="1"/>
          </p:nvPr>
        </p:nvPicPr>
        <p:blipFill>
          <a:blip r:embed="rId2"/>
          <a:stretch>
            <a:fillRect/>
          </a:stretch>
        </p:blipFill>
        <p:spPr>
          <a:xfrm>
            <a:off x="1372405" y="2502568"/>
            <a:ext cx="9449475" cy="3678321"/>
          </a:xfrm>
        </p:spPr>
      </p:pic>
      <p:sp>
        <p:nvSpPr>
          <p:cNvPr id="6" name="TextBox 5">
            <a:extLst>
              <a:ext uri="{FF2B5EF4-FFF2-40B4-BE49-F238E27FC236}">
                <a16:creationId xmlns:a16="http://schemas.microsoft.com/office/drawing/2014/main" xmlns="" id="{6C5DA37C-8223-4CF7-8E78-E2FD7B48DFBF}"/>
              </a:ext>
            </a:extLst>
          </p:cNvPr>
          <p:cNvSpPr txBox="1"/>
          <p:nvPr/>
        </p:nvSpPr>
        <p:spPr>
          <a:xfrm>
            <a:off x="11034943" y="5679035"/>
            <a:ext cx="616998" cy="369332"/>
          </a:xfrm>
          <a:prstGeom prst="rect">
            <a:avLst/>
          </a:prstGeom>
          <a:noFill/>
        </p:spPr>
        <p:txBody>
          <a:bodyPr wrap="square">
            <a:spAutoFit/>
          </a:bodyPr>
          <a:lstStyle/>
          <a:p>
            <a:fld id="{686B7C3E-2044-42B0-A182-149FB71446E1}" type="slidenum">
              <a:rPr lang="en-US" sz="1800" b="1" smtClean="0">
                <a:solidFill>
                  <a:srgbClr val="FF0000"/>
                </a:solidFill>
              </a:rPr>
              <a:pPr/>
              <a:t>10</a:t>
            </a:fld>
            <a:endParaRPr lang="en-US" dirty="0"/>
          </a:p>
        </p:txBody>
      </p:sp>
    </p:spTree>
    <p:extLst>
      <p:ext uri="{BB962C8B-B14F-4D97-AF65-F5344CB8AC3E}">
        <p14:creationId xmlns:p14="http://schemas.microsoft.com/office/powerpoint/2010/main" val="2623885253"/>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841777E-A33D-49EE-B5C2-D71EFC10337C}"/>
              </a:ext>
            </a:extLst>
          </p:cNvPr>
          <p:cNvSpPr>
            <a:spLocks noGrp="1"/>
          </p:cNvSpPr>
          <p:nvPr>
            <p:ph idx="1"/>
          </p:nvPr>
        </p:nvSpPr>
        <p:spPr>
          <a:xfrm>
            <a:off x="1242874" y="1254511"/>
            <a:ext cx="10039904" cy="4854189"/>
          </a:xfrm>
        </p:spPr>
        <p:txBody>
          <a:bodyPr>
            <a:normAutofit fontScale="92500" lnSpcReduction="20000"/>
          </a:bodyPr>
          <a:lstStyle/>
          <a:p>
            <a:r>
              <a:rPr lang="en-US" sz="3600" dirty="0">
                <a:solidFill>
                  <a:srgbClr val="FF0000"/>
                </a:solidFill>
              </a:rPr>
              <a:t> References:</a:t>
            </a:r>
          </a:p>
          <a:p>
            <a:endParaRPr lang="en-US" dirty="0"/>
          </a:p>
          <a:p>
            <a:pPr marL="0" indent="0" algn="l">
              <a:buNone/>
            </a:pPr>
            <a:endParaRPr lang="en-US" b="0" i="0" dirty="0">
              <a:solidFill>
                <a:srgbClr val="00B0F0"/>
              </a:solidFill>
              <a:effectLst/>
              <a:latin typeface="BlinkMacSystemFont"/>
            </a:endParaRPr>
          </a:p>
          <a:p>
            <a:pPr marL="0" indent="0">
              <a:lnSpc>
                <a:spcPct val="160000"/>
              </a:lnSpc>
              <a:buNone/>
            </a:pPr>
            <a:r>
              <a:rPr lang="en-US" b="0" i="0" u="sng" dirty="0">
                <a:solidFill>
                  <a:srgbClr val="FF0000"/>
                </a:solidFill>
                <a:effectLst/>
                <a:latin typeface="Open Sans" panose="020B0606030504020204" pitchFamily="34" charset="0"/>
              </a:rPr>
              <a:t>[</a:t>
            </a:r>
            <a:r>
              <a:rPr lang="en-US" i="0"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Internet</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2022 </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cited 17 May 2022</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Available from</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https</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//www</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cdc</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gov/tobacco/basic</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_</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information/health</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_</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effects/pregnancy/index</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xmlns="" val="tx"/>
                    </a:ext>
                  </a:extLst>
                </a:hlinkClick>
              </a:rPr>
              <a:t>htm</a:t>
            </a:r>
            <a:endPar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endParaRPr>
          </a:p>
          <a:p>
            <a:pPr marL="0" indent="0" fontAlgn="base">
              <a:lnSpc>
                <a:spcPct val="160000"/>
              </a:lnSpc>
              <a:buNone/>
            </a:pPr>
            <a:r>
              <a:rPr lang="en-US" sz="2000" i="0"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Curtin SC</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 Matthews TJ</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 Smoking prevalence and cessation before and during pregnancy</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 data from the birth certificate</a:t>
            </a:r>
            <a:r>
              <a:rPr lang="en-US" u="sng"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r>
              <a:rPr lang="en-US" u="sng"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20</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14</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 </a:t>
            </a:r>
            <a:r>
              <a:rPr lang="en-US" i="1"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Natl Vital Stat Rep</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 2016</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65(1)</a:t>
            </a:r>
            <a:r>
              <a:rPr lang="en-US" i="0" u="sng"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lang="en-US" i="0" u="sng" dirty="0">
                <a:solidFill>
                  <a:schemeClr val="bg2">
                    <a:lumMod val="10000"/>
                  </a:schemeClr>
                </a:solidFill>
                <a:effectLst/>
                <a:latin typeface="Open Sans" panose="020B0606030504020204" pitchFamily="34" charset="0"/>
                <a:ea typeface="Open Sans" panose="020B0606030504020204" pitchFamily="34" charset="0"/>
                <a:cs typeface="Open Sans" panose="020B0606030504020204" pitchFamily="34" charset="0"/>
              </a:rPr>
              <a:t>1–1</a:t>
            </a:r>
            <a:r>
              <a:rPr lang="en-US" dirty="0"/>
              <a:t/>
            </a:r>
            <a:br>
              <a:rPr lang="en-US" dirty="0"/>
            </a:br>
            <a:endParaRPr lang="en-US" dirty="0"/>
          </a:p>
        </p:txBody>
      </p:sp>
      <p:sp>
        <p:nvSpPr>
          <p:cNvPr id="2" name="Slide Number Placeholder 1">
            <a:extLst>
              <a:ext uri="{FF2B5EF4-FFF2-40B4-BE49-F238E27FC236}">
                <a16:creationId xmlns:a16="http://schemas.microsoft.com/office/drawing/2014/main" xmlns="" id="{EEED82E9-6EC5-4ABD-B5A7-EE9BA0A49AB8}"/>
              </a:ext>
            </a:extLst>
          </p:cNvPr>
          <p:cNvSpPr>
            <a:spLocks noGrp="1"/>
          </p:cNvSpPr>
          <p:nvPr>
            <p:ph type="sldNum" sz="quarter" idx="12"/>
          </p:nvPr>
        </p:nvSpPr>
        <p:spPr>
          <a:xfrm>
            <a:off x="10353901" y="5717219"/>
            <a:ext cx="928877" cy="531181"/>
          </a:xfrm>
        </p:spPr>
        <p:txBody>
          <a:bodyPr/>
          <a:lstStyle/>
          <a:p>
            <a:fld id="{686B7C3E-2044-42B0-A182-149FB71446E1}" type="slidenum">
              <a:rPr lang="en-US" sz="1400" b="1" smtClean="0">
                <a:solidFill>
                  <a:srgbClr val="FF0000"/>
                </a:solidFill>
              </a:rPr>
              <a:t>11</a:t>
            </a:fld>
            <a:endParaRPr lang="en-US" sz="1400" b="1" dirty="0">
              <a:solidFill>
                <a:srgbClr val="FF0000"/>
              </a:solidFill>
            </a:endParaRPr>
          </a:p>
        </p:txBody>
      </p:sp>
    </p:spTree>
    <p:extLst>
      <p:ext uri="{BB962C8B-B14F-4D97-AF65-F5344CB8AC3E}">
        <p14:creationId xmlns:p14="http://schemas.microsoft.com/office/powerpoint/2010/main" val="411510304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xmlns="" id="{C3F05823-1AB3-4F07-9AA9-D51C0EABC0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150" y="523783"/>
            <a:ext cx="11176986" cy="586814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1">
            <a:extLst>
              <a:ext uri="{FF2B5EF4-FFF2-40B4-BE49-F238E27FC236}">
                <a16:creationId xmlns:a16="http://schemas.microsoft.com/office/drawing/2014/main" xmlns="" id="{729C92FF-156A-4D0B-82EE-8DB3E7F2129D}"/>
              </a:ext>
            </a:extLst>
          </p:cNvPr>
          <p:cNvSpPr>
            <a:spLocks noGrp="1"/>
          </p:cNvSpPr>
          <p:nvPr>
            <p:ph type="sldNum" sz="quarter" idx="12"/>
          </p:nvPr>
        </p:nvSpPr>
        <p:spPr>
          <a:xfrm>
            <a:off x="10353901" y="5823283"/>
            <a:ext cx="811404" cy="425117"/>
          </a:xfrm>
        </p:spPr>
        <p:txBody>
          <a:bodyPr/>
          <a:lstStyle/>
          <a:p>
            <a:fld id="{686B7C3E-2044-42B0-A182-149FB71446E1}" type="slidenum">
              <a:rPr lang="en-US" sz="1400" b="1" smtClean="0">
                <a:solidFill>
                  <a:srgbClr val="FF0000"/>
                </a:solidFill>
              </a:rPr>
              <a:t>12</a:t>
            </a:fld>
            <a:endParaRPr lang="en-US" sz="1400" b="1" dirty="0">
              <a:solidFill>
                <a:srgbClr val="FF0000"/>
              </a:solidFill>
            </a:endParaRPr>
          </a:p>
        </p:txBody>
      </p:sp>
    </p:spTree>
    <p:extLst>
      <p:ext uri="{BB962C8B-B14F-4D97-AF65-F5344CB8AC3E}">
        <p14:creationId xmlns:p14="http://schemas.microsoft.com/office/powerpoint/2010/main" val="239284518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07C3AB-FDEC-4FA8-8CA0-E2B28507F7DF}"/>
              </a:ext>
            </a:extLst>
          </p:cNvPr>
          <p:cNvSpPr>
            <a:spLocks noGrp="1"/>
          </p:cNvSpPr>
          <p:nvPr>
            <p:ph type="title"/>
          </p:nvPr>
        </p:nvSpPr>
        <p:spPr>
          <a:xfrm>
            <a:off x="1295401" y="824478"/>
            <a:ext cx="9601197" cy="927948"/>
          </a:xfrm>
        </p:spPr>
        <p:txBody>
          <a:bodyPr/>
          <a:lstStyle/>
          <a:p>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Objectives:</a:t>
            </a:r>
          </a:p>
        </p:txBody>
      </p:sp>
      <p:sp>
        <p:nvSpPr>
          <p:cNvPr id="3" name="Content Placeholder 2">
            <a:extLst>
              <a:ext uri="{FF2B5EF4-FFF2-40B4-BE49-F238E27FC236}">
                <a16:creationId xmlns:a16="http://schemas.microsoft.com/office/drawing/2014/main" xmlns="" id="{D3F6FE80-D3CC-4824-BCE0-1DA993DD2585}"/>
              </a:ext>
            </a:extLst>
          </p:cNvPr>
          <p:cNvSpPr>
            <a:spLocks noGrp="1"/>
          </p:cNvSpPr>
          <p:nvPr>
            <p:ph idx="1"/>
          </p:nvPr>
        </p:nvSpPr>
        <p:spPr>
          <a:xfrm>
            <a:off x="1083076" y="2430952"/>
            <a:ext cx="11108924" cy="4824247"/>
          </a:xfrm>
        </p:spPr>
        <p:txBody>
          <a:bodyPr>
            <a:normAutofit fontScale="32500" lnSpcReduction="20000"/>
          </a:bodyPr>
          <a:lstStyle/>
          <a:p>
            <a:pPr marL="0" indent="0">
              <a:lnSpc>
                <a:spcPct val="170000"/>
              </a:lnSpc>
              <a:buNone/>
            </a:pPr>
            <a:r>
              <a:rPr lang="en-US" sz="5500" dirty="0">
                <a:solidFill>
                  <a:srgbClr val="FF0000"/>
                </a:solidFill>
                <a:latin typeface="Open Sans" panose="020B0606030504020204" pitchFamily="34" charset="0"/>
                <a:ea typeface="Open Sans" panose="020B0606030504020204" pitchFamily="34" charset="0"/>
                <a:cs typeface="Open Sans" panose="020B0606030504020204" pitchFamily="34" charset="0"/>
              </a:rPr>
              <a:t>1</a:t>
            </a:r>
            <a:r>
              <a:rPr lang="en-US" sz="5500" dirty="0">
                <a:latin typeface="Open Sans" panose="020B0606030504020204" pitchFamily="34" charset="0"/>
                <a:ea typeface="Open Sans" panose="020B0606030504020204" pitchFamily="34" charset="0"/>
                <a:cs typeface="Open Sans" panose="020B0606030504020204" pitchFamily="34" charset="0"/>
              </a:rPr>
              <a:t> </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6000" dirty="0">
                <a:latin typeface="Open Sans" panose="020B0606030504020204" pitchFamily="34" charset="0"/>
                <a:ea typeface="Open Sans" panose="020B0606030504020204" pitchFamily="34" charset="0"/>
                <a:cs typeface="Open Sans" panose="020B0606030504020204" pitchFamily="34" charset="0"/>
              </a:rPr>
              <a:t>Define smoking During pregnancy </a:t>
            </a:r>
            <a:endPar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70000"/>
              </a:lnSpc>
              <a:buNone/>
            </a:pPr>
            <a:r>
              <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rPr>
              <a:t>2 </a:t>
            </a:r>
            <a:r>
              <a:rPr lang="en-US" sz="6000" dirty="0">
                <a:latin typeface="Open Sans" panose="020B0606030504020204" pitchFamily="34" charset="0"/>
                <a:ea typeface="Open Sans" panose="020B0606030504020204" pitchFamily="34" charset="0"/>
                <a:cs typeface="Open Sans" panose="020B0606030504020204" pitchFamily="34" charset="0"/>
              </a:rPr>
              <a:t> Describe Health Effects of Smoking and Secondhand smoke on </a:t>
            </a:r>
          </a:p>
          <a:p>
            <a:pPr marL="0" indent="0">
              <a:lnSpc>
                <a:spcPct val="170000"/>
              </a:lnSpc>
              <a:buNone/>
            </a:pPr>
            <a:r>
              <a:rPr lang="en-US" sz="6000" dirty="0">
                <a:latin typeface="Open Sans" panose="020B0606030504020204" pitchFamily="34" charset="0"/>
                <a:ea typeface="Open Sans" panose="020B0606030504020204" pitchFamily="34" charset="0"/>
                <a:cs typeface="Open Sans" panose="020B0606030504020204" pitchFamily="34" charset="0"/>
              </a:rPr>
              <a:t>Pregnancies </a:t>
            </a:r>
            <a:endPar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70000"/>
              </a:lnSpc>
              <a:buNone/>
            </a:pPr>
            <a:r>
              <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rPr>
              <a:t>3</a:t>
            </a:r>
            <a:r>
              <a:rPr lang="en-US" sz="6000" dirty="0">
                <a:latin typeface="Open Sans" panose="020B0606030504020204" pitchFamily="34" charset="0"/>
                <a:ea typeface="Open Sans" panose="020B0606030504020204" pitchFamily="34" charset="0"/>
                <a:cs typeface="Open Sans" panose="020B0606030504020204" pitchFamily="34" charset="0"/>
              </a:rPr>
              <a:t>  Describe Health Effects of Smoking and Secondhand smoke on Babies </a:t>
            </a:r>
            <a:endPar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70000"/>
              </a:lnSpc>
              <a:buNone/>
            </a:pPr>
            <a:r>
              <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rPr>
              <a:t>4</a:t>
            </a:r>
            <a:r>
              <a:rPr lang="en-US" sz="6000" dirty="0">
                <a:latin typeface="Open Sans" panose="020B0606030504020204" pitchFamily="34" charset="0"/>
                <a:ea typeface="Open Sans" panose="020B0606030504020204" pitchFamily="34" charset="0"/>
                <a:cs typeface="Open Sans" panose="020B0606030504020204" pitchFamily="34" charset="0"/>
              </a:rPr>
              <a:t>  Smoking During pregnancies </a:t>
            </a:r>
            <a:r>
              <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r>
              <a:rPr lang="en-US" sz="6000" dirty="0">
                <a:latin typeface="Open Sans" panose="020B0606030504020204" pitchFamily="34" charset="0"/>
                <a:ea typeface="Open Sans" panose="020B0606030504020204" pitchFamily="34" charset="0"/>
                <a:cs typeface="Open Sans" panose="020B0606030504020204" pitchFamily="34" charset="0"/>
              </a:rPr>
              <a:t>A Review of Effects on Growth and Development  of offspring </a:t>
            </a:r>
            <a:endParaRPr lang="en-US" sz="60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50000"/>
              </a:lnSpc>
              <a:buNone/>
            </a:pPr>
            <a:endParaRPr lang="en-US" sz="6000" b="1" dirty="0"/>
          </a:p>
          <a:p>
            <a:pPr marL="0" indent="0">
              <a:lnSpc>
                <a:spcPct val="150000"/>
              </a:lnSpc>
              <a:buNone/>
            </a:pPr>
            <a:r>
              <a:rPr lang="en-US" sz="2800" b="1" i="0" u="sng" dirty="0">
                <a:solidFill>
                  <a:srgbClr val="FF0000"/>
                </a:solidFill>
                <a:effectLst/>
                <a:latin typeface="Open Sans" panose="020B0606030504020204" pitchFamily="34" charset="0"/>
              </a:rPr>
              <a:t> </a:t>
            </a:r>
            <a:endParaRPr lang="en-US" sz="2800" b="0" i="0" u="sng" dirty="0">
              <a:solidFill>
                <a:srgbClr val="FF0000"/>
              </a:solidFill>
              <a:effectLst/>
              <a:latin typeface="Open Sans" panose="020B0606030504020204" pitchFamily="34" charset="0"/>
            </a:endParaRPr>
          </a:p>
          <a:p>
            <a:pPr marL="0" indent="0">
              <a:lnSpc>
                <a:spcPct val="150000"/>
              </a:lnSpc>
              <a:buNone/>
            </a:pPr>
            <a:endParaRPr lang="en-US" sz="2800" b="1" dirty="0"/>
          </a:p>
        </p:txBody>
      </p:sp>
      <p:sp>
        <p:nvSpPr>
          <p:cNvPr id="6" name="Slide Number Placeholder 5">
            <a:extLst>
              <a:ext uri="{FF2B5EF4-FFF2-40B4-BE49-F238E27FC236}">
                <a16:creationId xmlns:a16="http://schemas.microsoft.com/office/drawing/2014/main" xmlns="" id="{92979E0C-ECA4-4CA8-B29C-C94C817C5F1A}"/>
              </a:ext>
            </a:extLst>
          </p:cNvPr>
          <p:cNvSpPr>
            <a:spLocks noGrp="1"/>
          </p:cNvSpPr>
          <p:nvPr>
            <p:ph type="sldNum" sz="quarter" idx="12"/>
          </p:nvPr>
        </p:nvSpPr>
        <p:spPr>
          <a:xfrm>
            <a:off x="10353901" y="5939161"/>
            <a:ext cx="1034058" cy="309239"/>
          </a:xfrm>
        </p:spPr>
        <p:txBody>
          <a:bodyPr/>
          <a:lstStyle/>
          <a:p>
            <a:fld id="{686B7C3E-2044-42B0-A182-149FB71446E1}" type="slidenum">
              <a:rPr lang="en-US" sz="1400" b="1" smtClean="0">
                <a:solidFill>
                  <a:srgbClr val="FF0000"/>
                </a:solidFill>
              </a:rPr>
              <a:t>2</a:t>
            </a:fld>
            <a:endParaRPr lang="en-US" sz="1400" b="1" dirty="0">
              <a:solidFill>
                <a:srgbClr val="FF0000"/>
              </a:solidFill>
            </a:endParaRPr>
          </a:p>
        </p:txBody>
      </p:sp>
    </p:spTree>
    <p:extLst>
      <p:ext uri="{BB962C8B-B14F-4D97-AF65-F5344CB8AC3E}">
        <p14:creationId xmlns:p14="http://schemas.microsoft.com/office/powerpoint/2010/main" val="346013597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B0CAE6-CA9B-4978-B1E5-EB07950F712E}"/>
              </a:ext>
            </a:extLst>
          </p:cNvPr>
          <p:cNvSpPr>
            <a:spLocks noGrp="1"/>
          </p:cNvSpPr>
          <p:nvPr>
            <p:ph type="title"/>
          </p:nvPr>
        </p:nvSpPr>
        <p:spPr>
          <a:xfrm>
            <a:off x="1292983" y="4456589"/>
            <a:ext cx="9514837" cy="1207363"/>
          </a:xfrm>
        </p:spPr>
        <p:txBody>
          <a:bodyPr>
            <a:normAutofit fontScale="90000"/>
          </a:bodyPr>
          <a:lstStyle/>
          <a:p>
            <a:pPr algn="l">
              <a:lnSpc>
                <a:spcPct val="150000"/>
              </a:lnSpc>
            </a:pP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A</a:t>
            </a:r>
            <a:r>
              <a:rPr kumimoji="0" lang="ar-SA"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rPr>
              <a:t> </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recent</a:t>
            </a:r>
            <a:r>
              <a:rPr kumimoji="0" lang="ar-SA"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rPr>
              <a:t> </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 British study found </a:t>
            </a:r>
            <a:r>
              <a:rPr kumimoji="0" lang="ar-SA"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rPr>
              <a:t> </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that smoking by a pregnant woman makes her baby in the womb wrinkle indicating the negative impact of mother smoking on her fetus</a:t>
            </a:r>
            <a:r>
              <a:rPr kumimoji="0" lang="en-US" altLang="en-US" sz="2700" b="0" i="0" u="none" strike="noStrike" cap="none" normalizeH="0" baseline="0" dirty="0">
                <a:ln>
                  <a:noFill/>
                </a:ln>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kumimoji="0" lang="en-US" altLang="en-US" sz="27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t>
            </a:r>
            <a:br>
              <a:rPr kumimoji="0" lang="en-US" altLang="en-US" sz="27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The research was conducted by Dr</a:t>
            </a:r>
            <a:r>
              <a:rPr kumimoji="0" lang="en-US" altLang="en-US" sz="2700" b="0" i="0" u="none" strike="noStrike" cap="none" normalizeH="0" baseline="0" dirty="0">
                <a:ln>
                  <a:noFill/>
                </a:ln>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 Nadja </a:t>
            </a:r>
            <a:r>
              <a:rPr kumimoji="0" lang="en-US" altLang="en-US" sz="2700" b="0" i="0" u="none" strike="noStrike" cap="none" normalizeH="0" baseline="0" dirty="0" err="1">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Resland</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 in collaboration between the Universities of Durham and Lancaster in the United Kingdom</a:t>
            </a:r>
            <a:r>
              <a:rPr lang="en-US" altLang="en-US" sz="2700" dirty="0">
                <a:solidFill>
                  <a:srgbClr val="202124"/>
                </a:solidFill>
                <a:latin typeface="Open Sans" panose="020B0606030504020204" pitchFamily="34" charset="0"/>
                <a:ea typeface="Open Sans" panose="020B0606030504020204" pitchFamily="34" charset="0"/>
                <a:cs typeface="Open Sans" panose="020B0606030504020204" pitchFamily="34" charset="0"/>
              </a:rPr>
              <a:t> </a:t>
            </a:r>
            <a:r>
              <a:rPr kumimoji="0" lang="en-US" altLang="en-US" sz="27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and its results were published in the journal Acta </a:t>
            </a:r>
            <a:r>
              <a:rPr kumimoji="0" lang="en-US" altLang="en-US" sz="2700" b="0" i="0" u="none" strike="noStrike" cap="none" normalizeH="0" baseline="0" dirty="0" err="1">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Pediatrica</a:t>
            </a:r>
            <a:r>
              <a:rPr kumimoji="0" lang="ar-SA" altLang="en-US" sz="1400" b="0" i="0" u="none" strike="noStrike" cap="none" normalizeH="0" baseline="0" dirty="0">
                <a:ln>
                  <a:noFill/>
                </a:ln>
                <a:solidFill>
                  <a:srgbClr val="202124"/>
                </a:solidFill>
                <a:effectLst/>
                <a:latin typeface="inherit"/>
              </a:rPr>
              <a:t/>
            </a:r>
            <a:br>
              <a:rPr kumimoji="0" lang="ar-SA" altLang="en-US" sz="1400" b="0" i="0" u="none" strike="noStrike" cap="none" normalizeH="0" baseline="0" dirty="0">
                <a:ln>
                  <a:noFill/>
                </a:ln>
                <a:solidFill>
                  <a:srgbClr val="202124"/>
                </a:solidFill>
                <a:effectLst/>
                <a:latin typeface="inherit"/>
              </a:rPr>
            </a:br>
            <a:r>
              <a:rPr kumimoji="0" lang="en-US" altLang="en-US" sz="3600" b="0" i="0" u="none" strike="noStrike" cap="none" normalizeH="0" baseline="0" dirty="0">
                <a:ln>
                  <a:noFill/>
                </a:ln>
                <a:solidFill>
                  <a:schemeClr val="tx1"/>
                </a:solidFill>
                <a:effectLst/>
                <a:latin typeface="Arial" panose="020B0604020202020204" pitchFamily="34" charset="0"/>
              </a:rPr>
              <a:t/>
            </a:r>
            <a:br>
              <a:rPr kumimoji="0" lang="en-US" altLang="en-US" sz="3600" b="0" i="0" u="none" strike="noStrike" cap="none" normalizeH="0" baseline="0" dirty="0">
                <a:ln>
                  <a:noFill/>
                </a:ln>
                <a:solidFill>
                  <a:schemeClr val="tx1"/>
                </a:solidFill>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xmlns="" id="{AE34AC91-79BC-47A5-8A81-6F20CD12CF35}"/>
              </a:ext>
            </a:extLst>
          </p:cNvPr>
          <p:cNvSpPr>
            <a:spLocks noGrp="1"/>
          </p:cNvSpPr>
          <p:nvPr>
            <p:ph type="sldNum" sz="quarter" idx="12"/>
          </p:nvPr>
        </p:nvSpPr>
        <p:spPr>
          <a:xfrm>
            <a:off x="10353901" y="5930283"/>
            <a:ext cx="1027272" cy="318117"/>
          </a:xfrm>
        </p:spPr>
        <p:txBody>
          <a:bodyPr/>
          <a:lstStyle/>
          <a:p>
            <a:fld id="{686B7C3E-2044-42B0-A182-149FB71446E1}" type="slidenum">
              <a:rPr lang="en-US" sz="1400" b="1" smtClean="0">
                <a:solidFill>
                  <a:srgbClr val="FF0000"/>
                </a:solidFill>
              </a:rPr>
              <a:t>3</a:t>
            </a:fld>
            <a:endParaRPr lang="en-US" sz="1400" b="1" dirty="0">
              <a:solidFill>
                <a:srgbClr val="FF0000"/>
              </a:solidFill>
            </a:endParaRPr>
          </a:p>
        </p:txBody>
      </p:sp>
      <p:sp>
        <p:nvSpPr>
          <p:cNvPr id="6" name="Rectangle 2">
            <a:extLst>
              <a:ext uri="{FF2B5EF4-FFF2-40B4-BE49-F238E27FC236}">
                <a16:creationId xmlns:a16="http://schemas.microsoft.com/office/drawing/2014/main" xmlns="" id="{4FC65965-FD7A-4413-B187-A9E1653B1A7C}"/>
              </a:ext>
            </a:extLst>
          </p:cNvPr>
          <p:cNvSpPr>
            <a:spLocks noChangeArrowheads="1"/>
          </p:cNvSpPr>
          <p:nvPr/>
        </p:nvSpPr>
        <p:spPr bwMode="auto">
          <a:xfrm rot="10800000" flipV="1">
            <a:off x="1479583" y="1020487"/>
            <a:ext cx="9514837" cy="52835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r>
              <a:rPr lang="en-US" sz="3600" u="sng" dirty="0">
                <a:solidFill>
                  <a:srgbClr val="FF0000"/>
                </a:solidFill>
              </a:rPr>
              <a:t>Define smoking During pregnancy</a:t>
            </a:r>
          </a:p>
        </p:txBody>
      </p:sp>
    </p:spTree>
    <p:extLst>
      <p:ext uri="{BB962C8B-B14F-4D97-AF65-F5344CB8AC3E}">
        <p14:creationId xmlns:p14="http://schemas.microsoft.com/office/powerpoint/2010/main" val="3163543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378A050-B6D9-4468-91D0-D675AC29B64E}"/>
              </a:ext>
            </a:extLst>
          </p:cNvPr>
          <p:cNvSpPr>
            <a:spLocks noGrp="1"/>
          </p:cNvSpPr>
          <p:nvPr>
            <p:ph idx="1"/>
          </p:nvPr>
        </p:nvSpPr>
        <p:spPr>
          <a:xfrm>
            <a:off x="1295404" y="2725445"/>
            <a:ext cx="10110534" cy="3522955"/>
          </a:xfrm>
        </p:spPr>
        <p:txBody>
          <a:bodyPr>
            <a:normAutofit/>
          </a:bodyPr>
          <a:lstStyle/>
          <a:p>
            <a:pPr marL="0" indent="0">
              <a:lnSpc>
                <a:spcPct val="150000"/>
              </a:lnSpc>
              <a:buNone/>
            </a:pPr>
            <a:r>
              <a:rPr lang="ar-SA" sz="2000" b="0" i="0" dirty="0">
                <a:solidFill>
                  <a:srgbClr val="202124"/>
                </a:solidFill>
                <a:effectLst/>
                <a:latin typeface="arial" panose="020B0604020202020204" pitchFamily="34" charset="0"/>
              </a:rPr>
              <a:t> </a:t>
            </a:r>
            <a:r>
              <a:rPr lang="en-US" b="0" i="0" dirty="0">
                <a:solidFill>
                  <a:srgbClr val="202124"/>
                </a:solidFill>
                <a:effectLst/>
                <a:latin typeface="Open Sans" panose="020B0606030504020204" pitchFamily="34" charset="0"/>
                <a:ea typeface="Open Sans" panose="020B0606030504020204" pitchFamily="34" charset="0"/>
                <a:cs typeface="Open Sans" panose="020B0606030504020204" pitchFamily="34" charset="0"/>
              </a:rPr>
              <a:t>This study showed that the fetuses of pregnant smokers may have a delay in the development of the nervous system</a:t>
            </a:r>
            <a:r>
              <a:rPr lang="ar-SA" b="0" i="0" dirty="0">
                <a:solidFill>
                  <a:srgbClr val="202124"/>
                </a:solidFill>
                <a:effectLst/>
                <a:latin typeface="Open Sans" panose="020B0606030504020204" pitchFamily="34" charset="0"/>
                <a:ea typeface="Open Sans" panose="020B0606030504020204" pitchFamily="34" charset="0"/>
              </a:rPr>
              <a:t> </a:t>
            </a:r>
          </a:p>
          <a:p>
            <a:pPr marL="0" indent="0">
              <a:buNone/>
            </a:pPr>
            <a:endParaRPr lang="ar-SA" sz="2000" dirty="0">
              <a:solidFill>
                <a:srgbClr val="202124"/>
              </a:solidFill>
              <a:latin typeface="arial" panose="020B0604020202020204" pitchFamily="34" charset="0"/>
            </a:endParaRPr>
          </a:p>
          <a:p>
            <a:pPr marL="0" indent="0">
              <a:buNone/>
            </a:pPr>
            <a:endParaRPr lang="ar-SA" sz="2000" dirty="0">
              <a:solidFill>
                <a:srgbClr val="202124"/>
              </a:solidFill>
              <a:latin typeface="arial" panose="020B0604020202020204" pitchFamily="34" charset="0"/>
            </a:endParaRPr>
          </a:p>
          <a:p>
            <a:pPr marL="0" indent="0">
              <a:lnSpc>
                <a:spcPct val="150000"/>
              </a:lnSpc>
              <a:buNone/>
            </a:pPr>
            <a:endParaRPr lang="ar-SA" sz="2000" dirty="0">
              <a:solidFill>
                <a:srgbClr val="202124"/>
              </a:solidFill>
              <a:latin typeface="arial" panose="020B0604020202020204" pitchFamily="34" charset="0"/>
            </a:endParaRPr>
          </a:p>
          <a:p>
            <a:pPr marL="0" indent="0">
              <a:buNone/>
            </a:pPr>
            <a:endParaRPr lang="en-US" sz="2000" dirty="0"/>
          </a:p>
        </p:txBody>
      </p:sp>
      <p:sp>
        <p:nvSpPr>
          <p:cNvPr id="4" name="Slide Number Placeholder 3">
            <a:extLst>
              <a:ext uri="{FF2B5EF4-FFF2-40B4-BE49-F238E27FC236}">
                <a16:creationId xmlns:a16="http://schemas.microsoft.com/office/drawing/2014/main" xmlns="" id="{901BEF7E-8227-443B-A513-0824D2020AA7}"/>
              </a:ext>
            </a:extLst>
          </p:cNvPr>
          <p:cNvSpPr>
            <a:spLocks noGrp="1"/>
          </p:cNvSpPr>
          <p:nvPr>
            <p:ph type="sldNum" sz="quarter" idx="12"/>
          </p:nvPr>
        </p:nvSpPr>
        <p:spPr>
          <a:xfrm>
            <a:off x="10353901" y="5814874"/>
            <a:ext cx="1052036" cy="433526"/>
          </a:xfrm>
        </p:spPr>
        <p:txBody>
          <a:bodyPr/>
          <a:lstStyle/>
          <a:p>
            <a:fld id="{686B7C3E-2044-42B0-A182-149FB71446E1}" type="slidenum">
              <a:rPr lang="en-US" sz="1400" b="1" smtClean="0">
                <a:solidFill>
                  <a:srgbClr val="FF0000"/>
                </a:solidFill>
              </a:rPr>
              <a:t>4</a:t>
            </a:fld>
            <a:endParaRPr lang="en-US" sz="1400" b="1" dirty="0">
              <a:solidFill>
                <a:srgbClr val="FF0000"/>
              </a:solidFill>
            </a:endParaRPr>
          </a:p>
        </p:txBody>
      </p:sp>
      <p:sp>
        <p:nvSpPr>
          <p:cNvPr id="5" name="Rectangle 1">
            <a:extLst>
              <a:ext uri="{FF2B5EF4-FFF2-40B4-BE49-F238E27FC236}">
                <a16:creationId xmlns:a16="http://schemas.microsoft.com/office/drawing/2014/main" xmlns="" id="{839A7F7E-0CB7-4EE5-B94D-2DE707F849CC}"/>
              </a:ext>
            </a:extLst>
          </p:cNvPr>
          <p:cNvSpPr>
            <a:spLocks noGrp="1" noChangeArrowheads="1"/>
          </p:cNvSpPr>
          <p:nvPr>
            <p:ph type="title"/>
          </p:nvPr>
        </p:nvSpPr>
        <p:spPr bwMode="auto">
          <a:xfrm>
            <a:off x="1429304" y="4090997"/>
            <a:ext cx="9467293" cy="102272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2400" b="0" i="0" u="none" strike="noStrike" cap="none" normalizeH="0" baseline="0" dirty="0">
                <a:ln>
                  <a:noFill/>
                </a:ln>
                <a:solidFill>
                  <a:srgbClr val="202124"/>
                </a:solidFill>
                <a:effectLst/>
                <a:latin typeface="Open Sans" panose="020B0606030504020204" pitchFamily="34" charset="0"/>
                <a:ea typeface="Open Sans" panose="020B0606030504020204" pitchFamily="34" charset="0"/>
                <a:cs typeface="Open Sans" panose="020B0606030504020204" pitchFamily="34" charset="0"/>
              </a:rPr>
              <a:t>A recent new study found that women smoking during pregnancy is associated with poor reading skills in children </a:t>
            </a:r>
            <a:endParaRPr kumimoji="0" lang="en-US" altLang="en-US" sz="2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xmlns="" id="{6B93DB13-2163-414D-B0CF-7A170F3C4344}"/>
              </a:ext>
            </a:extLst>
          </p:cNvPr>
          <p:cNvSpPr txBox="1"/>
          <p:nvPr/>
        </p:nvSpPr>
        <p:spPr>
          <a:xfrm>
            <a:off x="1295404" y="1180864"/>
            <a:ext cx="7698957" cy="923330"/>
          </a:xfrm>
          <a:prstGeom prst="rect">
            <a:avLst/>
          </a:prstGeom>
          <a:noFill/>
        </p:spPr>
        <p:txBody>
          <a:bodyPr wrap="square">
            <a:spAutoFit/>
          </a:bodyPr>
          <a:lstStyle/>
          <a:p>
            <a:r>
              <a:rPr lang="en-US" sz="3000" u="sng" dirty="0">
                <a:solidFill>
                  <a:srgbClr val="FF0000"/>
                </a:solidFill>
              </a:rPr>
              <a:t> </a:t>
            </a:r>
            <a:r>
              <a:rPr lang="en-US" sz="3600" u="sng" dirty="0">
                <a:solidFill>
                  <a:srgbClr val="FF0000"/>
                </a:solidFill>
              </a:rPr>
              <a:t>Define smoking During pregnancy</a:t>
            </a:r>
          </a:p>
          <a:p>
            <a:pPr marL="0" indent="0">
              <a:buNone/>
            </a:pPr>
            <a:endParaRPr lang="en-US" sz="1800" dirty="0"/>
          </a:p>
        </p:txBody>
      </p:sp>
    </p:spTree>
    <p:extLst>
      <p:ext uri="{BB962C8B-B14F-4D97-AF65-F5344CB8AC3E}">
        <p14:creationId xmlns:p14="http://schemas.microsoft.com/office/powerpoint/2010/main" val="253923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5FC9E23-482E-45B5-B11C-7D9014B936B2}"/>
              </a:ext>
            </a:extLst>
          </p:cNvPr>
          <p:cNvSpPr>
            <a:spLocks noGrp="1"/>
          </p:cNvSpPr>
          <p:nvPr>
            <p:ph idx="1"/>
          </p:nvPr>
        </p:nvSpPr>
        <p:spPr>
          <a:xfrm>
            <a:off x="1295402" y="-26633"/>
            <a:ext cx="9956127" cy="5969000"/>
          </a:xfrm>
        </p:spPr>
        <p:txBody>
          <a:bodyPr>
            <a:normAutofit lnSpcReduction="10000"/>
          </a:bodyPr>
          <a:lstStyle/>
          <a:p>
            <a:pPr marL="0" indent="0">
              <a:buNone/>
            </a:pPr>
            <a:endParaRPr lang="en-US" b="0" i="0" dirty="0">
              <a:solidFill>
                <a:srgbClr val="FF0000"/>
              </a:solidFill>
              <a:effectLst/>
              <a:latin typeface="Open Sans" panose="020B0606030504020204" pitchFamily="34" charset="0"/>
            </a:endParaRPr>
          </a:p>
          <a:p>
            <a:pPr marL="0" indent="0">
              <a:buNone/>
            </a:pPr>
            <a:endParaRPr lang="en-US" dirty="0">
              <a:solidFill>
                <a:srgbClr val="FF0000"/>
              </a:solidFill>
              <a:latin typeface="Open Sans" panose="020B0606030504020204" pitchFamily="34" charset="0"/>
            </a:endParaRPr>
          </a:p>
          <a:p>
            <a:pPr marL="0" indent="0">
              <a:buNone/>
            </a:pPr>
            <a:r>
              <a:rPr lang="en-US" sz="3200" b="0" i="0" u="sng" dirty="0">
                <a:solidFill>
                  <a:srgbClr val="FF0000"/>
                </a:solidFill>
                <a:effectLst/>
                <a:latin typeface="Open Sans" panose="020B0606030504020204" pitchFamily="34" charset="0"/>
              </a:rPr>
              <a:t>Describe Health Effects of Smoking and Secondhand Smoke on Pregnancies</a:t>
            </a:r>
          </a:p>
          <a:p>
            <a:pPr marL="0" indent="0">
              <a:buNone/>
            </a:pPr>
            <a:endParaRPr lang="en-US" b="0" i="0" dirty="0">
              <a:solidFill>
                <a:srgbClr val="000000"/>
              </a:solidFill>
              <a:effectLst/>
              <a:latin typeface="Open Sans" panose="020B0606030504020204" pitchFamily="34" charset="0"/>
            </a:endParaRPr>
          </a:p>
          <a:p>
            <a:pPr marL="0" indent="0" algn="l">
              <a:buNone/>
            </a:pPr>
            <a:r>
              <a:rPr lang="en-US" b="0" i="0" dirty="0">
                <a:solidFill>
                  <a:srgbClr val="000000"/>
                </a:solidFill>
                <a:effectLst/>
                <a:latin typeface="Open Sans" panose="020B0606030504020204" pitchFamily="34" charset="0"/>
              </a:rPr>
              <a:t>Women who smoke have more difficulty becoming pregnant</a:t>
            </a:r>
            <a:endParaRPr lang="en-US" dirty="0">
              <a:solidFill>
                <a:srgbClr val="000000"/>
              </a:solidFill>
              <a:latin typeface="Open Sans" panose="020B0606030504020204" pitchFamily="34" charset="0"/>
            </a:endParaRPr>
          </a:p>
          <a:p>
            <a:pPr marL="0" indent="0" algn="l">
              <a:buNone/>
            </a:pPr>
            <a:r>
              <a:rPr lang="en-US" b="0" i="0" dirty="0">
                <a:solidFill>
                  <a:srgbClr val="000000"/>
                </a:solidFill>
                <a:effectLst/>
                <a:latin typeface="Open Sans" panose="020B0606030504020204" pitchFamily="34" charset="0"/>
              </a:rPr>
              <a:t> and have a higher risk of never becoming pregnant</a:t>
            </a:r>
            <a:r>
              <a:rPr lang="en-US" b="0" i="0" dirty="0">
                <a:solidFill>
                  <a:srgbClr val="FF0000"/>
                </a:solidFill>
                <a:effectLst/>
                <a:latin typeface="Open Sans" panose="020B0606030504020204" pitchFamily="34" charset="0"/>
              </a:rPr>
              <a:t>.</a:t>
            </a:r>
            <a:endParaRPr lang="en-US" b="0" i="0" u="none" strike="noStrike" baseline="30000" dirty="0">
              <a:solidFill>
                <a:srgbClr val="FF0000"/>
              </a:solidFill>
              <a:effectLst/>
              <a:latin typeface="Open Sans" panose="020B0606030504020204" pitchFamily="34" charset="0"/>
            </a:endParaRPr>
          </a:p>
          <a:p>
            <a:pPr marL="0" indent="0" algn="l">
              <a:buNone/>
            </a:pPr>
            <a:endParaRPr lang="en-US" baseline="30000" dirty="0">
              <a:solidFill>
                <a:srgbClr val="000000"/>
              </a:solidFill>
              <a:latin typeface="Open Sans" panose="020B0606030504020204" pitchFamily="34" charset="0"/>
            </a:endParaRPr>
          </a:p>
          <a:p>
            <a:pPr marL="0" indent="0" algn="l">
              <a:lnSpc>
                <a:spcPct val="110000"/>
              </a:lnSpc>
              <a:buNone/>
            </a:pPr>
            <a:endParaRPr lang="en-US" b="0" i="0" dirty="0">
              <a:solidFill>
                <a:srgbClr val="000000"/>
              </a:solidFill>
              <a:effectLst/>
              <a:latin typeface="Open Sans" panose="020B0606030504020204" pitchFamily="34" charset="0"/>
            </a:endParaRPr>
          </a:p>
          <a:p>
            <a:pPr marL="0" indent="0" algn="l">
              <a:buNone/>
            </a:pPr>
            <a:r>
              <a:rPr lang="en-US" b="0" i="0" dirty="0">
                <a:solidFill>
                  <a:srgbClr val="000000"/>
                </a:solidFill>
                <a:effectLst/>
                <a:latin typeface="Open Sans" panose="020B0606030504020204" pitchFamily="34" charset="0"/>
              </a:rPr>
              <a:t>Smoking during pregnancy can cause tissue damage in the</a:t>
            </a:r>
          </a:p>
          <a:p>
            <a:pPr marL="0" indent="0" algn="l">
              <a:buNone/>
            </a:pPr>
            <a:r>
              <a:rPr lang="en-US" b="0" i="0" dirty="0">
                <a:solidFill>
                  <a:srgbClr val="000000"/>
                </a:solidFill>
                <a:effectLst/>
                <a:latin typeface="Open Sans" panose="020B0606030504020204" pitchFamily="34" charset="0"/>
              </a:rPr>
              <a:t> unborn baby particularly in the lung and brain and some</a:t>
            </a:r>
          </a:p>
          <a:p>
            <a:pPr marL="0" indent="0" algn="l">
              <a:buNone/>
            </a:pPr>
            <a:r>
              <a:rPr lang="en-US" b="0" i="0" dirty="0">
                <a:solidFill>
                  <a:srgbClr val="000000"/>
                </a:solidFill>
                <a:effectLst/>
                <a:latin typeface="Open Sans" panose="020B0606030504020204" pitchFamily="34" charset="0"/>
              </a:rPr>
              <a:t>studies suggests a link between maternal smoking and cleft lip</a:t>
            </a:r>
            <a:r>
              <a:rPr lang="en-US" b="0" i="0" dirty="0">
                <a:solidFill>
                  <a:srgbClr val="FF0000"/>
                </a:solidFill>
                <a:effectLst/>
                <a:latin typeface="Open Sans" panose="020B0606030504020204" pitchFamily="34" charset="0"/>
              </a:rPr>
              <a:t>.</a:t>
            </a:r>
          </a:p>
        </p:txBody>
      </p:sp>
      <p:sp>
        <p:nvSpPr>
          <p:cNvPr id="2" name="Slide Number Placeholder 1">
            <a:extLst>
              <a:ext uri="{FF2B5EF4-FFF2-40B4-BE49-F238E27FC236}">
                <a16:creationId xmlns:a16="http://schemas.microsoft.com/office/drawing/2014/main" xmlns="" id="{DCF38E4B-AC2C-4D72-8DC8-BD5F66C734E3}"/>
              </a:ext>
            </a:extLst>
          </p:cNvPr>
          <p:cNvSpPr>
            <a:spLocks noGrp="1"/>
          </p:cNvSpPr>
          <p:nvPr>
            <p:ph type="sldNum" sz="quarter" idx="12"/>
          </p:nvPr>
        </p:nvSpPr>
        <p:spPr>
          <a:xfrm>
            <a:off x="10708832" y="5829300"/>
            <a:ext cx="542697" cy="279400"/>
          </a:xfrm>
        </p:spPr>
        <p:txBody>
          <a:bodyPr/>
          <a:lstStyle/>
          <a:p>
            <a:fld id="{686B7C3E-2044-42B0-A182-149FB71446E1}" type="slidenum">
              <a:rPr lang="en-US" sz="1400" b="1" smtClean="0">
                <a:solidFill>
                  <a:srgbClr val="FF0000"/>
                </a:solidFill>
              </a:rPr>
              <a:t>5</a:t>
            </a:fld>
            <a:endParaRPr lang="en-US" sz="1400" b="1" dirty="0">
              <a:solidFill>
                <a:srgbClr val="FF0000"/>
              </a:solidFill>
            </a:endParaRPr>
          </a:p>
        </p:txBody>
      </p:sp>
    </p:spTree>
    <p:extLst>
      <p:ext uri="{BB962C8B-B14F-4D97-AF65-F5344CB8AC3E}">
        <p14:creationId xmlns:p14="http://schemas.microsoft.com/office/powerpoint/2010/main" val="287192638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89005C-CCF1-4413-A204-8B6F37A3E9A5}"/>
              </a:ext>
            </a:extLst>
          </p:cNvPr>
          <p:cNvSpPr>
            <a:spLocks noGrp="1"/>
          </p:cNvSpPr>
          <p:nvPr>
            <p:ph type="title"/>
          </p:nvPr>
        </p:nvSpPr>
        <p:spPr>
          <a:xfrm>
            <a:off x="1371600" y="777240"/>
            <a:ext cx="9524998" cy="1508759"/>
          </a:xfrm>
        </p:spPr>
        <p:txBody>
          <a:bodyPr>
            <a:noAutofit/>
          </a:bodyPr>
          <a:lstStyle/>
          <a:p>
            <a:pPr algn="l"/>
            <a:r>
              <a:rPr lang="en-US" sz="2200" b="0" i="0" dirty="0">
                <a:solidFill>
                  <a:srgbClr val="000000"/>
                </a:solidFill>
                <a:effectLst/>
                <a:latin typeface="Open Sans" panose="020B0606030504020204" pitchFamily="34" charset="0"/>
              </a:rPr>
              <a:t>Studies also suggest a relationship between tobacco and miscarriage</a:t>
            </a:r>
            <a:r>
              <a:rPr lang="en-US" sz="2200" b="0" i="0" dirty="0">
                <a:solidFill>
                  <a:srgbClr val="FF0000"/>
                </a:solidFill>
                <a:effectLst/>
                <a:latin typeface="Open Sans" panose="020B0606030504020204" pitchFamily="34" charset="0"/>
              </a:rPr>
              <a:t>.</a:t>
            </a:r>
            <a:r>
              <a:rPr lang="en-US" sz="2200" b="0" i="0" dirty="0">
                <a:solidFill>
                  <a:srgbClr val="000000"/>
                </a:solidFill>
                <a:effectLst/>
                <a:latin typeface="Open Sans" panose="020B0606030504020204" pitchFamily="34" charset="0"/>
              </a:rPr>
              <a:t> </a:t>
            </a:r>
            <a:br>
              <a:rPr lang="en-US" sz="2200" b="0" i="0" dirty="0">
                <a:solidFill>
                  <a:srgbClr val="000000"/>
                </a:solidFill>
                <a:effectLst/>
                <a:latin typeface="Open Sans" panose="020B0606030504020204" pitchFamily="34" charset="0"/>
              </a:rPr>
            </a:br>
            <a:r>
              <a:rPr lang="en-US" sz="2200" b="0" i="0" dirty="0">
                <a:solidFill>
                  <a:srgbClr val="000000"/>
                </a:solidFill>
                <a:effectLst/>
                <a:latin typeface="Open Sans" panose="020B0606030504020204" pitchFamily="34" charset="0"/>
              </a:rPr>
              <a:t>Carbon monoxide in tobacco smoke can keep the developing baby from getting enough oxygen</a:t>
            </a:r>
            <a:r>
              <a:rPr lang="en-US" sz="2200" b="0" i="0" dirty="0">
                <a:solidFill>
                  <a:srgbClr val="FF0000"/>
                </a:solidFill>
                <a:effectLst/>
                <a:latin typeface="Open Sans" panose="020B0606030504020204" pitchFamily="34" charset="0"/>
              </a:rPr>
              <a:t>.</a:t>
            </a:r>
            <a:r>
              <a:rPr lang="en-US" sz="2200" b="0" i="0" dirty="0">
                <a:solidFill>
                  <a:srgbClr val="000000"/>
                </a:solidFill>
                <a:effectLst/>
                <a:latin typeface="Open Sans" panose="020B0606030504020204" pitchFamily="34" charset="0"/>
              </a:rPr>
              <a:t/>
            </a:r>
            <a:br>
              <a:rPr lang="en-US" sz="2200" b="0" i="0" dirty="0">
                <a:solidFill>
                  <a:srgbClr val="000000"/>
                </a:solidFill>
                <a:effectLst/>
                <a:latin typeface="Open Sans" panose="020B0606030504020204" pitchFamily="34" charset="0"/>
              </a:rPr>
            </a:br>
            <a:r>
              <a:rPr lang="en-US" sz="2200" b="0" i="0" dirty="0">
                <a:solidFill>
                  <a:srgbClr val="000000"/>
                </a:solidFill>
                <a:effectLst/>
                <a:latin typeface="Open Sans" panose="020B0606030504020204" pitchFamily="34" charset="0"/>
              </a:rPr>
              <a:t> Tobacco smoke also contains other chemicals that can harm unborn babies</a:t>
            </a:r>
            <a:endParaRPr lang="en-US" sz="2200" dirty="0"/>
          </a:p>
        </p:txBody>
      </p:sp>
      <p:sp>
        <p:nvSpPr>
          <p:cNvPr id="3" name="Content Placeholder 2">
            <a:extLst>
              <a:ext uri="{FF2B5EF4-FFF2-40B4-BE49-F238E27FC236}">
                <a16:creationId xmlns:a16="http://schemas.microsoft.com/office/drawing/2014/main" xmlns="" id="{E4707450-E316-433B-A916-2A24B337E74D}"/>
              </a:ext>
            </a:extLst>
          </p:cNvPr>
          <p:cNvSpPr>
            <a:spLocks noGrp="1"/>
          </p:cNvSpPr>
          <p:nvPr>
            <p:ph idx="1"/>
          </p:nvPr>
        </p:nvSpPr>
        <p:spPr>
          <a:xfrm flipV="1">
            <a:off x="6366510" y="9341548"/>
            <a:ext cx="14283689" cy="1953335"/>
          </a:xfrm>
        </p:spPr>
        <p:txBody>
          <a:bodyPr>
            <a:normAutofit/>
          </a:bodyPr>
          <a:lstStyle/>
          <a:p>
            <a:endParaRPr lang="en-US" sz="1050" dirty="0"/>
          </a:p>
        </p:txBody>
      </p:sp>
      <p:pic>
        <p:nvPicPr>
          <p:cNvPr id="3073" name="Picture 1" descr="Pregnant woman lying on her back on the grass">
            <a:extLst>
              <a:ext uri="{FF2B5EF4-FFF2-40B4-BE49-F238E27FC236}">
                <a16:creationId xmlns:a16="http://schemas.microsoft.com/office/drawing/2014/main" xmlns="" id="{DD4AE7EA-2AAF-4326-9E74-361E8C71E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1536190" y="2587752"/>
            <a:ext cx="9089057" cy="333180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xmlns="" id="{E4A93479-6665-4DE5-A18F-496253FD4FBD}"/>
              </a:ext>
            </a:extLst>
          </p:cNvPr>
          <p:cNvSpPr>
            <a:spLocks noChangeArrowheads="1"/>
          </p:cNvSpPr>
          <p:nvPr/>
        </p:nvSpPr>
        <p:spPr bwMode="auto">
          <a:xfrm flipV="1">
            <a:off x="5113867" y="161597"/>
            <a:ext cx="1656079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Open Sans" panose="020B0606030504020204" pitchFamily="34" charset="0"/>
                <a:cs typeface="Open Sans" panose="020B0606030504020204" pitchFamily="34" charset="0"/>
              </a:rPr>
              <a:t/>
            </a:r>
            <a:br>
              <a:rPr kumimoji="0" lang="en-US" altLang="en-US" sz="1200" b="0" i="0" u="none" strike="noStrike" cap="none" normalizeH="0" baseline="0">
                <a:ln>
                  <a:noFill/>
                </a:ln>
                <a:solidFill>
                  <a:srgbClr val="000000"/>
                </a:solidFill>
                <a:effectLst/>
                <a:latin typeface="Open Sans" panose="020B0606030504020204" pitchFamily="34" charset="0"/>
                <a:cs typeface="Open Sans" panose="020B0606030504020204" pitchFamily="34" charset="0"/>
              </a:rPr>
            </a:br>
            <a:endParaRPr kumimoji="0" lang="en-US" altLang="en-US" sz="1200" b="0" i="0" u="none" strike="noStrike" cap="none" normalizeH="0" baseline="0">
              <a:ln>
                <a:noFill/>
              </a:ln>
              <a:solidFill>
                <a:srgbClr val="000000"/>
              </a:solidFill>
              <a:effectLst/>
              <a:latin typeface="Open Sans" panose="020B0606030504020204" pitchFamily="34" charset="0"/>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Slide Number Placeholder 4">
            <a:extLst>
              <a:ext uri="{FF2B5EF4-FFF2-40B4-BE49-F238E27FC236}">
                <a16:creationId xmlns:a16="http://schemas.microsoft.com/office/drawing/2014/main" xmlns="" id="{3F1F7DDF-A5EE-4E51-AF5F-6FA92C64D077}"/>
              </a:ext>
            </a:extLst>
          </p:cNvPr>
          <p:cNvSpPr>
            <a:spLocks noGrp="1"/>
          </p:cNvSpPr>
          <p:nvPr>
            <p:ph type="sldNum" sz="quarter" idx="12"/>
          </p:nvPr>
        </p:nvSpPr>
        <p:spPr>
          <a:xfrm>
            <a:off x="10625247" y="5707990"/>
            <a:ext cx="731601" cy="540410"/>
          </a:xfrm>
        </p:spPr>
        <p:txBody>
          <a:bodyPr/>
          <a:lstStyle/>
          <a:p>
            <a:fld id="{686B7C3E-2044-42B0-A182-149FB71446E1}" type="slidenum">
              <a:rPr lang="en-US" sz="1400" b="1" smtClean="0">
                <a:solidFill>
                  <a:srgbClr val="FF0000"/>
                </a:solidFill>
              </a:rPr>
              <a:t>6</a:t>
            </a:fld>
            <a:endParaRPr lang="en-US" sz="1400" b="1" dirty="0">
              <a:solidFill>
                <a:srgbClr val="FF0000"/>
              </a:solidFill>
            </a:endParaRPr>
          </a:p>
        </p:txBody>
      </p:sp>
    </p:spTree>
    <p:extLst>
      <p:ext uri="{BB962C8B-B14F-4D97-AF65-F5344CB8AC3E}">
        <p14:creationId xmlns:p14="http://schemas.microsoft.com/office/powerpoint/2010/main" val="3362951411"/>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77F055-D519-4B8F-B8B0-8633542E6D09}"/>
              </a:ext>
            </a:extLst>
          </p:cNvPr>
          <p:cNvSpPr>
            <a:spLocks noGrp="1"/>
          </p:cNvSpPr>
          <p:nvPr>
            <p:ph type="title"/>
          </p:nvPr>
        </p:nvSpPr>
        <p:spPr>
          <a:xfrm>
            <a:off x="1313894" y="994299"/>
            <a:ext cx="9582703" cy="1291700"/>
          </a:xfrm>
        </p:spPr>
        <p:txBody>
          <a:bodyPr>
            <a:normAutofit fontScale="90000"/>
          </a:bodyPr>
          <a:lstStyle/>
          <a:p>
            <a:pPr algn="l"/>
            <a:r>
              <a:rPr lang="en-US" sz="3600" b="0" i="0" u="sng" dirty="0">
                <a:solidFill>
                  <a:srgbClr val="FF0000"/>
                </a:solidFill>
                <a:effectLst/>
                <a:latin typeface="Open Sans" panose="020B0606030504020204" pitchFamily="34" charset="0"/>
              </a:rPr>
              <a:t>Describe Health Effects of Smoking and Secondhand Smoke on Babies?</a:t>
            </a:r>
            <a:r>
              <a:rPr lang="en-US" b="0" i="0" dirty="0">
                <a:solidFill>
                  <a:srgbClr val="000000"/>
                </a:solidFill>
                <a:effectLst/>
                <a:latin typeface="Open Sans" panose="020B0606030504020204" pitchFamily="34" charset="0"/>
              </a:rPr>
              <a:t/>
            </a:r>
            <a:br>
              <a:rPr lang="en-US" b="0" i="0" dirty="0">
                <a:solidFill>
                  <a:srgbClr val="000000"/>
                </a:solidFill>
                <a:effectLst/>
                <a:latin typeface="Open Sans" panose="020B0606030504020204" pitchFamily="34" charset="0"/>
              </a:rPr>
            </a:br>
            <a:endParaRPr lang="en-US" dirty="0"/>
          </a:p>
        </p:txBody>
      </p:sp>
      <p:sp>
        <p:nvSpPr>
          <p:cNvPr id="3" name="Content Placeholder 2">
            <a:extLst>
              <a:ext uri="{FF2B5EF4-FFF2-40B4-BE49-F238E27FC236}">
                <a16:creationId xmlns:a16="http://schemas.microsoft.com/office/drawing/2014/main" xmlns="" id="{18982E76-E5BE-4D21-9FF5-2964946F4B80}"/>
              </a:ext>
            </a:extLst>
          </p:cNvPr>
          <p:cNvSpPr>
            <a:spLocks noGrp="1"/>
          </p:cNvSpPr>
          <p:nvPr>
            <p:ph idx="1"/>
          </p:nvPr>
        </p:nvSpPr>
        <p:spPr>
          <a:xfrm>
            <a:off x="973980" y="2476870"/>
            <a:ext cx="10040592" cy="3771530"/>
          </a:xfrm>
        </p:spPr>
        <p:txBody>
          <a:bodyPr>
            <a:normAutofit lnSpcReduction="10000"/>
          </a:bodyPr>
          <a:lstStyle/>
          <a:p>
            <a:pPr algn="l">
              <a:buFont typeface="Arial" panose="020B0604020202020204" pitchFamily="34" charset="0"/>
              <a:buChar char="•"/>
            </a:pPr>
            <a:r>
              <a:rPr lang="en-US"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Mothers who smoke are more likely to deliver their babies early. Preterm delivery is a leading cause of death disability and disease among newborns.</a:t>
            </a:r>
          </a:p>
          <a:p>
            <a:pPr algn="l">
              <a:buFont typeface="Arial" panose="020B0604020202020204" pitchFamily="34" charset="0"/>
              <a:buChar char="•"/>
            </a:pPr>
            <a:endParaRPr lang="en-US"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p>
            <a:pPr algn="l">
              <a:buFont typeface="Arial" panose="020B0604020202020204" pitchFamily="34" charset="0"/>
              <a:buChar char="•"/>
            </a:pPr>
            <a:r>
              <a:rPr lang="en-US"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One in every five babies born to mothers who smoke during pregnancy has low birth weight. </a:t>
            </a:r>
            <a:endParaRPr lang="ar-SA" i="0" dirty="0">
              <a:solidFill>
                <a:srgbClr val="000000"/>
              </a:solidFill>
              <a:effectLst/>
              <a:latin typeface="Open Sans" panose="020B0606030504020204" pitchFamily="34" charset="0"/>
              <a:ea typeface="Open Sans" panose="020B0606030504020204" pitchFamily="34" charset="0"/>
            </a:endParaRPr>
          </a:p>
          <a:p>
            <a:pPr algn="l">
              <a:buFont typeface="Arial" panose="020B0604020202020204" pitchFamily="34" charset="0"/>
              <a:buChar char="•"/>
            </a:pPr>
            <a:r>
              <a:rPr lang="en-US"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Mothers who are exposed to secondhand smoke while pregnant are more likely to have lower birth weight babies.</a:t>
            </a:r>
            <a:endParaRPr lang="ar-SA" i="0" dirty="0">
              <a:solidFill>
                <a:srgbClr val="000000"/>
              </a:solidFill>
              <a:effectLst/>
              <a:latin typeface="Open Sans" panose="020B0606030504020204" pitchFamily="34" charset="0"/>
              <a:ea typeface="Open Sans" panose="020B0606030504020204" pitchFamily="34" charset="0"/>
            </a:endParaRPr>
          </a:p>
          <a:p>
            <a:pPr algn="l">
              <a:buFont typeface="Arial" panose="020B0604020202020204" pitchFamily="34" charset="0"/>
              <a:buChar char="•"/>
            </a:pPr>
            <a:r>
              <a:rPr lang="en-US"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Babies born too small or too early are not as healthy</a:t>
            </a:r>
          </a:p>
          <a:p>
            <a:endParaRPr lang="en-US" dirty="0"/>
          </a:p>
        </p:txBody>
      </p:sp>
      <p:sp>
        <p:nvSpPr>
          <p:cNvPr id="6" name="Slide Number Placeholder 5">
            <a:extLst>
              <a:ext uri="{FF2B5EF4-FFF2-40B4-BE49-F238E27FC236}">
                <a16:creationId xmlns:a16="http://schemas.microsoft.com/office/drawing/2014/main" xmlns="" id="{8C767BC2-A997-45FF-80CC-67C054745A1B}"/>
              </a:ext>
            </a:extLst>
          </p:cNvPr>
          <p:cNvSpPr>
            <a:spLocks noGrp="1"/>
          </p:cNvSpPr>
          <p:nvPr>
            <p:ph type="sldNum" sz="quarter" idx="12"/>
          </p:nvPr>
        </p:nvSpPr>
        <p:spPr>
          <a:xfrm>
            <a:off x="10353901" y="5863701"/>
            <a:ext cx="941454" cy="384699"/>
          </a:xfrm>
        </p:spPr>
        <p:txBody>
          <a:bodyPr/>
          <a:lstStyle/>
          <a:p>
            <a:fld id="{686B7C3E-2044-42B0-A182-149FB71446E1}" type="slidenum">
              <a:rPr lang="en-US" sz="1400" b="1" smtClean="0">
                <a:solidFill>
                  <a:srgbClr val="FF0000"/>
                </a:solidFill>
              </a:rPr>
              <a:t>7</a:t>
            </a:fld>
            <a:endParaRPr lang="en-US" sz="1400" b="1" dirty="0">
              <a:solidFill>
                <a:srgbClr val="FF0000"/>
              </a:solidFill>
            </a:endParaRPr>
          </a:p>
        </p:txBody>
      </p:sp>
    </p:spTree>
    <p:extLst>
      <p:ext uri="{BB962C8B-B14F-4D97-AF65-F5344CB8AC3E}">
        <p14:creationId xmlns:p14="http://schemas.microsoft.com/office/powerpoint/2010/main" val="290769681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101A52-FAD1-453F-AABB-CE88483646E4}"/>
              </a:ext>
            </a:extLst>
          </p:cNvPr>
          <p:cNvSpPr>
            <a:spLocks noGrp="1"/>
          </p:cNvSpPr>
          <p:nvPr>
            <p:ph type="title"/>
          </p:nvPr>
        </p:nvSpPr>
        <p:spPr>
          <a:xfrm>
            <a:off x="1331650" y="711876"/>
            <a:ext cx="10022149" cy="1624923"/>
          </a:xfrm>
        </p:spPr>
        <p:txBody>
          <a:bodyPr>
            <a:noAutofit/>
          </a:bodyPr>
          <a:lstStyle/>
          <a:p>
            <a:pPr algn="l"/>
            <a:r>
              <a:rPr lang="ar-SA" sz="2400" dirty="0">
                <a:latin typeface="Open Sans" panose="020B0606030504020204" pitchFamily="34" charset="0"/>
                <a:ea typeface="Open Sans" panose="020B0606030504020204" pitchFamily="34" charset="0"/>
              </a:rPr>
              <a:t/>
            </a:r>
            <a:br>
              <a:rPr lang="ar-SA" sz="2400" dirty="0">
                <a:latin typeface="Open Sans" panose="020B0606030504020204" pitchFamily="34" charset="0"/>
                <a:ea typeface="Open Sans" panose="020B0606030504020204" pitchFamily="34" charset="0"/>
              </a:rPr>
            </a:br>
            <a:r>
              <a:rPr lang="en-US" sz="2400" dirty="0">
                <a:latin typeface="Open Sans" panose="020B0606030504020204" pitchFamily="34" charset="0"/>
                <a:ea typeface="Open Sans" panose="020B0606030504020204" pitchFamily="34" charset="0"/>
                <a:cs typeface="Open Sans" panose="020B0606030504020204" pitchFamily="34" charset="0"/>
              </a:rPr>
              <a:t>Babies whose mothers smoke are about three times more likely to die from </a:t>
            </a:r>
            <a:r>
              <a:rPr lang="en-US" sz="2400" dirty="0">
                <a:solidFill>
                  <a:srgbClr val="FF0000"/>
                </a:solidFill>
                <a:latin typeface="Open Sans" panose="020B0606030504020204" pitchFamily="34" charset="0"/>
                <a:ea typeface="Open Sans" panose="020B0606030504020204" pitchFamily="34" charset="0"/>
                <a:cs typeface="Open Sans" panose="020B0606030504020204" pitchFamily="34" charset="0"/>
              </a:rPr>
              <a:t>SIDS</a:t>
            </a:r>
            <a:r>
              <a:rPr lang="en-US" sz="2400" dirty="0"/>
              <a:t/>
            </a:r>
            <a:br>
              <a:rPr lang="en-US" sz="2400" dirty="0"/>
            </a:br>
            <a:endParaRPr lang="en-US" sz="2400" dirty="0"/>
          </a:p>
        </p:txBody>
      </p:sp>
      <p:pic>
        <p:nvPicPr>
          <p:cNvPr id="1025" name="Picture 1" descr="Baby in an incubator">
            <a:extLst>
              <a:ext uri="{FF2B5EF4-FFF2-40B4-BE49-F238E27FC236}">
                <a16:creationId xmlns:a16="http://schemas.microsoft.com/office/drawing/2014/main" xmlns="" id="{46C5EC80-AAE4-4ED6-A169-3FD1EF88B9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1402671" y="2521257"/>
            <a:ext cx="9436957" cy="3413284"/>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xmlns="" id="{3CDE22D1-A8E5-4B27-99BA-B6261D620BC0}"/>
              </a:ext>
            </a:extLst>
          </p:cNvPr>
          <p:cNvSpPr>
            <a:spLocks noGrp="1"/>
          </p:cNvSpPr>
          <p:nvPr>
            <p:ph type="sldNum" sz="quarter" idx="12"/>
          </p:nvPr>
        </p:nvSpPr>
        <p:spPr>
          <a:xfrm>
            <a:off x="10646864" y="5934541"/>
            <a:ext cx="769819" cy="211583"/>
          </a:xfrm>
        </p:spPr>
        <p:txBody>
          <a:bodyPr/>
          <a:lstStyle/>
          <a:p>
            <a:fld id="{686B7C3E-2044-42B0-A182-149FB71446E1}" type="slidenum">
              <a:rPr lang="en-US" sz="1400" b="1" smtClean="0">
                <a:solidFill>
                  <a:srgbClr val="FF0000"/>
                </a:solidFill>
              </a:rPr>
              <a:t>8</a:t>
            </a:fld>
            <a:endParaRPr lang="en-US" sz="1400" b="1" dirty="0">
              <a:solidFill>
                <a:srgbClr val="FF0000"/>
              </a:solidFill>
            </a:endParaRPr>
          </a:p>
        </p:txBody>
      </p:sp>
    </p:spTree>
    <p:extLst>
      <p:ext uri="{BB962C8B-B14F-4D97-AF65-F5344CB8AC3E}">
        <p14:creationId xmlns:p14="http://schemas.microsoft.com/office/powerpoint/2010/main" val="3229497713"/>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60EBCB-FEBF-4619-99CC-4C196729496B}"/>
              </a:ext>
            </a:extLst>
          </p:cNvPr>
          <p:cNvSpPr>
            <a:spLocks noGrp="1"/>
          </p:cNvSpPr>
          <p:nvPr>
            <p:ph type="title"/>
          </p:nvPr>
        </p:nvSpPr>
        <p:spPr>
          <a:xfrm>
            <a:off x="1295401" y="1700463"/>
            <a:ext cx="9329848" cy="641684"/>
          </a:xfrm>
        </p:spPr>
        <p:txBody>
          <a:bodyPr>
            <a:normAutofit fontScale="90000"/>
          </a:bodyPr>
          <a:lstStyle/>
          <a:p>
            <a:pPr marL="0" indent="0" algn="l">
              <a:buNone/>
            </a:pPr>
            <a:r>
              <a:rPr lang="en-US" sz="3600" b="0" i="0" u="sng" dirty="0">
                <a:solidFill>
                  <a:srgbClr val="FF0000"/>
                </a:solidFill>
                <a:effectLst/>
                <a:latin typeface="Ivar Headline"/>
              </a:rPr>
              <a:t>Smoking During Pregnancy: A Review of Effects on Growth and Development of</a:t>
            </a:r>
            <a:r>
              <a:rPr lang="ar-SA" sz="3600" b="0" i="0" u="sng" dirty="0">
                <a:solidFill>
                  <a:srgbClr val="FF0000"/>
                </a:solidFill>
                <a:effectLst/>
                <a:latin typeface="Ivar Headline"/>
              </a:rPr>
              <a:t> </a:t>
            </a:r>
            <a:r>
              <a:rPr lang="en-US" sz="3600" b="0" i="0" u="sng" dirty="0">
                <a:solidFill>
                  <a:srgbClr val="FF0000"/>
                </a:solidFill>
                <a:effectLst/>
                <a:latin typeface="Ivar Headline"/>
              </a:rPr>
              <a:t>offspring     </a:t>
            </a:r>
            <a:r>
              <a:rPr lang="en-US" sz="3600" u="sng" dirty="0">
                <a:solidFill>
                  <a:srgbClr val="FF0000"/>
                </a:solidFill>
              </a:rPr>
              <a:t/>
            </a:r>
            <a:br>
              <a:rPr lang="en-US" sz="3600" u="sng" dirty="0">
                <a:solidFill>
                  <a:srgbClr val="FF0000"/>
                </a:solidFill>
              </a:rPr>
            </a:br>
            <a:r>
              <a:rPr lang="en-US" sz="3600" u="sng" dirty="0">
                <a:solidFill>
                  <a:srgbClr val="FF0000"/>
                </a:solidFill>
              </a:rPr>
              <a:t>      </a:t>
            </a:r>
            <a:r>
              <a:rPr lang="en-US" dirty="0"/>
              <a:t/>
            </a:r>
            <a:br>
              <a:rPr lang="en-US" dirty="0"/>
            </a:br>
            <a:r>
              <a:rPr lang="en-US" dirty="0"/>
              <a:t/>
            </a:r>
            <a:br>
              <a:rPr lang="en-US" dirty="0"/>
            </a:br>
            <a:endParaRPr lang="en-US" dirty="0"/>
          </a:p>
        </p:txBody>
      </p:sp>
      <p:sp>
        <p:nvSpPr>
          <p:cNvPr id="3" name="Content Placeholder 2">
            <a:extLst>
              <a:ext uri="{FF2B5EF4-FFF2-40B4-BE49-F238E27FC236}">
                <a16:creationId xmlns:a16="http://schemas.microsoft.com/office/drawing/2014/main" xmlns="" id="{A54D23AF-3732-49E3-BFEB-AC19B4790444}"/>
              </a:ext>
            </a:extLst>
          </p:cNvPr>
          <p:cNvSpPr>
            <a:spLocks noGrp="1"/>
          </p:cNvSpPr>
          <p:nvPr>
            <p:ph idx="1"/>
          </p:nvPr>
        </p:nvSpPr>
        <p:spPr>
          <a:xfrm>
            <a:off x="1003177" y="2556932"/>
            <a:ext cx="9893420" cy="3318936"/>
          </a:xfrm>
        </p:spPr>
        <p:txBody>
          <a:bodyPr>
            <a:normAutofit lnSpcReduction="10000"/>
          </a:bodyPr>
          <a:lstStyle/>
          <a:p>
            <a:pPr>
              <a:lnSpc>
                <a:spcPct val="150000"/>
              </a:lnSpc>
            </a:pPr>
            <a:r>
              <a:rPr lang="en-US" b="0" i="0" dirty="0">
                <a:solidFill>
                  <a:srgbClr val="343332"/>
                </a:solidFill>
                <a:effectLst/>
                <a:latin typeface="Open Sans" panose="020B0606030504020204" pitchFamily="34" charset="0"/>
                <a:ea typeface="Open Sans" panose="020B0606030504020204" pitchFamily="34" charset="0"/>
                <a:cs typeface="Open Sans" panose="020B0606030504020204" pitchFamily="34" charset="0"/>
              </a:rPr>
              <a:t>Smoking during pregnancy is associated with pre- and postnatal growth retardation and increased risks of placental mortality morbidity</a:t>
            </a:r>
            <a:r>
              <a:rPr lang="en-US" dirty="0">
                <a:solidFill>
                  <a:srgbClr val="343332"/>
                </a:solidFill>
                <a:latin typeface="Open Sans" panose="020B0606030504020204" pitchFamily="34" charset="0"/>
                <a:ea typeface="Open Sans" panose="020B0606030504020204" pitchFamily="34" charset="0"/>
                <a:cs typeface="Open Sans" panose="020B0606030504020204" pitchFamily="34" charset="0"/>
              </a:rPr>
              <a:t> </a:t>
            </a:r>
            <a:r>
              <a:rPr lang="en-US" b="0" i="0" dirty="0">
                <a:solidFill>
                  <a:srgbClr val="343332"/>
                </a:solidFill>
                <a:effectLst/>
                <a:latin typeface="Open Sans" panose="020B0606030504020204" pitchFamily="34" charset="0"/>
                <a:ea typeface="Open Sans" panose="020B0606030504020204" pitchFamily="34" charset="0"/>
                <a:cs typeface="Open Sans" panose="020B0606030504020204" pitchFamily="34" charset="0"/>
              </a:rPr>
              <a:t> and behavioral anomalies</a:t>
            </a:r>
          </a:p>
          <a:p>
            <a:pPr>
              <a:lnSpc>
                <a:spcPct val="150000"/>
              </a:lnSpc>
            </a:pPr>
            <a:r>
              <a:rPr lang="en-US" b="0" i="0" dirty="0">
                <a:solidFill>
                  <a:srgbClr val="343332"/>
                </a:solidFill>
                <a:effectLst/>
                <a:latin typeface="Open Sans" panose="020B0606030504020204" pitchFamily="34" charset="0"/>
                <a:ea typeface="Open Sans" panose="020B0606030504020204" pitchFamily="34" charset="0"/>
                <a:cs typeface="Open Sans" panose="020B0606030504020204" pitchFamily="34" charset="0"/>
              </a:rPr>
              <a:t>The most likely explanation for these effects is that smoking causes fetal hypoxia resulting in interference with regulating state mechanisms and attenuation of cellular growth</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Slide Number Placeholder 3">
            <a:extLst>
              <a:ext uri="{FF2B5EF4-FFF2-40B4-BE49-F238E27FC236}">
                <a16:creationId xmlns:a16="http://schemas.microsoft.com/office/drawing/2014/main" xmlns="" id="{A112BD87-E26D-49D0-B967-9976B85A7B6B}"/>
              </a:ext>
            </a:extLst>
          </p:cNvPr>
          <p:cNvSpPr>
            <a:spLocks noGrp="1"/>
          </p:cNvSpPr>
          <p:nvPr>
            <p:ph type="sldNum" sz="quarter" idx="12"/>
          </p:nvPr>
        </p:nvSpPr>
        <p:spPr>
          <a:xfrm>
            <a:off x="10258095" y="5779363"/>
            <a:ext cx="1069812" cy="452447"/>
          </a:xfrm>
        </p:spPr>
        <p:txBody>
          <a:bodyPr/>
          <a:lstStyle/>
          <a:p>
            <a:fld id="{686B7C3E-2044-42B0-A182-149FB71446E1}" type="slidenum">
              <a:rPr lang="en-US" sz="1400" b="1" smtClean="0">
                <a:solidFill>
                  <a:srgbClr val="FF0000"/>
                </a:solidFill>
              </a:rPr>
              <a:t>9</a:t>
            </a:fld>
            <a:endParaRPr lang="en-US" sz="1400" b="1" dirty="0">
              <a:solidFill>
                <a:srgbClr val="FF0000"/>
              </a:solidFill>
            </a:endParaRPr>
          </a:p>
        </p:txBody>
      </p:sp>
    </p:spTree>
    <p:extLst>
      <p:ext uri="{BB962C8B-B14F-4D97-AF65-F5344CB8AC3E}">
        <p14:creationId xmlns:p14="http://schemas.microsoft.com/office/powerpoint/2010/main" val="5638509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TM02900743[[fn=Organic]]</Template>
  <TotalTime>9120</TotalTime>
  <Words>398</Words>
  <Application>Microsoft Office PowerPoint</Application>
  <PresentationFormat>Widescreen</PresentationFormat>
  <Paragraphs>60</Paragraphs>
  <Slides>12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arial</vt:lpstr>
      <vt:lpstr>arial</vt:lpstr>
      <vt:lpstr>BlinkMacSystemFont</vt:lpstr>
      <vt:lpstr>Calibri</vt:lpstr>
      <vt:lpstr>Garamond</vt:lpstr>
      <vt:lpstr>inherit</vt:lpstr>
      <vt:lpstr>Ivar Headline</vt:lpstr>
      <vt:lpstr>Open Sans</vt:lpstr>
      <vt:lpstr>Times New Roman</vt:lpstr>
      <vt:lpstr>Organic</vt:lpstr>
      <vt:lpstr>PowerPoint Presentation</vt:lpstr>
      <vt:lpstr>Objectives:</vt:lpstr>
      <vt:lpstr>A recent  British study found  that smoking by a pregnant woman makes her baby in the womb wrinkle indicating the negative impact of mother smoking on her fetus.  The research was conducted by Dr. Nadja Resland in collaboration between the Universities of Durham and Lancaster in the United Kingdom and its results were published in the journal Acta Pediatrica  </vt:lpstr>
      <vt:lpstr>A recent new study found that women smoking during pregnancy is associated with poor reading skills in children </vt:lpstr>
      <vt:lpstr>PowerPoint Presentation</vt:lpstr>
      <vt:lpstr>Studies also suggest a relationship between tobacco and miscarriage.  Carbon monoxide in tobacco smoke can keep the developing baby from getting enough oxygen.  Tobacco smoke also contains other chemicals that can harm unborn babies</vt:lpstr>
      <vt:lpstr>Describe Health Effects of Smoking and Secondhand Smoke on Babies? </vt:lpstr>
      <vt:lpstr> Babies whose mothers smoke are about three times more likely to die from SIDS </vt:lpstr>
      <vt:lpstr>Smoking During Pregnancy: A Review of Effects on Growth and Development of offspring              </vt:lpstr>
      <vt:lpstr>smoking also increases the incidence of various complications of pregnancy which in turn compromises optimal development of the growing fetus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Presentatiol  Tobacco control smoking During pregnancy 2021_2022</dc:title>
  <dc:creator>mahmoud alshrta</dc:creator>
  <cp:lastModifiedBy>hP</cp:lastModifiedBy>
  <cp:revision>12</cp:revision>
  <dcterms:created xsi:type="dcterms:W3CDTF">2022-05-10T14:36:07Z</dcterms:created>
  <dcterms:modified xsi:type="dcterms:W3CDTF">2022-09-20T09:33:09Z</dcterms:modified>
</cp:coreProperties>
</file>