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notesMasterIdLst>
    <p:notesMasterId r:id="rId11"/>
  </p:notesMasterIdLst>
  <p:sldIdLst>
    <p:sldId id="256" r:id="rId2"/>
    <p:sldId id="257" r:id="rId3"/>
    <p:sldId id="258" r:id="rId4"/>
    <p:sldId id="259" r:id="rId5"/>
    <p:sldId id="260" r:id="rId6"/>
    <p:sldId id="262" r:id="rId7"/>
    <p:sldId id="265" r:id="rId8"/>
    <p:sldId id="267" r:id="rId9"/>
    <p:sldId id="266" r:id="rId10"/>
  </p:sldIdLst>
  <p:sldSz cx="9144000" cy="6858000" type="screen4x3"/>
  <p:notesSz cx="6858000" cy="9144000"/>
  <p:defaultText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5" d="100"/>
          <a:sy n="65" d="100"/>
        </p:scale>
        <p:origin x="1320" y="4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LY"/>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F3F98F3-DFC6-44A4-9351-AF3A864588CA}" type="datetimeFigureOut">
              <a:rPr lang="ar-LY" smtClean="0"/>
              <a:t>04/05/1443</a:t>
            </a:fld>
            <a:endParaRPr lang="ar-LY"/>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LY"/>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LY"/>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A0C6FD1-1EE2-4E51-9F35-E98CA42FC1A0}" type="slidenum">
              <a:rPr lang="ar-LY" smtClean="0"/>
              <a:t>‹#›</a:t>
            </a:fld>
            <a:endParaRPr lang="ar-LY"/>
          </a:p>
        </p:txBody>
      </p:sp>
    </p:spTree>
    <p:extLst>
      <p:ext uri="{BB962C8B-B14F-4D97-AF65-F5344CB8AC3E}">
        <p14:creationId xmlns:p14="http://schemas.microsoft.com/office/powerpoint/2010/main" val="278236791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91979A76-33BA-43F9-B029-1E9A1AB3CB79}" type="datetime8">
              <a:rPr lang="ar-LY" smtClean="0"/>
              <a:t>08 كانون الأول، 21</a:t>
            </a:fld>
            <a:endParaRPr lang="ar-LY"/>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LY"/>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6F81BC96-FC21-4D32-A04D-2D0297813A76}" type="slidenum">
              <a:rPr lang="ar-LY" smtClean="0"/>
              <a:t>‹#›</a:t>
            </a:fld>
            <a:endParaRPr lang="ar-LY"/>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D3BB4CCB-159F-45CC-8995-4D67F0735CD2}" type="datetime8">
              <a:rPr lang="ar-LY" smtClean="0"/>
              <a:t>08 كانون الأول، 21</a:t>
            </a:fld>
            <a:endParaRPr lang="ar-LY"/>
          </a:p>
        </p:txBody>
      </p:sp>
      <p:sp>
        <p:nvSpPr>
          <p:cNvPr id="5" name="عنصر نائب للتذييل 4"/>
          <p:cNvSpPr>
            <a:spLocks noGrp="1"/>
          </p:cNvSpPr>
          <p:nvPr>
            <p:ph type="ftr" sz="quarter" idx="11"/>
          </p:nvPr>
        </p:nvSpPr>
        <p:spPr/>
        <p:txBody>
          <a:bodyPr/>
          <a:lstStyle/>
          <a:p>
            <a:endParaRPr lang="ar-LY"/>
          </a:p>
        </p:txBody>
      </p:sp>
      <p:sp>
        <p:nvSpPr>
          <p:cNvPr id="6" name="عنصر نائب لرقم الشريحة 5"/>
          <p:cNvSpPr>
            <a:spLocks noGrp="1"/>
          </p:cNvSpPr>
          <p:nvPr>
            <p:ph type="sldNum" sz="quarter" idx="12"/>
          </p:nvPr>
        </p:nvSpPr>
        <p:spPr/>
        <p:txBody>
          <a:bodyPr/>
          <a:lstStyle/>
          <a:p>
            <a:fld id="{6F81BC96-FC21-4D32-A04D-2D0297813A76}" type="slidenum">
              <a:rPr lang="ar-LY" smtClean="0"/>
              <a:t>‹#›</a:t>
            </a:fld>
            <a:endParaRPr lang="ar-L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03E82730-C42C-4322-B96B-5AE34D108E65}" type="datetime8">
              <a:rPr lang="ar-LY" smtClean="0"/>
              <a:t>08 كانون الأول، 21</a:t>
            </a:fld>
            <a:endParaRPr lang="ar-LY"/>
          </a:p>
        </p:txBody>
      </p:sp>
      <p:sp>
        <p:nvSpPr>
          <p:cNvPr id="5" name="عنصر نائب للتذييل 4"/>
          <p:cNvSpPr>
            <a:spLocks noGrp="1"/>
          </p:cNvSpPr>
          <p:nvPr>
            <p:ph type="ftr" sz="quarter" idx="11"/>
          </p:nvPr>
        </p:nvSpPr>
        <p:spPr/>
        <p:txBody>
          <a:bodyPr/>
          <a:lstStyle/>
          <a:p>
            <a:endParaRPr lang="ar-LY"/>
          </a:p>
        </p:txBody>
      </p:sp>
      <p:sp>
        <p:nvSpPr>
          <p:cNvPr id="6" name="عنصر نائب لرقم الشريحة 5"/>
          <p:cNvSpPr>
            <a:spLocks noGrp="1"/>
          </p:cNvSpPr>
          <p:nvPr>
            <p:ph type="sldNum" sz="quarter" idx="12"/>
          </p:nvPr>
        </p:nvSpPr>
        <p:spPr/>
        <p:txBody>
          <a:bodyPr/>
          <a:lstStyle/>
          <a:p>
            <a:fld id="{6F81BC96-FC21-4D32-A04D-2D0297813A76}" type="slidenum">
              <a:rPr lang="ar-LY" smtClean="0"/>
              <a:t>‹#›</a:t>
            </a:fld>
            <a:endParaRPr lang="ar-L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عنصر نائب للتاريخ 6"/>
          <p:cNvSpPr>
            <a:spLocks noGrp="1"/>
          </p:cNvSpPr>
          <p:nvPr>
            <p:ph type="dt" sz="half" idx="14"/>
          </p:nvPr>
        </p:nvSpPr>
        <p:spPr/>
        <p:txBody>
          <a:bodyPr rtlCol="0"/>
          <a:lstStyle/>
          <a:p>
            <a:fld id="{D9F3C050-CE2D-443C-96FA-04A3FD861CA2}" type="datetime8">
              <a:rPr lang="ar-LY" smtClean="0"/>
              <a:t>08 كانون الأول، 21</a:t>
            </a:fld>
            <a:endParaRPr lang="ar-LY"/>
          </a:p>
        </p:txBody>
      </p:sp>
      <p:sp>
        <p:nvSpPr>
          <p:cNvPr id="9" name="عنصر نائب لرقم الشريحة 8"/>
          <p:cNvSpPr>
            <a:spLocks noGrp="1"/>
          </p:cNvSpPr>
          <p:nvPr>
            <p:ph type="sldNum" sz="quarter" idx="15"/>
          </p:nvPr>
        </p:nvSpPr>
        <p:spPr/>
        <p:txBody>
          <a:bodyPr rtlCol="0"/>
          <a:lstStyle/>
          <a:p>
            <a:fld id="{6F81BC96-FC21-4D32-A04D-2D0297813A76}" type="slidenum">
              <a:rPr lang="ar-LY" smtClean="0"/>
              <a:t>‹#›</a:t>
            </a:fld>
            <a:endParaRPr lang="ar-LY"/>
          </a:p>
        </p:txBody>
      </p:sp>
      <p:sp>
        <p:nvSpPr>
          <p:cNvPr id="10" name="عنصر نائب للتذييل 9"/>
          <p:cNvSpPr>
            <a:spLocks noGrp="1"/>
          </p:cNvSpPr>
          <p:nvPr>
            <p:ph type="ftr" sz="quarter" idx="16"/>
          </p:nvPr>
        </p:nvSpPr>
        <p:spPr/>
        <p:txBody>
          <a:bodyPr rtlCol="0"/>
          <a:lstStyle/>
          <a:p>
            <a:endParaRPr lang="ar-L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4A62E499-0ADE-41EC-A4BF-610BFA02717D}" type="datetime8">
              <a:rPr lang="ar-LY" smtClean="0"/>
              <a:t>08 كانون الأول، 21</a:t>
            </a:fld>
            <a:endParaRPr lang="ar-LY"/>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LY"/>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6F81BC96-FC21-4D32-A04D-2D0297813A76}" type="slidenum">
              <a:rPr lang="ar-LY" smtClean="0"/>
              <a:t>‹#›</a:t>
            </a:fld>
            <a:endParaRPr lang="ar-LY"/>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C5B1F8EF-E0D7-4D5E-8402-E1B9631A1DEA}" type="datetime8">
              <a:rPr lang="ar-LY" smtClean="0"/>
              <a:t>08 كانون الأول، 21</a:t>
            </a:fld>
            <a:endParaRPr lang="ar-LY"/>
          </a:p>
        </p:txBody>
      </p:sp>
      <p:sp>
        <p:nvSpPr>
          <p:cNvPr id="6" name="عنصر نائب للتذييل 5"/>
          <p:cNvSpPr>
            <a:spLocks noGrp="1"/>
          </p:cNvSpPr>
          <p:nvPr>
            <p:ph type="ftr" sz="quarter" idx="11"/>
          </p:nvPr>
        </p:nvSpPr>
        <p:spPr/>
        <p:txBody>
          <a:bodyPr/>
          <a:lstStyle/>
          <a:p>
            <a:endParaRPr lang="ar-LY"/>
          </a:p>
        </p:txBody>
      </p:sp>
      <p:sp>
        <p:nvSpPr>
          <p:cNvPr id="7" name="عنصر نائب لرقم الشريحة 6"/>
          <p:cNvSpPr>
            <a:spLocks noGrp="1"/>
          </p:cNvSpPr>
          <p:nvPr>
            <p:ph type="sldNum" sz="quarter" idx="12"/>
          </p:nvPr>
        </p:nvSpPr>
        <p:spPr/>
        <p:txBody>
          <a:bodyPr/>
          <a:lstStyle/>
          <a:p>
            <a:fld id="{6F81BC96-FC21-4D32-A04D-2D0297813A76}" type="slidenum">
              <a:rPr lang="ar-LY" smtClean="0"/>
              <a:t>‹#›</a:t>
            </a:fld>
            <a:endParaRPr lang="ar-LY"/>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8F266081-37F2-4B93-9495-FE0BD9F5914A}" type="datetime8">
              <a:rPr lang="ar-LY" smtClean="0"/>
              <a:t>08 كانون الأول، 21</a:t>
            </a:fld>
            <a:endParaRPr lang="ar-LY"/>
          </a:p>
        </p:txBody>
      </p:sp>
      <p:sp>
        <p:nvSpPr>
          <p:cNvPr id="8" name="عنصر نائب للتذييل 7"/>
          <p:cNvSpPr>
            <a:spLocks noGrp="1"/>
          </p:cNvSpPr>
          <p:nvPr>
            <p:ph type="ftr" sz="quarter" idx="11"/>
          </p:nvPr>
        </p:nvSpPr>
        <p:spPr/>
        <p:txBody>
          <a:bodyPr/>
          <a:lstStyle/>
          <a:p>
            <a:endParaRPr lang="ar-LY"/>
          </a:p>
        </p:txBody>
      </p:sp>
      <p:sp>
        <p:nvSpPr>
          <p:cNvPr id="9" name="عنصر نائب لرقم الشريحة 8"/>
          <p:cNvSpPr>
            <a:spLocks noGrp="1"/>
          </p:cNvSpPr>
          <p:nvPr>
            <p:ph type="sldNum" sz="quarter" idx="12"/>
          </p:nvPr>
        </p:nvSpPr>
        <p:spPr/>
        <p:txBody>
          <a:bodyPr/>
          <a:lstStyle/>
          <a:p>
            <a:fld id="{6F81BC96-FC21-4D32-A04D-2D0297813A76}" type="slidenum">
              <a:rPr lang="ar-LY" smtClean="0"/>
              <a:t>‹#›</a:t>
            </a:fld>
            <a:endParaRPr lang="ar-LY"/>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2004B8FF-5ED0-4ACB-9967-3B5C564DC17C}" type="datetime8">
              <a:rPr lang="ar-LY" smtClean="0"/>
              <a:t>08 كانون الأول، 21</a:t>
            </a:fld>
            <a:endParaRPr lang="ar-LY"/>
          </a:p>
        </p:txBody>
      </p:sp>
      <p:sp>
        <p:nvSpPr>
          <p:cNvPr id="7" name="عنصر نائب لرقم الشريحة 6"/>
          <p:cNvSpPr>
            <a:spLocks noGrp="1"/>
          </p:cNvSpPr>
          <p:nvPr>
            <p:ph type="sldNum" sz="quarter" idx="11"/>
          </p:nvPr>
        </p:nvSpPr>
        <p:spPr/>
        <p:txBody>
          <a:bodyPr rtlCol="0"/>
          <a:lstStyle/>
          <a:p>
            <a:fld id="{6F81BC96-FC21-4D32-A04D-2D0297813A76}" type="slidenum">
              <a:rPr lang="ar-LY" smtClean="0"/>
              <a:t>‹#›</a:t>
            </a:fld>
            <a:endParaRPr lang="ar-LY"/>
          </a:p>
        </p:txBody>
      </p:sp>
      <p:sp>
        <p:nvSpPr>
          <p:cNvPr id="8" name="عنصر نائب للتذييل 7"/>
          <p:cNvSpPr>
            <a:spLocks noGrp="1"/>
          </p:cNvSpPr>
          <p:nvPr>
            <p:ph type="ftr" sz="quarter" idx="12"/>
          </p:nvPr>
        </p:nvSpPr>
        <p:spPr/>
        <p:txBody>
          <a:bodyPr rtlCol="0"/>
          <a:lstStyle/>
          <a:p>
            <a:endParaRPr lang="ar-L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E50BC3A-D5B5-43EA-91C8-7CE705587913}" type="datetime8">
              <a:rPr lang="ar-LY" smtClean="0"/>
              <a:t>08 كانون الأول، 21</a:t>
            </a:fld>
            <a:endParaRPr lang="ar-LY"/>
          </a:p>
        </p:txBody>
      </p:sp>
      <p:sp>
        <p:nvSpPr>
          <p:cNvPr id="3" name="عنصر نائب للتذييل 2"/>
          <p:cNvSpPr>
            <a:spLocks noGrp="1"/>
          </p:cNvSpPr>
          <p:nvPr>
            <p:ph type="ftr" sz="quarter" idx="11"/>
          </p:nvPr>
        </p:nvSpPr>
        <p:spPr/>
        <p:txBody>
          <a:bodyPr/>
          <a:lstStyle/>
          <a:p>
            <a:endParaRPr lang="ar-LY"/>
          </a:p>
        </p:txBody>
      </p:sp>
      <p:sp>
        <p:nvSpPr>
          <p:cNvPr id="4" name="عنصر نائب لرقم الشريحة 3"/>
          <p:cNvSpPr>
            <a:spLocks noGrp="1"/>
          </p:cNvSpPr>
          <p:nvPr>
            <p:ph type="sldNum" sz="quarter" idx="12"/>
          </p:nvPr>
        </p:nvSpPr>
        <p:spPr/>
        <p:txBody>
          <a:bodyPr/>
          <a:lstStyle/>
          <a:p>
            <a:fld id="{6F81BC96-FC21-4D32-A04D-2D0297813A76}" type="slidenum">
              <a:rPr lang="ar-LY" smtClean="0"/>
              <a:t>‹#›</a:t>
            </a:fld>
            <a:endParaRPr lang="ar-L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21" name="عنصر نائب للتاريخ 20"/>
          <p:cNvSpPr>
            <a:spLocks noGrp="1"/>
          </p:cNvSpPr>
          <p:nvPr>
            <p:ph type="dt" sz="half" idx="14"/>
          </p:nvPr>
        </p:nvSpPr>
        <p:spPr/>
        <p:txBody>
          <a:bodyPr rtlCol="0"/>
          <a:lstStyle/>
          <a:p>
            <a:fld id="{03D35103-C616-41F1-A88B-CE11B11251C3}" type="datetime8">
              <a:rPr lang="ar-LY" smtClean="0"/>
              <a:t>08 كانون الأول، 21</a:t>
            </a:fld>
            <a:endParaRPr lang="ar-LY"/>
          </a:p>
        </p:txBody>
      </p:sp>
      <p:sp>
        <p:nvSpPr>
          <p:cNvPr id="22" name="عنصر نائب لرقم الشريحة 21"/>
          <p:cNvSpPr>
            <a:spLocks noGrp="1"/>
          </p:cNvSpPr>
          <p:nvPr>
            <p:ph type="sldNum" sz="quarter" idx="15"/>
          </p:nvPr>
        </p:nvSpPr>
        <p:spPr/>
        <p:txBody>
          <a:bodyPr rtlCol="0"/>
          <a:lstStyle/>
          <a:p>
            <a:fld id="{6F81BC96-FC21-4D32-A04D-2D0297813A76}" type="slidenum">
              <a:rPr lang="ar-LY" smtClean="0"/>
              <a:t>‹#›</a:t>
            </a:fld>
            <a:endParaRPr lang="ar-LY"/>
          </a:p>
        </p:txBody>
      </p:sp>
      <p:sp>
        <p:nvSpPr>
          <p:cNvPr id="23" name="عنصر نائب للتذييل 22"/>
          <p:cNvSpPr>
            <a:spLocks noGrp="1"/>
          </p:cNvSpPr>
          <p:nvPr>
            <p:ph type="ftr" sz="quarter" idx="16"/>
          </p:nvPr>
        </p:nvSpPr>
        <p:spPr/>
        <p:txBody>
          <a:bodyPr rtlCol="0"/>
          <a:lstStyle/>
          <a:p>
            <a:endParaRPr lang="ar-LY"/>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a:t>انقر فوق الأيقونة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72DC2C26-DD56-42B2-A726-B775A40F60B4}" type="datetime8">
              <a:rPr lang="ar-LY" smtClean="0"/>
              <a:t>08 كانون الأول، 21</a:t>
            </a:fld>
            <a:endParaRPr lang="ar-LY"/>
          </a:p>
        </p:txBody>
      </p:sp>
      <p:sp>
        <p:nvSpPr>
          <p:cNvPr id="18" name="عنصر نائب لرقم الشريحة 17"/>
          <p:cNvSpPr>
            <a:spLocks noGrp="1"/>
          </p:cNvSpPr>
          <p:nvPr>
            <p:ph type="sldNum" sz="quarter" idx="11"/>
          </p:nvPr>
        </p:nvSpPr>
        <p:spPr/>
        <p:txBody>
          <a:bodyPr rtlCol="0"/>
          <a:lstStyle/>
          <a:p>
            <a:fld id="{6F81BC96-FC21-4D32-A04D-2D0297813A76}" type="slidenum">
              <a:rPr lang="ar-LY" smtClean="0"/>
              <a:t>‹#›</a:t>
            </a:fld>
            <a:endParaRPr lang="ar-LY"/>
          </a:p>
        </p:txBody>
      </p:sp>
      <p:sp>
        <p:nvSpPr>
          <p:cNvPr id="21" name="عنصر نائب للتذييل 20"/>
          <p:cNvSpPr>
            <a:spLocks noGrp="1"/>
          </p:cNvSpPr>
          <p:nvPr>
            <p:ph type="ftr" sz="quarter" idx="12"/>
          </p:nvPr>
        </p:nvSpPr>
        <p:spPr/>
        <p:txBody>
          <a:bodyPr rtlCol="0"/>
          <a:lstStyle/>
          <a:p>
            <a:endParaRPr lang="ar-LY"/>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547FDCD-BFD4-49AF-93DA-39100830CAEA}" type="datetime8">
              <a:rPr lang="ar-LY" smtClean="0"/>
              <a:t>08 كانون الأول، 21</a:t>
            </a:fld>
            <a:endParaRPr lang="ar-LY"/>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LY"/>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F81BC96-FC21-4D32-A04D-2D0297813A76}" type="slidenum">
              <a:rPr lang="ar-LY" smtClean="0"/>
              <a:t>‹#›</a:t>
            </a:fld>
            <a:endParaRPr lang="ar-LY"/>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979712" y="5157192"/>
            <a:ext cx="6400800" cy="1536576"/>
          </a:xfrm>
        </p:spPr>
        <p:txBody>
          <a:bodyPr>
            <a:normAutofit/>
          </a:bodyPr>
          <a:lstStyle/>
          <a:p>
            <a:pPr algn="l"/>
            <a:r>
              <a:rPr lang="en-US" sz="2000" b="1" dirty="0">
                <a:solidFill>
                  <a:schemeClr val="tx1"/>
                </a:solidFill>
              </a:rPr>
              <a:t>Presented by: </a:t>
            </a:r>
            <a:r>
              <a:rPr lang="en-US" sz="2000" b="1" dirty="0" err="1">
                <a:solidFill>
                  <a:schemeClr val="tx1"/>
                </a:solidFill>
              </a:rPr>
              <a:t>Joumana</a:t>
            </a:r>
            <a:r>
              <a:rPr lang="en-US" sz="2000" b="1" dirty="0">
                <a:solidFill>
                  <a:schemeClr val="tx1"/>
                </a:solidFill>
              </a:rPr>
              <a:t> </a:t>
            </a:r>
            <a:r>
              <a:rPr lang="en-US" sz="2000" b="1" dirty="0" err="1">
                <a:solidFill>
                  <a:schemeClr val="tx1"/>
                </a:solidFill>
              </a:rPr>
              <a:t>Elmahgoub</a:t>
            </a:r>
            <a:endParaRPr lang="en-US" sz="2000" b="1" dirty="0">
              <a:solidFill>
                <a:schemeClr val="tx1"/>
              </a:solidFill>
            </a:endParaRPr>
          </a:p>
          <a:p>
            <a:pPr algn="l"/>
            <a:r>
              <a:rPr lang="en-US" sz="2000" b="1" dirty="0">
                <a:solidFill>
                  <a:schemeClr val="tx1"/>
                </a:solidFill>
              </a:rPr>
              <a:t>ID: 3172</a:t>
            </a:r>
            <a:endParaRPr lang="ar-LY" sz="2000" b="1" dirty="0">
              <a:solidFill>
                <a:schemeClr val="tx1"/>
              </a:solidFill>
            </a:endParaRPr>
          </a:p>
        </p:txBody>
      </p:sp>
      <p:pic>
        <p:nvPicPr>
          <p:cNvPr id="1026" name="Picture 2" descr="C:\Users\pcc22320181\Desktop\gjgjfobgoijbo'gj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1" y="404664"/>
            <a:ext cx="1196057" cy="119605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pcc22320181\Desktop\limu%20logo_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2320" y="410118"/>
            <a:ext cx="1368152" cy="1105383"/>
          </a:xfrm>
          <a:prstGeom prst="rect">
            <a:avLst/>
          </a:prstGeom>
          <a:noFill/>
          <a:extLst>
            <a:ext uri="{909E8E84-426E-40DD-AFC4-6F175D3DCCD1}">
              <a14:hiddenFill xmlns:a14="http://schemas.microsoft.com/office/drawing/2010/main">
                <a:solidFill>
                  <a:srgbClr val="FFFFFF"/>
                </a:solidFill>
              </a14:hiddenFill>
            </a:ext>
          </a:extLst>
        </p:spPr>
      </p:pic>
      <p:sp>
        <p:nvSpPr>
          <p:cNvPr id="8" name="عنوان 1"/>
          <p:cNvSpPr txBox="1">
            <a:spLocks/>
          </p:cNvSpPr>
          <p:nvPr/>
        </p:nvSpPr>
        <p:spPr>
          <a:xfrm>
            <a:off x="683568" y="3117821"/>
            <a:ext cx="8136904" cy="1857847"/>
          </a:xfrm>
          <a:prstGeom prst="rect">
            <a:avLst/>
          </a:prstGeom>
        </p:spPr>
        <p:txBody>
          <a:bodyPr vert="horz" anchor="b">
            <a:noAutofit/>
          </a:bodyPr>
          <a:lstStyle>
            <a:lvl1pPr marL="484632" algn="r" rtl="1" eaLnBrk="1" latinLnBrk="0" hangingPunct="1">
              <a:spcBef>
                <a:spcPct val="0"/>
              </a:spcBef>
              <a:buNone/>
              <a:defRPr kumimoji="0" sz="44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en-US" sz="2400" dirty="0"/>
              <a:t/>
            </a:r>
            <a:br>
              <a:rPr lang="en-US" sz="2400" dirty="0"/>
            </a:br>
            <a:r>
              <a:rPr lang="en-US" sz="2400" dirty="0"/>
              <a:t/>
            </a:r>
            <a:br>
              <a:rPr lang="en-US" sz="2400" dirty="0"/>
            </a:br>
            <a:r>
              <a:rPr lang="en-US" sz="2400" dirty="0"/>
              <a:t/>
            </a:r>
            <a:br>
              <a:rPr lang="en-US" sz="2400" dirty="0"/>
            </a:br>
            <a:r>
              <a:rPr lang="en-US" sz="2400" dirty="0"/>
              <a:t/>
            </a:r>
            <a:br>
              <a:rPr lang="en-US" sz="2400" dirty="0"/>
            </a:br>
            <a:r>
              <a:rPr lang="en-US" sz="2400" dirty="0"/>
              <a:t/>
            </a:r>
            <a:br>
              <a:rPr lang="en-US" sz="2400" dirty="0"/>
            </a:br>
            <a:r>
              <a:rPr lang="en-US" sz="2400" dirty="0"/>
              <a:t/>
            </a:r>
            <a:br>
              <a:rPr lang="en-US" sz="2400" dirty="0"/>
            </a:br>
            <a:r>
              <a:rPr lang="en-US" sz="2400" dirty="0"/>
              <a:t/>
            </a:r>
            <a:br>
              <a:rPr lang="en-US" sz="2400" dirty="0"/>
            </a:br>
            <a:r>
              <a:rPr lang="en-US" sz="2400" dirty="0"/>
              <a:t/>
            </a:r>
            <a:br>
              <a:rPr lang="en-US" sz="2400" dirty="0"/>
            </a:br>
            <a:endParaRPr lang="ar-LY" sz="2400" dirty="0"/>
          </a:p>
        </p:txBody>
      </p:sp>
      <p:sp>
        <p:nvSpPr>
          <p:cNvPr id="7" name="TextBox 6"/>
          <p:cNvSpPr txBox="1"/>
          <p:nvPr/>
        </p:nvSpPr>
        <p:spPr>
          <a:xfrm>
            <a:off x="2051720" y="781283"/>
            <a:ext cx="5400600" cy="646331"/>
          </a:xfrm>
          <a:prstGeom prst="rect">
            <a:avLst/>
          </a:prstGeom>
          <a:noFill/>
        </p:spPr>
        <p:txBody>
          <a:bodyPr wrap="square" rtlCol="0">
            <a:spAutoFit/>
          </a:bodyPr>
          <a:lstStyle/>
          <a:p>
            <a:pPr algn="ctr"/>
            <a:r>
              <a:rPr lang="en-US"/>
              <a:t>Libyan International Medical University</a:t>
            </a:r>
          </a:p>
          <a:p>
            <a:pPr algn="ctr"/>
            <a:r>
              <a:rPr lang="en-US"/>
              <a:t>Faculty Of Business Administration </a:t>
            </a:r>
            <a:endParaRPr lang="en-US" dirty="0"/>
          </a:p>
        </p:txBody>
      </p:sp>
      <p:sp>
        <p:nvSpPr>
          <p:cNvPr id="9" name="TextBox 8"/>
          <p:cNvSpPr txBox="1"/>
          <p:nvPr/>
        </p:nvSpPr>
        <p:spPr>
          <a:xfrm>
            <a:off x="1669822" y="2640768"/>
            <a:ext cx="7416824" cy="954107"/>
          </a:xfrm>
          <a:prstGeom prst="rect">
            <a:avLst/>
          </a:prstGeom>
          <a:noFill/>
        </p:spPr>
        <p:txBody>
          <a:bodyPr wrap="square" rtlCol="0">
            <a:spAutoFit/>
          </a:bodyPr>
          <a:lstStyle/>
          <a:p>
            <a:pPr algn="ctr"/>
            <a:r>
              <a:rPr lang="en-US" sz="2800" b="1" dirty="0"/>
              <a:t>Concepts of </a:t>
            </a:r>
            <a:r>
              <a:rPr lang="en-US" sz="2800" b="1" dirty="0" smtClean="0"/>
              <a:t>Feminism, Patriarchy, </a:t>
            </a:r>
            <a:r>
              <a:rPr lang="en-US" sz="2800" b="1" dirty="0"/>
              <a:t>and Environmentalism</a:t>
            </a:r>
          </a:p>
        </p:txBody>
      </p:sp>
    </p:spTree>
    <p:extLst>
      <p:ext uri="{BB962C8B-B14F-4D97-AF65-F5344CB8AC3E}">
        <p14:creationId xmlns:p14="http://schemas.microsoft.com/office/powerpoint/2010/main" val="96374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0"/>
            <a:ext cx="7467600" cy="1143000"/>
          </a:xfrm>
        </p:spPr>
        <p:txBody>
          <a:bodyPr>
            <a:normAutofit/>
          </a:bodyPr>
          <a:lstStyle/>
          <a:p>
            <a:r>
              <a:rPr lang="en-US" sz="3200" dirty="0"/>
              <a:t>Contents</a:t>
            </a:r>
            <a:endParaRPr lang="ar-LY" sz="3200" dirty="0"/>
          </a:p>
        </p:txBody>
      </p:sp>
      <p:sp>
        <p:nvSpPr>
          <p:cNvPr id="3" name="عنصر نائب للمحتوى 2"/>
          <p:cNvSpPr>
            <a:spLocks noGrp="1"/>
          </p:cNvSpPr>
          <p:nvPr>
            <p:ph sz="quarter" idx="1"/>
          </p:nvPr>
        </p:nvSpPr>
        <p:spPr/>
        <p:txBody>
          <a:bodyPr>
            <a:normAutofit fontScale="92500" lnSpcReduction="10000"/>
          </a:bodyPr>
          <a:lstStyle/>
          <a:p>
            <a:pPr marL="0" indent="0" algn="l">
              <a:buNone/>
            </a:pPr>
            <a:r>
              <a:rPr lang="en-US" sz="2800" dirty="0"/>
              <a:t>1.Introduction.</a:t>
            </a:r>
          </a:p>
          <a:p>
            <a:pPr marL="0" indent="0" algn="l">
              <a:buNone/>
            </a:pPr>
            <a:endParaRPr lang="en-US" sz="2800" dirty="0"/>
          </a:p>
          <a:p>
            <a:pPr marL="0" indent="0" algn="l">
              <a:buNone/>
            </a:pPr>
            <a:r>
              <a:rPr lang="en-US" sz="2800" dirty="0"/>
              <a:t>2.What  is feminism.</a:t>
            </a:r>
          </a:p>
          <a:p>
            <a:pPr marL="0" indent="0" algn="l">
              <a:buNone/>
            </a:pPr>
            <a:r>
              <a:rPr lang="en-US" sz="2800" dirty="0"/>
              <a:t> </a:t>
            </a:r>
          </a:p>
          <a:p>
            <a:pPr marL="0" indent="0" algn="l">
              <a:buNone/>
            </a:pPr>
            <a:r>
              <a:rPr lang="en-US" sz="2800" dirty="0"/>
              <a:t>3.What  is patriarchy.</a:t>
            </a:r>
          </a:p>
          <a:p>
            <a:pPr marL="0" indent="0" algn="l">
              <a:buNone/>
            </a:pPr>
            <a:endParaRPr lang="en-US" sz="2800" dirty="0"/>
          </a:p>
          <a:p>
            <a:pPr marL="0" indent="0" algn="l">
              <a:buNone/>
            </a:pPr>
            <a:r>
              <a:rPr lang="en-US" sz="2800" dirty="0"/>
              <a:t> 4.The  environmentalism.</a:t>
            </a:r>
          </a:p>
          <a:p>
            <a:pPr marL="0" indent="0" algn="l">
              <a:buNone/>
            </a:pPr>
            <a:endParaRPr lang="en-US" sz="2800" dirty="0"/>
          </a:p>
          <a:p>
            <a:pPr marL="0" indent="0" algn="l">
              <a:buNone/>
            </a:pPr>
            <a:r>
              <a:rPr lang="en-US" sz="2800" dirty="0"/>
              <a:t>5.Conclusion.</a:t>
            </a:r>
          </a:p>
          <a:p>
            <a:pPr marL="0" indent="0" algn="l">
              <a:buNone/>
            </a:pPr>
            <a:endParaRPr lang="en-US" sz="2800" dirty="0"/>
          </a:p>
          <a:p>
            <a:pPr marL="0" indent="0" algn="l">
              <a:buNone/>
            </a:pPr>
            <a:r>
              <a:rPr lang="en-US" sz="2800" dirty="0"/>
              <a:t>6.References.</a:t>
            </a:r>
          </a:p>
        </p:txBody>
      </p:sp>
      <p:sp>
        <p:nvSpPr>
          <p:cNvPr id="4" name="عنصر نائب لرقم الشريحة 3"/>
          <p:cNvSpPr>
            <a:spLocks noGrp="1"/>
          </p:cNvSpPr>
          <p:nvPr>
            <p:ph type="sldNum" sz="quarter" idx="15"/>
          </p:nvPr>
        </p:nvSpPr>
        <p:spPr/>
        <p:txBody>
          <a:bodyPr/>
          <a:lstStyle/>
          <a:p>
            <a:fld id="{6F81BC96-FC21-4D32-A04D-2D0297813A76}" type="slidenum">
              <a:rPr lang="ar-LY" smtClean="0"/>
              <a:t>2</a:t>
            </a:fld>
            <a:endParaRPr lang="ar-LY"/>
          </a:p>
        </p:txBody>
      </p:sp>
    </p:spTree>
    <p:extLst>
      <p:ext uri="{BB962C8B-B14F-4D97-AF65-F5344CB8AC3E}">
        <p14:creationId xmlns:p14="http://schemas.microsoft.com/office/powerpoint/2010/main" val="19331426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27584" y="260648"/>
            <a:ext cx="7467600" cy="1143000"/>
          </a:xfrm>
        </p:spPr>
        <p:txBody>
          <a:bodyPr>
            <a:normAutofit/>
          </a:bodyPr>
          <a:lstStyle/>
          <a:p>
            <a:r>
              <a:rPr lang="en-US" sz="3200" dirty="0"/>
              <a:t>Introduction</a:t>
            </a:r>
            <a:endParaRPr lang="ar-LY" sz="3200" dirty="0"/>
          </a:p>
        </p:txBody>
      </p:sp>
      <p:sp>
        <p:nvSpPr>
          <p:cNvPr id="3" name="عنصر نائب للمحتوى 2"/>
          <p:cNvSpPr>
            <a:spLocks noGrp="1"/>
          </p:cNvSpPr>
          <p:nvPr>
            <p:ph sz="quarter" idx="1"/>
          </p:nvPr>
        </p:nvSpPr>
        <p:spPr>
          <a:xfrm>
            <a:off x="827584" y="1772816"/>
            <a:ext cx="7745505" cy="3877815"/>
          </a:xfrm>
        </p:spPr>
        <p:txBody>
          <a:bodyPr>
            <a:normAutofit lnSpcReduction="10000"/>
          </a:bodyPr>
          <a:lstStyle/>
          <a:p>
            <a:pPr marL="0" indent="0" algn="l">
              <a:buNone/>
            </a:pPr>
            <a:endParaRPr lang="en-US" sz="2800" dirty="0"/>
          </a:p>
          <a:p>
            <a:pPr marL="0" indent="0" algn="l">
              <a:buNone/>
            </a:pPr>
            <a:r>
              <a:rPr lang="en-US" sz="2800" dirty="0"/>
              <a:t>The field of gender and environmental studies has been primarily concerned with how gender roles shape the access to and management of resources. </a:t>
            </a:r>
          </a:p>
          <a:p>
            <a:pPr marL="0" indent="0" algn="l">
              <a:buNone/>
            </a:pPr>
            <a:r>
              <a:rPr lang="en-US" sz="2800" dirty="0"/>
              <a:t>Having come a very long way, the field is no longer dominated by old debates on whether the earth is our mother goddess or whether women are inherently closer to nature</a:t>
            </a:r>
            <a:endParaRPr lang="ar-LY" sz="2800" dirty="0"/>
          </a:p>
        </p:txBody>
      </p:sp>
      <p:sp>
        <p:nvSpPr>
          <p:cNvPr id="4" name="عنصر نائب لرقم الشريحة 3"/>
          <p:cNvSpPr>
            <a:spLocks noGrp="1"/>
          </p:cNvSpPr>
          <p:nvPr>
            <p:ph type="sldNum" sz="quarter" idx="15"/>
          </p:nvPr>
        </p:nvSpPr>
        <p:spPr/>
        <p:txBody>
          <a:bodyPr/>
          <a:lstStyle/>
          <a:p>
            <a:fld id="{6F81BC96-FC21-4D32-A04D-2D0297813A76}" type="slidenum">
              <a:rPr lang="ar-LY" smtClean="0"/>
              <a:t>3</a:t>
            </a:fld>
            <a:endParaRPr lang="ar-LY"/>
          </a:p>
        </p:txBody>
      </p:sp>
    </p:spTree>
    <p:extLst>
      <p:ext uri="{BB962C8B-B14F-4D97-AF65-F5344CB8AC3E}">
        <p14:creationId xmlns:p14="http://schemas.microsoft.com/office/powerpoint/2010/main" val="1163294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476672"/>
            <a:ext cx="7467600" cy="1143000"/>
          </a:xfrm>
        </p:spPr>
        <p:txBody>
          <a:bodyPr>
            <a:normAutofit/>
          </a:bodyPr>
          <a:lstStyle/>
          <a:p>
            <a:r>
              <a:rPr lang="en-US" sz="4400" dirty="0"/>
              <a:t>What is  feminism</a:t>
            </a:r>
            <a:endParaRPr lang="ar-LY" sz="4400" dirty="0"/>
          </a:p>
        </p:txBody>
      </p:sp>
      <p:sp>
        <p:nvSpPr>
          <p:cNvPr id="3" name="عنصر نائب للمحتوى 2"/>
          <p:cNvSpPr>
            <a:spLocks noGrp="1"/>
          </p:cNvSpPr>
          <p:nvPr>
            <p:ph sz="quarter" idx="1"/>
          </p:nvPr>
        </p:nvSpPr>
        <p:spPr>
          <a:xfrm>
            <a:off x="827584" y="2204864"/>
            <a:ext cx="7745505" cy="3877815"/>
          </a:xfrm>
        </p:spPr>
        <p:txBody>
          <a:bodyPr>
            <a:normAutofit/>
          </a:bodyPr>
          <a:lstStyle/>
          <a:p>
            <a:pPr marL="0" indent="0" algn="l">
              <a:buNone/>
            </a:pPr>
            <a:r>
              <a:rPr lang="en-US" dirty="0"/>
              <a:t>The main feminist perspectives for studying women and the environment can be divided into two “umbrella” groups: the “</a:t>
            </a:r>
            <a:r>
              <a:rPr lang="en-US" dirty="0" err="1"/>
              <a:t>ecofeminist</a:t>
            </a:r>
            <a:r>
              <a:rPr lang="en-US" dirty="0"/>
              <a:t>” camp and the “materialist” camp.</a:t>
            </a:r>
          </a:p>
          <a:p>
            <a:pPr marL="0" indent="0" algn="l">
              <a:buNone/>
            </a:pPr>
            <a:r>
              <a:rPr lang="en-US" dirty="0"/>
              <a:t> The </a:t>
            </a:r>
            <a:r>
              <a:rPr lang="en-US" dirty="0" err="1"/>
              <a:t>ecofeminist</a:t>
            </a:r>
            <a:r>
              <a:rPr lang="en-US" dirty="0"/>
              <a:t> group argues that there is an “innate” connection between domination of nature and the oppression of women and that there exists a system of patriarchy in human society that leads to the domination of the “Other.”</a:t>
            </a:r>
          </a:p>
        </p:txBody>
      </p:sp>
      <p:sp>
        <p:nvSpPr>
          <p:cNvPr id="4" name="عنصر نائب لرقم الشريحة 3"/>
          <p:cNvSpPr>
            <a:spLocks noGrp="1"/>
          </p:cNvSpPr>
          <p:nvPr>
            <p:ph type="sldNum" sz="quarter" idx="15"/>
          </p:nvPr>
        </p:nvSpPr>
        <p:spPr/>
        <p:txBody>
          <a:bodyPr/>
          <a:lstStyle/>
          <a:p>
            <a:fld id="{6F81BC96-FC21-4D32-A04D-2D0297813A76}" type="slidenum">
              <a:rPr lang="ar-LY" smtClean="0"/>
              <a:t>4</a:t>
            </a:fld>
            <a:endParaRPr lang="ar-LY"/>
          </a:p>
        </p:txBody>
      </p:sp>
    </p:spTree>
    <p:extLst>
      <p:ext uri="{BB962C8B-B14F-4D97-AF65-F5344CB8AC3E}">
        <p14:creationId xmlns:p14="http://schemas.microsoft.com/office/powerpoint/2010/main" val="1382158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04664"/>
            <a:ext cx="7756263" cy="1054250"/>
          </a:xfrm>
        </p:spPr>
        <p:txBody>
          <a:bodyPr>
            <a:normAutofit fontScale="90000"/>
          </a:bodyPr>
          <a:lstStyle/>
          <a:p>
            <a:r>
              <a:rPr lang="en-US" sz="4400" dirty="0"/>
              <a:t>What  is patriarchy</a:t>
            </a:r>
            <a:r>
              <a:rPr lang="en-US" sz="3600" dirty="0"/>
              <a:t/>
            </a:r>
            <a:br>
              <a:rPr lang="en-US" sz="3600" dirty="0"/>
            </a:br>
            <a:endParaRPr lang="ar-LY" sz="3600" dirty="0"/>
          </a:p>
        </p:txBody>
      </p:sp>
      <p:sp>
        <p:nvSpPr>
          <p:cNvPr id="3" name="عنصر نائب للمحتوى 2"/>
          <p:cNvSpPr>
            <a:spLocks noGrp="1"/>
          </p:cNvSpPr>
          <p:nvPr>
            <p:ph sz="quarter" idx="1"/>
          </p:nvPr>
        </p:nvSpPr>
        <p:spPr/>
        <p:txBody>
          <a:bodyPr>
            <a:normAutofit fontScale="77500" lnSpcReduction="20000"/>
          </a:bodyPr>
          <a:lstStyle/>
          <a:p>
            <a:pPr marL="0" indent="0" algn="l">
              <a:buNone/>
            </a:pPr>
            <a:r>
              <a:rPr lang="en-US" sz="3300" dirty="0"/>
              <a:t>The word patriarchy‘’ literally means the rule of the father or the ‘patriarch’, and originally it was used to describe a specific type of ‘male-dominated family’ – the large household of the patriarch which included women, junior men, children, slaves and domestic servants all under the rule of this dominant male. </a:t>
            </a:r>
          </a:p>
          <a:p>
            <a:pPr marL="0" indent="0" algn="l">
              <a:buNone/>
            </a:pPr>
            <a:endParaRPr lang="en-US" sz="2800" dirty="0"/>
          </a:p>
          <a:p>
            <a:pPr marL="0" indent="0" algn="l">
              <a:buNone/>
            </a:pPr>
            <a:r>
              <a:rPr lang="en-US" sz="3400" dirty="0"/>
              <a:t>Now it is used more generally “to refer to male domination, to the power relationships by which men dominate women, and to </a:t>
            </a:r>
            <a:r>
              <a:rPr lang="en-US" sz="3400" dirty="0" err="1"/>
              <a:t>characterise</a:t>
            </a:r>
            <a:r>
              <a:rPr lang="en-US" sz="3400" dirty="0"/>
              <a:t> a system whereby women are kept subordinate in a number of ways”.</a:t>
            </a:r>
            <a:endParaRPr lang="ar-LY" sz="3400" dirty="0"/>
          </a:p>
        </p:txBody>
      </p:sp>
      <p:sp>
        <p:nvSpPr>
          <p:cNvPr id="4" name="عنصر نائب لرقم الشريحة 3"/>
          <p:cNvSpPr>
            <a:spLocks noGrp="1"/>
          </p:cNvSpPr>
          <p:nvPr>
            <p:ph type="sldNum" sz="quarter" idx="15"/>
          </p:nvPr>
        </p:nvSpPr>
        <p:spPr/>
        <p:txBody>
          <a:bodyPr/>
          <a:lstStyle/>
          <a:p>
            <a:fld id="{6F81BC96-FC21-4D32-A04D-2D0297813A76}" type="slidenum">
              <a:rPr lang="ar-LY" smtClean="0"/>
              <a:t>5</a:t>
            </a:fld>
            <a:endParaRPr lang="ar-LY"/>
          </a:p>
        </p:txBody>
      </p:sp>
    </p:spTree>
    <p:extLst>
      <p:ext uri="{BB962C8B-B14F-4D97-AF65-F5344CB8AC3E}">
        <p14:creationId xmlns:p14="http://schemas.microsoft.com/office/powerpoint/2010/main" val="3846270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99392"/>
            <a:ext cx="7467600" cy="1143000"/>
          </a:xfrm>
        </p:spPr>
        <p:txBody>
          <a:bodyPr>
            <a:normAutofit/>
          </a:bodyPr>
          <a:lstStyle/>
          <a:p>
            <a:r>
              <a:rPr lang="en-US" sz="3600" dirty="0"/>
              <a:t>The  environmentalism</a:t>
            </a:r>
            <a:endParaRPr lang="ar-LY" sz="3600" dirty="0"/>
          </a:p>
        </p:txBody>
      </p:sp>
      <p:sp>
        <p:nvSpPr>
          <p:cNvPr id="3" name="عنصر نائب للمحتوى 2"/>
          <p:cNvSpPr>
            <a:spLocks noGrp="1"/>
          </p:cNvSpPr>
          <p:nvPr>
            <p:ph sz="quarter" idx="1"/>
          </p:nvPr>
        </p:nvSpPr>
        <p:spPr>
          <a:xfrm>
            <a:off x="683568" y="1268760"/>
            <a:ext cx="7745505" cy="3877815"/>
          </a:xfrm>
        </p:spPr>
        <p:txBody>
          <a:bodyPr>
            <a:noAutofit/>
          </a:bodyPr>
          <a:lstStyle/>
          <a:p>
            <a:pPr marL="0" indent="0" algn="l">
              <a:buNone/>
            </a:pPr>
            <a:r>
              <a:rPr lang="en-US" dirty="0"/>
              <a:t>political and ethical movement that seeks to improve and protect the quality of the natural environment through changes to environmentally harmful human activities; through the adoption of forms of political, economic, and social organization that are thought to be necessary for, or at least conducive to, the benign treatment of the environment by humans; and through a reassessment of humanity’s relationship with nature. </a:t>
            </a:r>
          </a:p>
          <a:p>
            <a:pPr marL="0" indent="0" algn="l">
              <a:buNone/>
            </a:pPr>
            <a:r>
              <a:rPr lang="en-US" dirty="0"/>
              <a:t>In various ways, environmentalism claims that living things other than humans, and the natural environment as a whole, are deserving of consideration in reasoning about the morality of political, economic, and social policies.</a:t>
            </a:r>
            <a:endParaRPr lang="ar-LY" dirty="0"/>
          </a:p>
        </p:txBody>
      </p:sp>
      <p:sp>
        <p:nvSpPr>
          <p:cNvPr id="4" name="عنصر نائب لرقم الشريحة 3"/>
          <p:cNvSpPr>
            <a:spLocks noGrp="1"/>
          </p:cNvSpPr>
          <p:nvPr>
            <p:ph type="sldNum" sz="quarter" idx="15"/>
          </p:nvPr>
        </p:nvSpPr>
        <p:spPr/>
        <p:txBody>
          <a:bodyPr/>
          <a:lstStyle/>
          <a:p>
            <a:fld id="{6F81BC96-FC21-4D32-A04D-2D0297813A76}" type="slidenum">
              <a:rPr lang="ar-LY" smtClean="0"/>
              <a:t>6</a:t>
            </a:fld>
            <a:endParaRPr lang="ar-LY"/>
          </a:p>
        </p:txBody>
      </p:sp>
    </p:spTree>
    <p:extLst>
      <p:ext uri="{BB962C8B-B14F-4D97-AF65-F5344CB8AC3E}">
        <p14:creationId xmlns:p14="http://schemas.microsoft.com/office/powerpoint/2010/main" val="3023003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Conclusion</a:t>
            </a:r>
            <a:endParaRPr lang="ar-LY" dirty="0"/>
          </a:p>
        </p:txBody>
      </p:sp>
      <p:sp>
        <p:nvSpPr>
          <p:cNvPr id="3" name="عنصر نائب للمحتوى 2"/>
          <p:cNvSpPr>
            <a:spLocks noGrp="1"/>
          </p:cNvSpPr>
          <p:nvPr>
            <p:ph sz="quarter" idx="1"/>
          </p:nvPr>
        </p:nvSpPr>
        <p:spPr/>
        <p:txBody>
          <a:bodyPr>
            <a:normAutofit/>
          </a:bodyPr>
          <a:lstStyle/>
          <a:p>
            <a:pPr marL="0" indent="0" algn="l">
              <a:buNone/>
            </a:pPr>
            <a:r>
              <a:rPr lang="en-US" dirty="0"/>
              <a:t>Any strategy to address one must take into account its impact on the other so that women's equality should not be achieved at the expense of worsening the environment, and neither should environmental improvements be gained at the expense of women.</a:t>
            </a:r>
            <a:endParaRPr lang="ar-LY" sz="2400" dirty="0"/>
          </a:p>
        </p:txBody>
      </p:sp>
      <p:sp>
        <p:nvSpPr>
          <p:cNvPr id="4" name="عنصر نائب لرقم الشريحة 3"/>
          <p:cNvSpPr>
            <a:spLocks noGrp="1"/>
          </p:cNvSpPr>
          <p:nvPr>
            <p:ph type="sldNum" sz="quarter" idx="15"/>
          </p:nvPr>
        </p:nvSpPr>
        <p:spPr/>
        <p:txBody>
          <a:bodyPr/>
          <a:lstStyle/>
          <a:p>
            <a:fld id="{6F81BC96-FC21-4D32-A04D-2D0297813A76}" type="slidenum">
              <a:rPr lang="ar-LY" smtClean="0"/>
              <a:t>7</a:t>
            </a:fld>
            <a:endParaRPr lang="ar-LY"/>
          </a:p>
        </p:txBody>
      </p:sp>
    </p:spTree>
    <p:extLst>
      <p:ext uri="{BB962C8B-B14F-4D97-AF65-F5344CB8AC3E}">
        <p14:creationId xmlns:p14="http://schemas.microsoft.com/office/powerpoint/2010/main" val="21694993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References</a:t>
            </a:r>
            <a:endParaRPr lang="ar-LY" dirty="0"/>
          </a:p>
        </p:txBody>
      </p:sp>
      <p:sp>
        <p:nvSpPr>
          <p:cNvPr id="3" name="عنصر نائب للمحتوى 2"/>
          <p:cNvSpPr>
            <a:spLocks noGrp="1"/>
          </p:cNvSpPr>
          <p:nvPr>
            <p:ph sz="quarter" idx="1"/>
          </p:nvPr>
        </p:nvSpPr>
        <p:spPr/>
        <p:txBody>
          <a:bodyPr>
            <a:normAutofit fontScale="85000" lnSpcReduction="10000"/>
          </a:bodyPr>
          <a:lstStyle/>
          <a:p>
            <a:pPr marL="0" indent="0" algn="l">
              <a:buNone/>
            </a:pPr>
            <a:r>
              <a:rPr lang="en-US" i="1" dirty="0"/>
              <a:t>2021 Elsevier B.V. or its licensors or contributors. </a:t>
            </a:r>
            <a:r>
              <a:rPr lang="en-US" i="1" dirty="0" err="1"/>
              <a:t>ScienceDirect</a:t>
            </a:r>
            <a:r>
              <a:rPr lang="en-US" i="1" dirty="0"/>
              <a:t> ® is a registered trademark of Elsevier B.V.</a:t>
            </a:r>
          </a:p>
          <a:p>
            <a:pPr marL="0" indent="0" algn="l">
              <a:buNone/>
            </a:pPr>
            <a:endParaRPr lang="en-US" i="1" dirty="0"/>
          </a:p>
          <a:p>
            <a:pPr marL="0" indent="0" algn="l">
              <a:buNone/>
            </a:pPr>
            <a:r>
              <a:rPr lang="en-US" i="1" dirty="0" err="1"/>
              <a:t>Seager</a:t>
            </a:r>
            <a:r>
              <a:rPr lang="en-US" i="1" dirty="0"/>
              <a:t>, J. (2003) Rachel Carson Died of Breast Cancer: The Coming of Age of Feminist Environmentalism.</a:t>
            </a:r>
          </a:p>
          <a:p>
            <a:pPr marL="0" indent="0" algn="l">
              <a:buNone/>
            </a:pPr>
            <a:endParaRPr lang="en-US" i="1" dirty="0"/>
          </a:p>
          <a:p>
            <a:pPr marL="0" indent="0" algn="l">
              <a:buNone/>
            </a:pPr>
            <a:r>
              <a:rPr lang="en-US" i="1" dirty="0" err="1"/>
              <a:t>Ackerly</a:t>
            </a:r>
            <a:r>
              <a:rPr lang="en-US" i="1" dirty="0"/>
              <a:t>, B. (2000) Political Theory and Feminist Social Criticism. Cambridge: Cambridge University Press.</a:t>
            </a:r>
          </a:p>
          <a:p>
            <a:pPr marL="0" indent="0" algn="l">
              <a:buNone/>
            </a:pPr>
            <a:endParaRPr lang="en-US" i="1" dirty="0"/>
          </a:p>
          <a:p>
            <a:pPr marL="0" indent="0" algn="l">
              <a:buNone/>
            </a:pPr>
            <a:r>
              <a:rPr lang="en-US" i="1" dirty="0"/>
              <a:t>Adams, C. (ed.) (1993) Ecofeminism and the Sacred. New York: Continuum.</a:t>
            </a:r>
          </a:p>
          <a:p>
            <a:pPr marL="0" indent="0" algn="l">
              <a:buNone/>
            </a:pPr>
            <a:endParaRPr lang="en-US" i="1" dirty="0"/>
          </a:p>
          <a:p>
            <a:pPr marL="0" indent="0" algn="l">
              <a:buNone/>
            </a:pPr>
            <a:r>
              <a:rPr lang="en-US" i="1" dirty="0"/>
              <a:t>Adams, W.M., Watson, E.E., and </a:t>
            </a:r>
            <a:r>
              <a:rPr lang="en-US" i="1" dirty="0" err="1"/>
              <a:t>Mutison</a:t>
            </a:r>
            <a:r>
              <a:rPr lang="en-US" i="1" dirty="0"/>
              <a:t>, S.K. (1997) Water, Rules and Gender: Water Rights in an Indigenous Irrigation System, </a:t>
            </a:r>
            <a:r>
              <a:rPr lang="en-US" i="1" dirty="0" err="1"/>
              <a:t>Marakwet</a:t>
            </a:r>
            <a:r>
              <a:rPr lang="en-US" i="1" dirty="0"/>
              <a:t>, Kenya.</a:t>
            </a:r>
            <a:endParaRPr lang="ar-LY" i="1" dirty="0"/>
          </a:p>
        </p:txBody>
      </p:sp>
      <p:sp>
        <p:nvSpPr>
          <p:cNvPr id="4" name="عنصر نائب لرقم الشريحة 3"/>
          <p:cNvSpPr>
            <a:spLocks noGrp="1"/>
          </p:cNvSpPr>
          <p:nvPr>
            <p:ph type="sldNum" sz="quarter" idx="15"/>
          </p:nvPr>
        </p:nvSpPr>
        <p:spPr/>
        <p:txBody>
          <a:bodyPr/>
          <a:lstStyle/>
          <a:p>
            <a:fld id="{6F81BC96-FC21-4D32-A04D-2D0297813A76}" type="slidenum">
              <a:rPr lang="ar-LY" smtClean="0"/>
              <a:t>8</a:t>
            </a:fld>
            <a:endParaRPr lang="ar-LY"/>
          </a:p>
        </p:txBody>
      </p:sp>
    </p:spTree>
    <p:extLst>
      <p:ext uri="{BB962C8B-B14F-4D97-AF65-F5344CB8AC3E}">
        <p14:creationId xmlns:p14="http://schemas.microsoft.com/office/powerpoint/2010/main" val="2852842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en-US" sz="8800" dirty="0"/>
              <a:t>Thank you!</a:t>
            </a:r>
            <a:endParaRPr lang="ar-LY" sz="8800" dirty="0"/>
          </a:p>
        </p:txBody>
      </p:sp>
      <p:sp>
        <p:nvSpPr>
          <p:cNvPr id="3" name="عنوان فرعي 2"/>
          <p:cNvSpPr>
            <a:spLocks noGrp="1"/>
          </p:cNvSpPr>
          <p:nvPr>
            <p:ph type="subTitle" idx="1"/>
          </p:nvPr>
        </p:nvSpPr>
        <p:spPr/>
        <p:txBody>
          <a:bodyPr/>
          <a:lstStyle/>
          <a:p>
            <a:r>
              <a:rPr lang="en-US" dirty="0"/>
              <a:t>,,</a:t>
            </a:r>
            <a:endParaRPr lang="ar-LY" dirty="0"/>
          </a:p>
        </p:txBody>
      </p:sp>
      <p:sp>
        <p:nvSpPr>
          <p:cNvPr id="4" name="عنصر نائب لرقم الشريحة 3"/>
          <p:cNvSpPr>
            <a:spLocks noGrp="1"/>
          </p:cNvSpPr>
          <p:nvPr>
            <p:ph type="sldNum" sz="quarter" idx="12"/>
          </p:nvPr>
        </p:nvSpPr>
        <p:spPr/>
        <p:txBody>
          <a:bodyPr/>
          <a:lstStyle/>
          <a:p>
            <a:fld id="{6F81BC96-FC21-4D32-A04D-2D0297813A76}" type="slidenum">
              <a:rPr lang="ar-LY" smtClean="0"/>
              <a:t>9</a:t>
            </a:fld>
            <a:endParaRPr lang="ar-LY"/>
          </a:p>
        </p:txBody>
      </p:sp>
    </p:spTree>
    <p:extLst>
      <p:ext uri="{BB962C8B-B14F-4D97-AF65-F5344CB8AC3E}">
        <p14:creationId xmlns:p14="http://schemas.microsoft.com/office/powerpoint/2010/main" val="39316850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125</TotalTime>
  <Words>565</Words>
  <Application>Microsoft Office PowerPoint</Application>
  <PresentationFormat>On-screen Show (4:3)</PresentationFormat>
  <Paragraphs>54</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Century Schoolbook</vt:lpstr>
      <vt:lpstr>Times New Roman</vt:lpstr>
      <vt:lpstr>Wingdings</vt:lpstr>
      <vt:lpstr>Wingdings 2</vt:lpstr>
      <vt:lpstr>مشربية</vt:lpstr>
      <vt:lpstr>PowerPoint Presentation</vt:lpstr>
      <vt:lpstr>Contents</vt:lpstr>
      <vt:lpstr>Introduction</vt:lpstr>
      <vt:lpstr>What is  feminism</vt:lpstr>
      <vt:lpstr>What  is patriarchy </vt:lpstr>
      <vt:lpstr>The  environmentalism</vt:lpstr>
      <vt:lpstr>Conclusion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pcc22320181</dc:creator>
  <cp:lastModifiedBy>Maher Fattouh</cp:lastModifiedBy>
  <cp:revision>17</cp:revision>
  <dcterms:created xsi:type="dcterms:W3CDTF">2021-10-19T21:59:02Z</dcterms:created>
  <dcterms:modified xsi:type="dcterms:W3CDTF">2021-12-08T07:15:03Z</dcterms:modified>
</cp:coreProperties>
</file>