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90" r:id="rId3"/>
    <p:sldId id="259" r:id="rId4"/>
    <p:sldId id="257" r:id="rId5"/>
    <p:sldId id="258" r:id="rId6"/>
    <p:sldId id="260" r:id="rId7"/>
    <p:sldId id="261" r:id="rId8"/>
    <p:sldId id="262" r:id="rId9"/>
    <p:sldId id="263" r:id="rId10"/>
    <p:sldId id="264" r:id="rId11"/>
    <p:sldId id="265" r:id="rId12"/>
    <p:sldId id="276" r:id="rId13"/>
    <p:sldId id="266" r:id="rId14"/>
    <p:sldId id="267" r:id="rId15"/>
    <p:sldId id="268" r:id="rId16"/>
    <p:sldId id="269" r:id="rId17"/>
    <p:sldId id="270" r:id="rId18"/>
    <p:sldId id="271" r:id="rId19"/>
    <p:sldId id="272" r:id="rId20"/>
    <p:sldId id="273" r:id="rId21"/>
    <p:sldId id="274" r:id="rId22"/>
    <p:sldId id="286" r:id="rId23"/>
    <p:sldId id="283" r:id="rId24"/>
    <p:sldId id="275" r:id="rId25"/>
    <p:sldId id="285" r:id="rId26"/>
    <p:sldId id="278" r:id="rId27"/>
    <p:sldId id="279" r:id="rId28"/>
    <p:sldId id="287" r:id="rId29"/>
    <p:sldId id="288" r:id="rId30"/>
    <p:sldId id="289" r:id="rId31"/>
    <p:sldId id="284" r:id="rId32"/>
    <p:sldId id="282"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11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6/20/2020</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6/20/2020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6/20/2020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D8BD707-D9CF-40AE-B4C6-C98DA3205C09}" type="datetimeFigureOut">
              <a:rPr lang="en-US" smtClean="0"/>
              <a:pPr/>
              <a:t>6/20/2020</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smtClean="0">
                <a:solidFill>
                  <a:srgbClr val="FFFF00"/>
                </a:solidFill>
              </a:rPr>
              <a:t>Pericardial Disease</a:t>
            </a:r>
            <a:endParaRPr lang="en-US" dirty="0"/>
          </a:p>
        </p:txBody>
      </p:sp>
      <p:sp>
        <p:nvSpPr>
          <p:cNvPr id="3" name="Content Placeholder 2"/>
          <p:cNvSpPr>
            <a:spLocks noGrp="1"/>
          </p:cNvSpPr>
          <p:nvPr>
            <p:ph idx="1"/>
          </p:nvPr>
        </p:nvSpPr>
        <p:spPr/>
        <p:txBody>
          <a:bodyPr>
            <a:normAutofit/>
          </a:bodyPr>
          <a:lstStyle/>
          <a:p>
            <a:pPr marL="45720" indent="0" algn="ctr">
              <a:buNone/>
            </a:pPr>
            <a:r>
              <a:rPr lang="en-US" sz="2800" b="1" dirty="0" smtClean="0"/>
              <a:t>Dr. </a:t>
            </a:r>
            <a:r>
              <a:rPr lang="en-US" sz="2800" b="1" dirty="0" err="1" smtClean="0"/>
              <a:t>Zaki</a:t>
            </a:r>
            <a:r>
              <a:rPr lang="en-US" sz="2800" b="1" dirty="0" smtClean="0"/>
              <a:t> </a:t>
            </a:r>
            <a:r>
              <a:rPr lang="en-US" sz="2800" b="1" dirty="0" err="1" smtClean="0"/>
              <a:t>bettamer</a:t>
            </a:r>
            <a:endParaRPr lang="en-US" sz="2800" b="1" dirty="0" smtClean="0"/>
          </a:p>
          <a:p>
            <a:pPr marL="45720" indent="0" algn="ctr">
              <a:buNone/>
            </a:pPr>
            <a:r>
              <a:rPr lang="en-US" sz="2800" b="1" smtClean="0"/>
              <a:t>Zikoecho@yahoo.com</a:t>
            </a:r>
            <a:endParaRPr lang="en-US" sz="2800" b="1" dirty="0" smtClean="0"/>
          </a:p>
        </p:txBody>
      </p:sp>
    </p:spTree>
    <p:extLst>
      <p:ext uri="{BB962C8B-B14F-4D97-AF65-F5344CB8AC3E}">
        <p14:creationId xmlns:p14="http://schemas.microsoft.com/office/powerpoint/2010/main" val="31144093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4" descr="braun PRST"/>
          <p:cNvPicPr>
            <a:picLocks noGrp="1" noChangeAspect="1" noChangeArrowheads="1"/>
          </p:cNvPicPr>
          <p:nvPr>
            <p:ph idx="1"/>
          </p:nvPr>
        </p:nvPicPr>
        <p:blipFill>
          <a:blip r:embed="rId2" cstate="print"/>
          <a:srcRect l="8333" t="58220"/>
          <a:stretch>
            <a:fillRect/>
          </a:stretch>
        </p:blipFill>
        <p:spPr bwMode="auto">
          <a:xfrm>
            <a:off x="685800" y="1524000"/>
            <a:ext cx="7847444" cy="4108702"/>
          </a:xfrm>
          <a:prstGeom prst="rect">
            <a:avLst/>
          </a:prstGeom>
          <a:noFill/>
          <a:ln w="9525">
            <a:noFill/>
            <a:miter lim="800000"/>
            <a:headEnd/>
            <a:tailEnd/>
          </a:ln>
        </p:spPr>
      </p:pic>
    </p:spTree>
    <p:extLst>
      <p:ext uri="{BB962C8B-B14F-4D97-AF65-F5344CB8AC3E}">
        <p14:creationId xmlns:p14="http://schemas.microsoft.com/office/powerpoint/2010/main" val="3952965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tage1braun"/>
          <p:cNvPicPr>
            <a:picLocks noGrp="1" noChangeAspect="1" noChangeArrowheads="1"/>
          </p:cNvPicPr>
          <p:nvPr>
            <p:ph idx="1"/>
          </p:nvPr>
        </p:nvPicPr>
        <p:blipFill>
          <a:blip r:embed="rId2" cstate="print"/>
          <a:srcRect/>
          <a:stretch>
            <a:fillRect/>
          </a:stretch>
        </p:blipFill>
        <p:spPr>
          <a:xfrm>
            <a:off x="762000" y="1295400"/>
            <a:ext cx="7432800" cy="4320000"/>
          </a:xfrm>
        </p:spPr>
      </p:pic>
    </p:spTree>
    <p:extLst>
      <p:ext uri="{BB962C8B-B14F-4D97-AF65-F5344CB8AC3E}">
        <p14:creationId xmlns:p14="http://schemas.microsoft.com/office/powerpoint/2010/main" val="249062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315200" cy="1154097"/>
          </a:xfrm>
        </p:spPr>
        <p:txBody>
          <a:bodyPr/>
          <a:lstStyle/>
          <a:p>
            <a:pPr algn="ctr"/>
            <a:r>
              <a:rPr lang="en-US" dirty="0">
                <a:solidFill>
                  <a:srgbClr val="FFFF00"/>
                </a:solidFill>
                <a:latin typeface="Times New Roman" pitchFamily="18" charset="0"/>
              </a:rPr>
              <a:t>Differential Diagnoses</a:t>
            </a:r>
            <a:endParaRPr lang="en-US" dirty="0">
              <a:solidFill>
                <a:srgbClr val="FFFF00"/>
              </a:solidFill>
            </a:endParaRPr>
          </a:p>
        </p:txBody>
      </p:sp>
      <p:sp>
        <p:nvSpPr>
          <p:cNvPr id="3" name="Content Placeholder 2"/>
          <p:cNvSpPr>
            <a:spLocks noGrp="1"/>
          </p:cNvSpPr>
          <p:nvPr>
            <p:ph sz="quarter" idx="13"/>
          </p:nvPr>
        </p:nvSpPr>
        <p:spPr>
          <a:xfrm>
            <a:off x="152400" y="1676400"/>
            <a:ext cx="4328160" cy="4660392"/>
          </a:xfrm>
        </p:spPr>
        <p:txBody>
          <a:bodyPr/>
          <a:lstStyle/>
          <a:p>
            <a:pPr lvl="3">
              <a:buNone/>
              <a:defRPr/>
            </a:pPr>
            <a:r>
              <a:rPr lang="en-US" sz="3600" u="sng" dirty="0">
                <a:latin typeface="Times New Roman" pitchFamily="18" charset="0"/>
              </a:rPr>
              <a:t>Clinical</a:t>
            </a:r>
          </a:p>
          <a:p>
            <a:pPr>
              <a:defRPr/>
            </a:pPr>
            <a:endParaRPr lang="en-US" sz="2800" u="sng" dirty="0">
              <a:latin typeface="Times New Roman" pitchFamily="18" charset="0"/>
            </a:endParaRPr>
          </a:p>
          <a:p>
            <a:pPr>
              <a:defRPr/>
            </a:pPr>
            <a:r>
              <a:rPr lang="en-US" sz="2800" dirty="0">
                <a:latin typeface="Times New Roman" pitchFamily="18" charset="0"/>
              </a:rPr>
              <a:t>Myocardial Infarction</a:t>
            </a:r>
          </a:p>
          <a:p>
            <a:pPr>
              <a:defRPr/>
            </a:pPr>
            <a:r>
              <a:rPr lang="en-US" sz="2800" dirty="0">
                <a:latin typeface="Times New Roman" pitchFamily="18" charset="0"/>
              </a:rPr>
              <a:t>Myocarditis</a:t>
            </a:r>
          </a:p>
          <a:p>
            <a:pPr>
              <a:defRPr/>
            </a:pPr>
            <a:r>
              <a:rPr lang="en-US" sz="2800" dirty="0">
                <a:latin typeface="Times New Roman" pitchFamily="18" charset="0"/>
              </a:rPr>
              <a:t>Pulmonary embolism</a:t>
            </a:r>
          </a:p>
          <a:p>
            <a:pPr>
              <a:defRPr/>
            </a:pPr>
            <a:r>
              <a:rPr lang="en-US" sz="2800" dirty="0">
                <a:latin typeface="Times New Roman" pitchFamily="18" charset="0"/>
              </a:rPr>
              <a:t>Pneumothorax</a:t>
            </a:r>
          </a:p>
          <a:p>
            <a:pPr>
              <a:defRPr/>
            </a:pPr>
            <a:r>
              <a:rPr lang="en-US" sz="2800" dirty="0" err="1">
                <a:latin typeface="Times New Roman" pitchFamily="18" charset="0"/>
              </a:rPr>
              <a:t>Pneumopericardium</a:t>
            </a:r>
            <a:endParaRPr lang="en-US" sz="2800" dirty="0">
              <a:latin typeface="Times New Roman" pitchFamily="18" charset="0"/>
            </a:endParaRPr>
          </a:p>
          <a:p>
            <a:pPr>
              <a:defRPr/>
            </a:pPr>
            <a:r>
              <a:rPr lang="en-US" sz="2800" dirty="0">
                <a:latin typeface="Times New Roman" pitchFamily="18" charset="0"/>
              </a:rPr>
              <a:t>Musculoskeletal</a:t>
            </a:r>
          </a:p>
          <a:p>
            <a:endParaRPr lang="en-US" dirty="0"/>
          </a:p>
        </p:txBody>
      </p:sp>
      <p:sp>
        <p:nvSpPr>
          <p:cNvPr id="4" name="Content Placeholder 3"/>
          <p:cNvSpPr>
            <a:spLocks noGrp="1"/>
          </p:cNvSpPr>
          <p:nvPr>
            <p:ph sz="quarter" idx="14"/>
          </p:nvPr>
        </p:nvSpPr>
        <p:spPr>
          <a:xfrm>
            <a:off x="4724400" y="1676400"/>
            <a:ext cx="4267200" cy="4662487"/>
          </a:xfrm>
        </p:spPr>
        <p:txBody>
          <a:bodyPr>
            <a:normAutofit/>
          </a:bodyPr>
          <a:lstStyle/>
          <a:p>
            <a:pPr lvl="2">
              <a:buNone/>
              <a:defRPr/>
            </a:pPr>
            <a:r>
              <a:rPr lang="en-US" sz="3600" u="sng" dirty="0">
                <a:latin typeface="Times New Roman" pitchFamily="18" charset="0"/>
              </a:rPr>
              <a:t>EGG (ST </a:t>
            </a:r>
            <a:r>
              <a:rPr lang="en-US" sz="3600" u="sng" dirty="0" err="1">
                <a:latin typeface="Times New Roman" pitchFamily="18" charset="0"/>
              </a:rPr>
              <a:t>elev</a:t>
            </a:r>
            <a:r>
              <a:rPr lang="en-US" sz="3600" u="sng" dirty="0">
                <a:latin typeface="Times New Roman" pitchFamily="18" charset="0"/>
              </a:rPr>
              <a:t>)</a:t>
            </a:r>
          </a:p>
          <a:p>
            <a:pPr>
              <a:defRPr/>
            </a:pPr>
            <a:endParaRPr lang="en-US" sz="2800" u="sng" dirty="0">
              <a:latin typeface="Times New Roman" pitchFamily="18" charset="0"/>
            </a:endParaRPr>
          </a:p>
          <a:p>
            <a:pPr>
              <a:defRPr/>
            </a:pPr>
            <a:r>
              <a:rPr lang="en-US" sz="2800" dirty="0">
                <a:latin typeface="Times New Roman" pitchFamily="18" charset="0"/>
              </a:rPr>
              <a:t>AMI</a:t>
            </a:r>
          </a:p>
          <a:p>
            <a:pPr>
              <a:defRPr/>
            </a:pPr>
            <a:r>
              <a:rPr lang="en-US" sz="2800" dirty="0">
                <a:latin typeface="Times New Roman" pitchFamily="18" charset="0"/>
              </a:rPr>
              <a:t>Early Repolarization</a:t>
            </a:r>
          </a:p>
          <a:p>
            <a:pPr>
              <a:defRPr/>
            </a:pPr>
            <a:r>
              <a:rPr lang="en-US" sz="2800" dirty="0">
                <a:latin typeface="Times New Roman" pitchFamily="18" charset="0"/>
              </a:rPr>
              <a:t>Myocarditis</a:t>
            </a:r>
          </a:p>
          <a:p>
            <a:pPr>
              <a:defRPr/>
            </a:pPr>
            <a:r>
              <a:rPr lang="en-US" sz="2800" dirty="0">
                <a:latin typeface="Times New Roman" pitchFamily="18" charset="0"/>
              </a:rPr>
              <a:t>Hyperkalemia</a:t>
            </a:r>
          </a:p>
          <a:p>
            <a:pPr>
              <a:defRPr/>
            </a:pPr>
            <a:r>
              <a:rPr lang="en-US" sz="2800" dirty="0">
                <a:latin typeface="Times New Roman" pitchFamily="18" charset="0"/>
              </a:rPr>
              <a:t>Ventricular Aneurysm</a:t>
            </a:r>
          </a:p>
          <a:p>
            <a:pPr>
              <a:defRPr/>
            </a:pPr>
            <a:r>
              <a:rPr lang="en-US" sz="2800" dirty="0">
                <a:latin typeface="Times New Roman" pitchFamily="18" charset="0"/>
              </a:rPr>
              <a:t>Normal Variant</a:t>
            </a:r>
          </a:p>
          <a:p>
            <a:endParaRPr lang="en-US" sz="2800" dirty="0"/>
          </a:p>
        </p:txBody>
      </p:sp>
    </p:spTree>
    <p:extLst>
      <p:ext uri="{BB962C8B-B14F-4D97-AF65-F5344CB8AC3E}">
        <p14:creationId xmlns:p14="http://schemas.microsoft.com/office/powerpoint/2010/main" val="11090303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315200" cy="1154097"/>
          </a:xfrm>
        </p:spPr>
        <p:txBody>
          <a:bodyPr>
            <a:normAutofit fontScale="90000"/>
          </a:bodyPr>
          <a:lstStyle/>
          <a:p>
            <a:r>
              <a:rPr lang="en-US" dirty="0">
                <a:solidFill>
                  <a:srgbClr val="FFFF00"/>
                </a:solidFill>
                <a:latin typeface="Times New Roman" pitchFamily="18" charset="0"/>
              </a:rPr>
              <a:t>Acute Anterior MI</a:t>
            </a:r>
            <a:r>
              <a:rPr lang="en-US" dirty="0"/>
              <a:t/>
            </a:r>
            <a:br>
              <a:rPr lang="en-US" dirty="0"/>
            </a:br>
            <a:endParaRPr lang="en-US" dirty="0"/>
          </a:p>
        </p:txBody>
      </p:sp>
      <p:pic>
        <p:nvPicPr>
          <p:cNvPr id="4" name="Content Placeholder 3" descr="ECG2DEC"/>
          <p:cNvPicPr>
            <a:picLocks noGrp="1" noChangeAspect="1" noChangeArrowheads="1"/>
          </p:cNvPicPr>
          <p:nvPr>
            <p:ph idx="1"/>
          </p:nvPr>
        </p:nvPicPr>
        <p:blipFill>
          <a:blip r:embed="rId2" cstate="print"/>
          <a:srcRect/>
          <a:stretch>
            <a:fillRect/>
          </a:stretch>
        </p:blipFill>
        <p:spPr>
          <a:xfrm>
            <a:off x="771354" y="1524000"/>
            <a:ext cx="7839245" cy="3859212"/>
          </a:xfrm>
        </p:spPr>
      </p:pic>
    </p:spTree>
    <p:extLst>
      <p:ext uri="{BB962C8B-B14F-4D97-AF65-F5344CB8AC3E}">
        <p14:creationId xmlns:p14="http://schemas.microsoft.com/office/powerpoint/2010/main" val="3029946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315200" cy="1154097"/>
          </a:xfrm>
        </p:spPr>
        <p:txBody>
          <a:bodyPr/>
          <a:lstStyle/>
          <a:p>
            <a:r>
              <a:rPr lang="en-US" dirty="0">
                <a:solidFill>
                  <a:srgbClr val="FFFF00"/>
                </a:solidFill>
                <a:latin typeface="Times New Roman" pitchFamily="18" charset="0"/>
              </a:rPr>
              <a:t>Laboratory testing</a:t>
            </a:r>
            <a:endParaRPr lang="en-US" dirty="0">
              <a:solidFill>
                <a:srgbClr val="FFFF00"/>
              </a:solidFill>
            </a:endParaRPr>
          </a:p>
        </p:txBody>
      </p:sp>
      <p:sp>
        <p:nvSpPr>
          <p:cNvPr id="3" name="Content Placeholder 2"/>
          <p:cNvSpPr>
            <a:spLocks noGrp="1"/>
          </p:cNvSpPr>
          <p:nvPr>
            <p:ph idx="1"/>
          </p:nvPr>
        </p:nvSpPr>
        <p:spPr>
          <a:xfrm>
            <a:off x="762000" y="1447801"/>
            <a:ext cx="7467600" cy="4861560"/>
          </a:xfrm>
        </p:spPr>
        <p:txBody>
          <a:bodyPr/>
          <a:lstStyle/>
          <a:p>
            <a:pPr>
              <a:defRPr/>
            </a:pPr>
            <a:r>
              <a:rPr lang="en-US" sz="4400" dirty="0">
                <a:latin typeface="Times New Roman" pitchFamily="18" charset="0"/>
              </a:rPr>
              <a:t>Laboratory abnormalities</a:t>
            </a:r>
          </a:p>
          <a:p>
            <a:pPr lvl="2">
              <a:defRPr/>
            </a:pPr>
            <a:r>
              <a:rPr lang="en-US" sz="2800" dirty="0">
                <a:latin typeface="Times New Roman" pitchFamily="18" charset="0"/>
              </a:rPr>
              <a:t>CBC –  WBC </a:t>
            </a:r>
          </a:p>
          <a:p>
            <a:pPr lvl="2">
              <a:defRPr/>
            </a:pPr>
            <a:r>
              <a:rPr lang="en-US" sz="2800" dirty="0">
                <a:latin typeface="Times New Roman" pitchFamily="18" charset="0"/>
              </a:rPr>
              <a:t>ESR , CRP</a:t>
            </a:r>
          </a:p>
          <a:p>
            <a:pPr lvl="2">
              <a:defRPr/>
            </a:pPr>
            <a:r>
              <a:rPr lang="en-US" sz="2800" dirty="0">
                <a:latin typeface="Times New Roman" pitchFamily="18" charset="0"/>
              </a:rPr>
              <a:t>RFT</a:t>
            </a:r>
          </a:p>
          <a:p>
            <a:pPr lvl="2">
              <a:defRPr/>
            </a:pPr>
            <a:r>
              <a:rPr lang="en-US" sz="2800" dirty="0">
                <a:latin typeface="Times New Roman" pitchFamily="18" charset="0"/>
              </a:rPr>
              <a:t>ANA, Rheumatoid factor</a:t>
            </a:r>
          </a:p>
          <a:p>
            <a:pPr lvl="2">
              <a:defRPr/>
            </a:pPr>
            <a:r>
              <a:rPr lang="en-US" sz="2800" dirty="0">
                <a:latin typeface="Times New Roman" pitchFamily="18" charset="0"/>
              </a:rPr>
              <a:t>Viral serology in some cases</a:t>
            </a:r>
          </a:p>
          <a:p>
            <a:endParaRPr lang="en-US" dirty="0"/>
          </a:p>
        </p:txBody>
      </p:sp>
    </p:spTree>
    <p:extLst>
      <p:ext uri="{BB962C8B-B14F-4D97-AF65-F5344CB8AC3E}">
        <p14:creationId xmlns:p14="http://schemas.microsoft.com/office/powerpoint/2010/main" val="12306705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315200" cy="1154097"/>
          </a:xfrm>
        </p:spPr>
        <p:txBody>
          <a:bodyPr/>
          <a:lstStyle/>
          <a:p>
            <a:r>
              <a:rPr lang="en-US" dirty="0">
                <a:solidFill>
                  <a:srgbClr val="FFFF00"/>
                </a:solidFill>
                <a:latin typeface="Times New Roman" pitchFamily="18" charset="0"/>
              </a:rPr>
              <a:t>Other Studies</a:t>
            </a:r>
            <a:endParaRPr lang="en-US" dirty="0">
              <a:solidFill>
                <a:srgbClr val="FFFF00"/>
              </a:solidFill>
            </a:endParaRPr>
          </a:p>
        </p:txBody>
      </p:sp>
      <p:sp>
        <p:nvSpPr>
          <p:cNvPr id="3" name="Content Placeholder 2"/>
          <p:cNvSpPr>
            <a:spLocks noGrp="1"/>
          </p:cNvSpPr>
          <p:nvPr>
            <p:ph idx="1"/>
          </p:nvPr>
        </p:nvSpPr>
        <p:spPr>
          <a:xfrm>
            <a:off x="381000" y="1447801"/>
            <a:ext cx="7848600" cy="4861560"/>
          </a:xfrm>
        </p:spPr>
        <p:txBody>
          <a:bodyPr>
            <a:normAutofit lnSpcReduction="10000"/>
          </a:bodyPr>
          <a:lstStyle/>
          <a:p>
            <a:pPr>
              <a:defRPr/>
            </a:pPr>
            <a:r>
              <a:rPr lang="en-US" sz="4000" dirty="0">
                <a:latin typeface="Times New Roman" pitchFamily="18" charset="0"/>
              </a:rPr>
              <a:t>Echocardiogram</a:t>
            </a:r>
          </a:p>
          <a:p>
            <a:pPr lvl="2">
              <a:defRPr/>
            </a:pPr>
            <a:r>
              <a:rPr lang="en-US" sz="2400" dirty="0">
                <a:latin typeface="Times New Roman" pitchFamily="18" charset="0"/>
              </a:rPr>
              <a:t>Normal unless there is an effusion</a:t>
            </a:r>
          </a:p>
          <a:p>
            <a:pPr lvl="2">
              <a:defRPr/>
            </a:pPr>
            <a:r>
              <a:rPr lang="en-US" sz="2400" dirty="0">
                <a:latin typeface="Times New Roman" pitchFamily="18" charset="0"/>
              </a:rPr>
              <a:t>Presence of effusion supports the diagnosis, but absence does not exclude it.</a:t>
            </a:r>
          </a:p>
          <a:p>
            <a:pPr>
              <a:defRPr/>
            </a:pPr>
            <a:r>
              <a:rPr lang="en-US" sz="4000" dirty="0">
                <a:latin typeface="Times New Roman" pitchFamily="18" charset="0"/>
              </a:rPr>
              <a:t>Chest X-ray</a:t>
            </a:r>
          </a:p>
          <a:p>
            <a:pPr lvl="2">
              <a:defRPr/>
            </a:pPr>
            <a:r>
              <a:rPr lang="en-US" sz="2400" dirty="0">
                <a:latin typeface="Times New Roman" pitchFamily="18" charset="0"/>
              </a:rPr>
              <a:t>Recommended in all cases</a:t>
            </a:r>
            <a:r>
              <a:rPr lang="en-US" sz="3200" dirty="0">
                <a:latin typeface="Times New Roman" pitchFamily="18" charset="0"/>
              </a:rPr>
              <a:t>	</a:t>
            </a:r>
          </a:p>
          <a:p>
            <a:pPr lvl="2">
              <a:defRPr/>
            </a:pPr>
            <a:r>
              <a:rPr lang="en-US" sz="2400" dirty="0">
                <a:latin typeface="Times New Roman" pitchFamily="18" charset="0"/>
              </a:rPr>
              <a:t>Typically normal </a:t>
            </a:r>
          </a:p>
          <a:p>
            <a:pPr lvl="2">
              <a:defRPr/>
            </a:pPr>
            <a:r>
              <a:rPr lang="en-US" sz="2400" dirty="0">
                <a:latin typeface="Times New Roman" pitchFamily="18" charset="0"/>
              </a:rPr>
              <a:t>Enlarged cardiac silhouette in effusion (with clear lung fields) </a:t>
            </a:r>
          </a:p>
          <a:p>
            <a:pPr>
              <a:defRPr/>
            </a:pPr>
            <a:r>
              <a:rPr lang="en-US" sz="3200" dirty="0">
                <a:latin typeface="Times New Roman" pitchFamily="18" charset="0"/>
              </a:rPr>
              <a:t>Tuberculin skin testing</a:t>
            </a:r>
          </a:p>
          <a:p>
            <a:endParaRPr lang="en-US" dirty="0"/>
          </a:p>
        </p:txBody>
      </p:sp>
    </p:spTree>
    <p:extLst>
      <p:ext uri="{BB962C8B-B14F-4D97-AF65-F5344CB8AC3E}">
        <p14:creationId xmlns:p14="http://schemas.microsoft.com/office/powerpoint/2010/main" val="680198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315200" cy="1154097"/>
          </a:xfrm>
        </p:spPr>
        <p:txBody>
          <a:bodyPr/>
          <a:lstStyle/>
          <a:p>
            <a:r>
              <a:rPr lang="en-US" dirty="0">
                <a:solidFill>
                  <a:srgbClr val="FFFF00"/>
                </a:solidFill>
                <a:latin typeface="Times New Roman" pitchFamily="18" charset="0"/>
              </a:rPr>
              <a:t>Complications</a:t>
            </a:r>
            <a:endParaRPr lang="en-US" dirty="0">
              <a:solidFill>
                <a:srgbClr val="FFFF00"/>
              </a:solidFill>
            </a:endParaRPr>
          </a:p>
        </p:txBody>
      </p:sp>
      <p:sp>
        <p:nvSpPr>
          <p:cNvPr id="3" name="Content Placeholder 2"/>
          <p:cNvSpPr>
            <a:spLocks noGrp="1"/>
          </p:cNvSpPr>
          <p:nvPr>
            <p:ph idx="1"/>
          </p:nvPr>
        </p:nvSpPr>
        <p:spPr>
          <a:xfrm>
            <a:off x="914400" y="1600201"/>
            <a:ext cx="7315200" cy="4709160"/>
          </a:xfrm>
        </p:spPr>
        <p:txBody>
          <a:bodyPr>
            <a:normAutofit/>
          </a:bodyPr>
          <a:lstStyle/>
          <a:p>
            <a:pPr>
              <a:lnSpc>
                <a:spcPct val="90000"/>
              </a:lnSpc>
              <a:defRPr/>
            </a:pPr>
            <a:r>
              <a:rPr lang="en-US" sz="3600" dirty="0">
                <a:latin typeface="Times New Roman" pitchFamily="18" charset="0"/>
              </a:rPr>
              <a:t>Pericardial Effusion/ </a:t>
            </a:r>
            <a:r>
              <a:rPr lang="en-US" sz="3600" dirty="0" err="1">
                <a:latin typeface="Times New Roman" pitchFamily="18" charset="0"/>
              </a:rPr>
              <a:t>Tamponade</a:t>
            </a:r>
            <a:endParaRPr lang="en-US" sz="3600" dirty="0">
              <a:latin typeface="Times New Roman" pitchFamily="18" charset="0"/>
            </a:endParaRPr>
          </a:p>
          <a:p>
            <a:pPr>
              <a:lnSpc>
                <a:spcPct val="90000"/>
              </a:lnSpc>
              <a:defRPr/>
            </a:pPr>
            <a:r>
              <a:rPr lang="en-US" sz="3600" dirty="0">
                <a:latin typeface="Times New Roman" pitchFamily="18" charset="0"/>
              </a:rPr>
              <a:t>Constrictive Pericarditis</a:t>
            </a:r>
          </a:p>
          <a:p>
            <a:pPr>
              <a:lnSpc>
                <a:spcPct val="90000"/>
              </a:lnSpc>
              <a:defRPr/>
            </a:pPr>
            <a:r>
              <a:rPr lang="en-US" sz="3600" dirty="0">
                <a:latin typeface="Times New Roman" pitchFamily="18" charset="0"/>
              </a:rPr>
              <a:t>Recurrent Pericarditis (15-32%)</a:t>
            </a:r>
          </a:p>
          <a:p>
            <a:pPr lvl="1">
              <a:lnSpc>
                <a:spcPct val="90000"/>
              </a:lnSpc>
              <a:defRPr/>
            </a:pPr>
            <a:r>
              <a:rPr lang="en-US" sz="3200" dirty="0">
                <a:latin typeface="Times New Roman" pitchFamily="18" charset="0"/>
              </a:rPr>
              <a:t>Most likely an autoimmune etiology</a:t>
            </a:r>
          </a:p>
          <a:p>
            <a:pPr lvl="1">
              <a:lnSpc>
                <a:spcPct val="90000"/>
              </a:lnSpc>
              <a:defRPr/>
            </a:pPr>
            <a:r>
              <a:rPr lang="en-US" sz="3200" dirty="0">
                <a:latin typeface="Times New Roman" pitchFamily="18" charset="0"/>
              </a:rPr>
              <a:t>Uremia</a:t>
            </a:r>
          </a:p>
          <a:p>
            <a:pPr lvl="1">
              <a:lnSpc>
                <a:spcPct val="90000"/>
              </a:lnSpc>
              <a:defRPr/>
            </a:pPr>
            <a:r>
              <a:rPr lang="en-US" sz="3200" dirty="0">
                <a:latin typeface="Times New Roman" pitchFamily="18" charset="0"/>
              </a:rPr>
              <a:t>Drugs</a:t>
            </a:r>
          </a:p>
          <a:p>
            <a:endParaRPr lang="en-US" sz="3600" dirty="0"/>
          </a:p>
        </p:txBody>
      </p:sp>
    </p:spTree>
    <p:extLst>
      <p:ext uri="{BB962C8B-B14F-4D97-AF65-F5344CB8AC3E}">
        <p14:creationId xmlns:p14="http://schemas.microsoft.com/office/powerpoint/2010/main" val="41206268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4882"/>
            <a:ext cx="7315200" cy="1154097"/>
          </a:xfrm>
        </p:spPr>
        <p:txBody>
          <a:bodyPr/>
          <a:lstStyle/>
          <a:p>
            <a:r>
              <a:rPr lang="en-US" dirty="0">
                <a:solidFill>
                  <a:srgbClr val="FFFF00"/>
                </a:solidFill>
                <a:latin typeface="Times New Roman" pitchFamily="18" charset="0"/>
              </a:rPr>
              <a:t>Treatment</a:t>
            </a:r>
            <a:endParaRPr lang="en-US" dirty="0">
              <a:solidFill>
                <a:srgbClr val="FFFF00"/>
              </a:solidFill>
            </a:endParaRPr>
          </a:p>
        </p:txBody>
      </p:sp>
      <p:sp>
        <p:nvSpPr>
          <p:cNvPr id="3" name="Content Placeholder 2"/>
          <p:cNvSpPr>
            <a:spLocks noGrp="1"/>
          </p:cNvSpPr>
          <p:nvPr>
            <p:ph idx="1"/>
          </p:nvPr>
        </p:nvSpPr>
        <p:spPr>
          <a:xfrm>
            <a:off x="685800" y="1447801"/>
            <a:ext cx="7543800" cy="4861560"/>
          </a:xfrm>
        </p:spPr>
        <p:txBody>
          <a:bodyPr/>
          <a:lstStyle/>
          <a:p>
            <a:pPr>
              <a:defRPr/>
            </a:pPr>
            <a:r>
              <a:rPr lang="en-US" sz="3600" dirty="0">
                <a:latin typeface="Times New Roman" pitchFamily="18" charset="0"/>
              </a:rPr>
              <a:t>Goals of acute therapy:</a:t>
            </a:r>
          </a:p>
          <a:p>
            <a:pPr lvl="1">
              <a:defRPr/>
            </a:pPr>
            <a:r>
              <a:rPr lang="en-US" sz="3200" dirty="0">
                <a:latin typeface="Times New Roman" pitchFamily="18" charset="0"/>
              </a:rPr>
              <a:t>Relieve Pain</a:t>
            </a:r>
          </a:p>
          <a:p>
            <a:pPr lvl="1">
              <a:defRPr/>
            </a:pPr>
            <a:r>
              <a:rPr lang="en-US" sz="3200" dirty="0">
                <a:latin typeface="Times New Roman" pitchFamily="18" charset="0"/>
              </a:rPr>
              <a:t>Treat the inflammation</a:t>
            </a:r>
          </a:p>
          <a:p>
            <a:pPr lvl="1">
              <a:defRPr/>
            </a:pPr>
            <a:r>
              <a:rPr lang="en-US" sz="3200" dirty="0">
                <a:latin typeface="Times New Roman" pitchFamily="18" charset="0"/>
              </a:rPr>
              <a:t>Prevent Cardiac </a:t>
            </a:r>
            <a:r>
              <a:rPr lang="en-US" sz="3200" dirty="0" err="1">
                <a:latin typeface="Times New Roman" pitchFamily="18" charset="0"/>
              </a:rPr>
              <a:t>tamponade</a:t>
            </a:r>
            <a:endParaRPr lang="en-US" sz="3200" dirty="0">
              <a:latin typeface="Times New Roman" pitchFamily="18" charset="0"/>
            </a:endParaRPr>
          </a:p>
          <a:p>
            <a:pPr>
              <a:defRPr/>
            </a:pPr>
            <a:r>
              <a:rPr lang="en-US" sz="3600" dirty="0">
                <a:latin typeface="Times New Roman" pitchFamily="18" charset="0"/>
              </a:rPr>
              <a:t>Most viral infections are self-limited</a:t>
            </a:r>
          </a:p>
          <a:p>
            <a:pPr>
              <a:defRPr/>
            </a:pPr>
            <a:r>
              <a:rPr lang="en-US" sz="3600" dirty="0">
                <a:latin typeface="Times New Roman" pitchFamily="18" charset="0"/>
              </a:rPr>
              <a:t>Treat the underlying disease process</a:t>
            </a:r>
          </a:p>
          <a:p>
            <a:endParaRPr lang="en-US" dirty="0"/>
          </a:p>
        </p:txBody>
      </p:sp>
    </p:spTree>
    <p:extLst>
      <p:ext uri="{BB962C8B-B14F-4D97-AF65-F5344CB8AC3E}">
        <p14:creationId xmlns:p14="http://schemas.microsoft.com/office/powerpoint/2010/main" val="4245730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4882"/>
            <a:ext cx="7315200" cy="1154097"/>
          </a:xfrm>
        </p:spPr>
        <p:txBody>
          <a:bodyPr/>
          <a:lstStyle/>
          <a:p>
            <a:pPr algn="ctr"/>
            <a:r>
              <a:rPr lang="en-US" dirty="0">
                <a:solidFill>
                  <a:srgbClr val="FFFF00"/>
                </a:solidFill>
                <a:latin typeface="Times New Roman" pitchFamily="18" charset="0"/>
              </a:rPr>
              <a:t>NSAIDs</a:t>
            </a:r>
            <a:endParaRPr lang="en-US" dirty="0"/>
          </a:p>
        </p:txBody>
      </p:sp>
      <p:sp>
        <p:nvSpPr>
          <p:cNvPr id="3" name="Content Placeholder 2"/>
          <p:cNvSpPr>
            <a:spLocks noGrp="1"/>
          </p:cNvSpPr>
          <p:nvPr>
            <p:ph idx="1"/>
          </p:nvPr>
        </p:nvSpPr>
        <p:spPr>
          <a:xfrm>
            <a:off x="381000" y="1371601"/>
            <a:ext cx="7848600" cy="4937760"/>
          </a:xfrm>
        </p:spPr>
        <p:txBody>
          <a:bodyPr>
            <a:normAutofit/>
          </a:bodyPr>
          <a:lstStyle/>
          <a:p>
            <a:pPr>
              <a:defRPr/>
            </a:pPr>
            <a:r>
              <a:rPr lang="en-US" sz="3200" b="1" dirty="0">
                <a:solidFill>
                  <a:srgbClr val="FFFF00"/>
                </a:solidFill>
                <a:latin typeface="Times New Roman" pitchFamily="18" charset="0"/>
              </a:rPr>
              <a:t>Aspirin</a:t>
            </a:r>
          </a:p>
          <a:p>
            <a:pPr lvl="2">
              <a:defRPr/>
            </a:pPr>
            <a:r>
              <a:rPr lang="en-US" sz="2000" dirty="0">
                <a:latin typeface="Times New Roman" pitchFamily="18" charset="0"/>
              </a:rPr>
              <a:t>2-6 </a:t>
            </a:r>
            <a:r>
              <a:rPr lang="en-US" sz="2000" dirty="0" err="1">
                <a:latin typeface="Times New Roman" pitchFamily="18" charset="0"/>
              </a:rPr>
              <a:t>gm</a:t>
            </a:r>
            <a:r>
              <a:rPr lang="en-US" sz="2000" dirty="0">
                <a:latin typeface="Times New Roman" pitchFamily="18" charset="0"/>
              </a:rPr>
              <a:t> daily</a:t>
            </a:r>
            <a:r>
              <a:rPr lang="en-US" sz="2000" dirty="0">
                <a:latin typeface="Times New Roman" pitchFamily="18" charset="0"/>
                <a:sym typeface="Wingdings" pitchFamily="2" charset="2"/>
              </a:rPr>
              <a:t>650mg Q3-4 </a:t>
            </a:r>
            <a:r>
              <a:rPr lang="en-US" sz="2000" dirty="0" err="1">
                <a:latin typeface="Times New Roman" pitchFamily="18" charset="0"/>
                <a:sym typeface="Wingdings" pitchFamily="2" charset="2"/>
              </a:rPr>
              <a:t>hrs</a:t>
            </a:r>
            <a:endParaRPr lang="en-US" sz="2000" dirty="0">
              <a:latin typeface="Times New Roman" pitchFamily="18" charset="0"/>
              <a:sym typeface="Wingdings" pitchFamily="2" charset="2"/>
            </a:endParaRPr>
          </a:p>
          <a:p>
            <a:pPr lvl="2">
              <a:defRPr/>
            </a:pPr>
            <a:r>
              <a:rPr lang="en-US" sz="2000" dirty="0">
                <a:latin typeface="Times New Roman" pitchFamily="18" charset="0"/>
              </a:rPr>
              <a:t>Preferred in patients with CAD</a:t>
            </a:r>
          </a:p>
          <a:p>
            <a:pPr>
              <a:defRPr/>
            </a:pPr>
            <a:r>
              <a:rPr lang="en-US" sz="3200" b="1" dirty="0">
                <a:solidFill>
                  <a:srgbClr val="FFFF00"/>
                </a:solidFill>
                <a:latin typeface="Times New Roman" pitchFamily="18" charset="0"/>
              </a:rPr>
              <a:t>Ibuprofen</a:t>
            </a:r>
          </a:p>
          <a:p>
            <a:pPr lvl="2">
              <a:defRPr/>
            </a:pPr>
            <a:r>
              <a:rPr lang="en-US" sz="2000" dirty="0">
                <a:latin typeface="Times New Roman" pitchFamily="18" charset="0"/>
              </a:rPr>
              <a:t>1600-3200 mg daily</a:t>
            </a:r>
            <a:r>
              <a:rPr lang="en-US" sz="2000" dirty="0">
                <a:latin typeface="Times New Roman" pitchFamily="18" charset="0"/>
                <a:sym typeface="Wingdings" pitchFamily="2" charset="2"/>
              </a:rPr>
              <a:t>400-800 mg q 6-8 </a:t>
            </a:r>
            <a:r>
              <a:rPr lang="en-US" sz="2000" dirty="0" err="1">
                <a:latin typeface="Times New Roman" pitchFamily="18" charset="0"/>
                <a:sym typeface="Wingdings" pitchFamily="2" charset="2"/>
              </a:rPr>
              <a:t>hrs</a:t>
            </a:r>
            <a:endParaRPr lang="en-US" sz="2000" dirty="0">
              <a:latin typeface="Times New Roman" pitchFamily="18" charset="0"/>
              <a:sym typeface="Wingdings" pitchFamily="2" charset="2"/>
            </a:endParaRPr>
          </a:p>
          <a:p>
            <a:pPr lvl="2">
              <a:defRPr/>
            </a:pPr>
            <a:r>
              <a:rPr lang="en-US" sz="2000" dirty="0">
                <a:latin typeface="Times New Roman" pitchFamily="18" charset="0"/>
              </a:rPr>
              <a:t>above average response rate and has a very good side effect profile</a:t>
            </a:r>
          </a:p>
          <a:p>
            <a:pPr>
              <a:defRPr/>
            </a:pPr>
            <a:r>
              <a:rPr lang="en-US" sz="3200" b="1" dirty="0">
                <a:solidFill>
                  <a:srgbClr val="FFFF00"/>
                </a:solidFill>
                <a:latin typeface="Times New Roman" pitchFamily="18" charset="0"/>
              </a:rPr>
              <a:t>Indomethacin</a:t>
            </a:r>
          </a:p>
          <a:p>
            <a:pPr lvl="2">
              <a:defRPr/>
            </a:pPr>
            <a:r>
              <a:rPr lang="en-US" sz="2000" dirty="0">
                <a:latin typeface="Times New Roman" pitchFamily="18" charset="0"/>
              </a:rPr>
              <a:t>75-225 mg daily</a:t>
            </a:r>
          </a:p>
          <a:p>
            <a:pPr>
              <a:defRPr/>
            </a:pPr>
            <a:r>
              <a:rPr lang="en-US" sz="3600" b="1" dirty="0">
                <a:solidFill>
                  <a:srgbClr val="FFFF00"/>
                </a:solidFill>
                <a:latin typeface="Times New Roman" pitchFamily="18" charset="0"/>
              </a:rPr>
              <a:t>Colchicine</a:t>
            </a:r>
            <a:r>
              <a:rPr lang="en-US" sz="2800" dirty="0">
                <a:latin typeface="Times New Roman" pitchFamily="18" charset="0"/>
              </a:rPr>
              <a:t> </a:t>
            </a:r>
          </a:p>
          <a:p>
            <a:pPr>
              <a:buNone/>
              <a:defRPr/>
            </a:pPr>
            <a:r>
              <a:rPr lang="en-US" sz="2800" dirty="0">
                <a:latin typeface="Times New Roman" pitchFamily="18" charset="0"/>
              </a:rPr>
              <a:t>       </a:t>
            </a:r>
            <a:r>
              <a:rPr lang="en-US" sz="3600" dirty="0">
                <a:latin typeface="Times New Roman" pitchFamily="18" charset="0"/>
              </a:rPr>
              <a:t>Can prevent recurrent pericarditis</a:t>
            </a:r>
            <a:endParaRPr lang="en-US" sz="2800" dirty="0">
              <a:latin typeface="Times New Roman" pitchFamily="18" charset="0"/>
            </a:endParaRPr>
          </a:p>
          <a:p>
            <a:endParaRPr lang="en-US" dirty="0"/>
          </a:p>
        </p:txBody>
      </p:sp>
    </p:spTree>
    <p:extLst>
      <p:ext uri="{BB962C8B-B14F-4D97-AF65-F5344CB8AC3E}">
        <p14:creationId xmlns:p14="http://schemas.microsoft.com/office/powerpoint/2010/main" val="2840841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7315200" cy="1154097"/>
          </a:xfrm>
        </p:spPr>
        <p:txBody>
          <a:bodyPr>
            <a:normAutofit fontScale="90000"/>
          </a:bodyPr>
          <a:lstStyle/>
          <a:p>
            <a:pPr algn="ctr"/>
            <a:r>
              <a:rPr lang="en-US" b="1" dirty="0" smtClean="0">
                <a:solidFill>
                  <a:srgbClr val="FFFF00"/>
                </a:solidFill>
                <a:latin typeface="Times New Roman" pitchFamily="18" charset="0"/>
              </a:rPr>
              <a:t>Steroids</a:t>
            </a:r>
            <a:br>
              <a:rPr lang="en-US" b="1" dirty="0" smtClean="0">
                <a:solidFill>
                  <a:srgbClr val="FFFF00"/>
                </a:solidFill>
                <a:latin typeface="Times New Roman" pitchFamily="18" charset="0"/>
              </a:rPr>
            </a:br>
            <a:endParaRPr lang="en-US" dirty="0"/>
          </a:p>
        </p:txBody>
      </p:sp>
      <p:sp>
        <p:nvSpPr>
          <p:cNvPr id="3" name="Content Placeholder 2"/>
          <p:cNvSpPr>
            <a:spLocks noGrp="1"/>
          </p:cNvSpPr>
          <p:nvPr>
            <p:ph idx="1"/>
          </p:nvPr>
        </p:nvSpPr>
        <p:spPr>
          <a:xfrm>
            <a:off x="914400" y="1371601"/>
            <a:ext cx="7315200" cy="4937760"/>
          </a:xfrm>
        </p:spPr>
        <p:txBody>
          <a:bodyPr>
            <a:normAutofit/>
          </a:bodyPr>
          <a:lstStyle/>
          <a:p>
            <a:pPr>
              <a:defRPr/>
            </a:pPr>
            <a:r>
              <a:rPr lang="en-US" sz="2800" dirty="0">
                <a:latin typeface="Times New Roman" pitchFamily="18" charset="0"/>
              </a:rPr>
              <a:t>In patients refractory to NSAIDs and </a:t>
            </a:r>
            <a:r>
              <a:rPr lang="en-US" sz="2800" dirty="0" smtClean="0">
                <a:latin typeface="Times New Roman" pitchFamily="18" charset="0"/>
              </a:rPr>
              <a:t>colchicine</a:t>
            </a:r>
            <a:endParaRPr lang="en-US" sz="2800" dirty="0">
              <a:latin typeface="Times New Roman" pitchFamily="18" charset="0"/>
            </a:endParaRPr>
          </a:p>
          <a:p>
            <a:pPr>
              <a:defRPr/>
            </a:pPr>
            <a:r>
              <a:rPr lang="en-US" sz="2800" dirty="0">
                <a:latin typeface="Times New Roman" pitchFamily="18" charset="0"/>
              </a:rPr>
              <a:t>Specific conditions that will benefit:</a:t>
            </a:r>
          </a:p>
          <a:p>
            <a:pPr lvl="2">
              <a:defRPr/>
            </a:pPr>
            <a:r>
              <a:rPr lang="en-US" sz="2800" dirty="0">
                <a:latin typeface="Times New Roman" pitchFamily="18" charset="0"/>
              </a:rPr>
              <a:t>Acute pericarditis due to connective tissue diseases</a:t>
            </a:r>
          </a:p>
          <a:p>
            <a:pPr lvl="2">
              <a:defRPr/>
            </a:pPr>
            <a:r>
              <a:rPr lang="en-US" sz="2800" dirty="0">
                <a:latin typeface="Times New Roman" pitchFamily="18" charset="0"/>
              </a:rPr>
              <a:t>Auto-immune pericarditis</a:t>
            </a:r>
          </a:p>
          <a:p>
            <a:pPr lvl="2">
              <a:defRPr/>
            </a:pPr>
            <a:r>
              <a:rPr lang="en-US" sz="2800" dirty="0">
                <a:latin typeface="Times New Roman" pitchFamily="18" charset="0"/>
              </a:rPr>
              <a:t>Uremic pericarditis</a:t>
            </a:r>
          </a:p>
          <a:p>
            <a:endParaRPr lang="en-US" dirty="0"/>
          </a:p>
        </p:txBody>
      </p:sp>
    </p:spTree>
    <p:extLst>
      <p:ext uri="{BB962C8B-B14F-4D97-AF65-F5344CB8AC3E}">
        <p14:creationId xmlns:p14="http://schemas.microsoft.com/office/powerpoint/2010/main" val="15706529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315200" cy="1154097"/>
          </a:xfrm>
        </p:spPr>
        <p:txBody>
          <a:bodyPr/>
          <a:lstStyle/>
          <a:p>
            <a:r>
              <a:rPr lang="en-US" dirty="0" smtClean="0"/>
              <a:t>Case</a:t>
            </a:r>
            <a:endParaRPr lang="en-US" dirty="0"/>
          </a:p>
        </p:txBody>
      </p:sp>
      <p:sp>
        <p:nvSpPr>
          <p:cNvPr id="3" name="Content Placeholder 2"/>
          <p:cNvSpPr>
            <a:spLocks noGrp="1"/>
          </p:cNvSpPr>
          <p:nvPr>
            <p:ph idx="1"/>
          </p:nvPr>
        </p:nvSpPr>
        <p:spPr>
          <a:xfrm>
            <a:off x="304800" y="1676401"/>
            <a:ext cx="7924800" cy="4632960"/>
          </a:xfrm>
        </p:spPr>
        <p:txBody>
          <a:bodyPr>
            <a:normAutofit/>
          </a:bodyPr>
          <a:lstStyle/>
          <a:p>
            <a:pPr lvl="0"/>
            <a:r>
              <a:rPr lang="en-US" sz="2800" dirty="0"/>
              <a:t>23 years old male presented 4 days history sharp, stabbing chest pain increased by inspiration and when he is in supine position and improved by sitting upright foreword, his past medical history is free apart from history of acute febrile illness one week back. </a:t>
            </a:r>
            <a:endParaRPr lang="en-US" sz="2800" dirty="0" smtClean="0"/>
          </a:p>
          <a:p>
            <a:pPr lvl="0"/>
            <a:r>
              <a:rPr lang="en-US" sz="2800" dirty="0" smtClean="0"/>
              <a:t>On </a:t>
            </a:r>
            <a:r>
              <a:rPr lang="en-US" sz="2800" dirty="0"/>
              <a:t>examination:  vital sign stable, he is in pain, on auscultation of the heart there is Pericardial friction rub is </a:t>
            </a:r>
            <a:r>
              <a:rPr lang="en-US" sz="2800" dirty="0" smtClean="0"/>
              <a:t>audible</a:t>
            </a:r>
            <a:r>
              <a:rPr lang="en-US" sz="2800" dirty="0"/>
              <a:t>.</a:t>
            </a:r>
            <a:endParaRPr lang="en-US" sz="2800" dirty="0" smtClean="0"/>
          </a:p>
          <a:p>
            <a:pPr lvl="0"/>
            <a:r>
              <a:rPr lang="en-US" sz="2800" dirty="0" smtClean="0"/>
              <a:t>ECG </a:t>
            </a:r>
            <a:r>
              <a:rPr lang="en-US" sz="2800" dirty="0"/>
              <a:t>show Diffuse ST segment elevation </a:t>
            </a:r>
          </a:p>
        </p:txBody>
      </p:sp>
    </p:spTree>
    <p:extLst>
      <p:ext uri="{BB962C8B-B14F-4D97-AF65-F5344CB8AC3E}">
        <p14:creationId xmlns:p14="http://schemas.microsoft.com/office/powerpoint/2010/main" val="269170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41"/>
            <a:ext cx="8229600" cy="1154097"/>
          </a:xfrm>
        </p:spPr>
        <p:txBody>
          <a:bodyPr>
            <a:normAutofit/>
          </a:bodyPr>
          <a:lstStyle/>
          <a:p>
            <a:r>
              <a:rPr lang="en-US" sz="3200" dirty="0">
                <a:solidFill>
                  <a:srgbClr val="FFFF00"/>
                </a:solidFill>
                <a:latin typeface="Times New Roman" pitchFamily="18" charset="0"/>
              </a:rPr>
              <a:t>Myocardial Infarction-Associated Pericarditis</a:t>
            </a:r>
            <a:endParaRPr lang="en-US" sz="3200" dirty="0">
              <a:solidFill>
                <a:srgbClr val="FFFF00"/>
              </a:solidFill>
            </a:endParaRPr>
          </a:p>
        </p:txBody>
      </p:sp>
      <p:sp>
        <p:nvSpPr>
          <p:cNvPr id="3" name="Content Placeholder 2"/>
          <p:cNvSpPr>
            <a:spLocks noGrp="1"/>
          </p:cNvSpPr>
          <p:nvPr>
            <p:ph idx="1"/>
          </p:nvPr>
        </p:nvSpPr>
        <p:spPr>
          <a:xfrm>
            <a:off x="152400" y="1295400"/>
            <a:ext cx="8763000" cy="5562599"/>
          </a:xfrm>
        </p:spPr>
        <p:txBody>
          <a:bodyPr>
            <a:normAutofit/>
          </a:bodyPr>
          <a:lstStyle/>
          <a:p>
            <a:pPr>
              <a:defRPr/>
            </a:pPr>
            <a:r>
              <a:rPr lang="en-US" sz="3200" dirty="0">
                <a:latin typeface="Times New Roman" pitchFamily="18" charset="0"/>
              </a:rPr>
              <a:t>Early post MI pericarditis is a consequence of </a:t>
            </a:r>
            <a:r>
              <a:rPr lang="en-US" sz="3200" dirty="0" err="1">
                <a:latin typeface="Times New Roman" pitchFamily="18" charset="0"/>
              </a:rPr>
              <a:t>transmural</a:t>
            </a:r>
            <a:r>
              <a:rPr lang="en-US" sz="3200" dirty="0">
                <a:latin typeface="Times New Roman" pitchFamily="18" charset="0"/>
              </a:rPr>
              <a:t> infarction.</a:t>
            </a:r>
          </a:p>
          <a:p>
            <a:pPr lvl="2">
              <a:defRPr/>
            </a:pPr>
            <a:r>
              <a:rPr lang="en-US" sz="2600" dirty="0">
                <a:latin typeface="Times New Roman" pitchFamily="18" charset="0"/>
              </a:rPr>
              <a:t>Aspirin is the drug of choice in this setting. (650 mg Q4h) </a:t>
            </a:r>
          </a:p>
          <a:p>
            <a:pPr>
              <a:defRPr/>
            </a:pPr>
            <a:r>
              <a:rPr lang="en-US" sz="3200" dirty="0">
                <a:latin typeface="Times New Roman" pitchFamily="18" charset="0"/>
              </a:rPr>
              <a:t>Late MI associated pericarditis (</a:t>
            </a:r>
            <a:r>
              <a:rPr lang="en-US" sz="3200" b="1" dirty="0">
                <a:solidFill>
                  <a:srgbClr val="FFFF00"/>
                </a:solidFill>
                <a:latin typeface="Times New Roman" pitchFamily="18" charset="0"/>
              </a:rPr>
              <a:t>Dressler syndrome</a:t>
            </a:r>
            <a:r>
              <a:rPr lang="en-US" sz="3200" dirty="0">
                <a:latin typeface="Times New Roman" pitchFamily="18" charset="0"/>
              </a:rPr>
              <a:t>), occurs days to months after infarction, </a:t>
            </a:r>
          </a:p>
          <a:p>
            <a:pPr lvl="2">
              <a:defRPr/>
            </a:pPr>
            <a:r>
              <a:rPr lang="en-US" sz="2800" dirty="0">
                <a:latin typeface="Times New Roman" pitchFamily="18" charset="0"/>
              </a:rPr>
              <a:t>Autoimmune in etiology.</a:t>
            </a:r>
          </a:p>
          <a:p>
            <a:pPr lvl="2">
              <a:defRPr/>
            </a:pPr>
            <a:r>
              <a:rPr lang="en-US" sz="2800" dirty="0">
                <a:latin typeface="Times New Roman" pitchFamily="18" charset="0"/>
              </a:rPr>
              <a:t>NSAIDs are the treatment of choice. </a:t>
            </a:r>
          </a:p>
          <a:p>
            <a:pPr lvl="2">
              <a:defRPr/>
            </a:pPr>
            <a:r>
              <a:rPr lang="en-US" sz="2800" dirty="0">
                <a:latin typeface="Times New Roman" pitchFamily="18" charset="0"/>
              </a:rPr>
              <a:t>Colchicine seems to be the most effective if NSAIDs fail</a:t>
            </a:r>
          </a:p>
          <a:p>
            <a:pPr lvl="2">
              <a:defRPr/>
            </a:pPr>
            <a:r>
              <a:rPr lang="en-US" sz="2800" dirty="0">
                <a:latin typeface="Times New Roman" pitchFamily="18" charset="0"/>
              </a:rPr>
              <a:t>Corticosteroids seem to provide symptomatic benefit but do not prevent recurrence. </a:t>
            </a:r>
            <a:r>
              <a:rPr lang="en-US" sz="2800" dirty="0" smtClean="0">
                <a:latin typeface="Times New Roman" pitchFamily="18" charset="0"/>
              </a:rPr>
              <a:t> </a:t>
            </a:r>
            <a:endParaRPr lang="en-US" sz="2800" dirty="0">
              <a:latin typeface="Times New Roman" pitchFamily="18" charset="0"/>
            </a:endParaRPr>
          </a:p>
          <a:p>
            <a:endParaRPr lang="en-US" dirty="0"/>
          </a:p>
        </p:txBody>
      </p:sp>
    </p:spTree>
    <p:extLst>
      <p:ext uri="{BB962C8B-B14F-4D97-AF65-F5344CB8AC3E}">
        <p14:creationId xmlns:p14="http://schemas.microsoft.com/office/powerpoint/2010/main" val="55939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441"/>
            <a:ext cx="7315200" cy="1154097"/>
          </a:xfrm>
        </p:spPr>
        <p:txBody>
          <a:bodyPr>
            <a:normAutofit fontScale="90000"/>
          </a:bodyPr>
          <a:lstStyle/>
          <a:p>
            <a:r>
              <a:rPr lang="en-US" dirty="0">
                <a:solidFill>
                  <a:srgbClr val="FFFF00"/>
                </a:solidFill>
              </a:rPr>
              <a:t>Pericardial effusion</a:t>
            </a:r>
            <a:r>
              <a:rPr lang="en-US" dirty="0"/>
              <a:t/>
            </a:r>
            <a:br>
              <a:rPr lang="en-US" dirty="0"/>
            </a:br>
            <a:endParaRPr lang="en-US" dirty="0"/>
          </a:p>
        </p:txBody>
      </p:sp>
      <p:sp>
        <p:nvSpPr>
          <p:cNvPr id="3" name="Content Placeholder 2"/>
          <p:cNvSpPr>
            <a:spLocks noGrp="1"/>
          </p:cNvSpPr>
          <p:nvPr>
            <p:ph idx="1"/>
          </p:nvPr>
        </p:nvSpPr>
        <p:spPr>
          <a:xfrm>
            <a:off x="304800" y="914400"/>
            <a:ext cx="7924800" cy="5791200"/>
          </a:xfrm>
        </p:spPr>
        <p:txBody>
          <a:bodyPr>
            <a:noAutofit/>
          </a:bodyPr>
          <a:lstStyle/>
          <a:p>
            <a:r>
              <a:rPr lang="en-US" sz="2400" dirty="0" smtClean="0"/>
              <a:t>An </a:t>
            </a:r>
            <a:r>
              <a:rPr lang="en-US" sz="2400" dirty="0"/>
              <a:t>effusion is </a:t>
            </a:r>
            <a:r>
              <a:rPr lang="en-US" sz="2400" dirty="0" smtClean="0"/>
              <a:t>difficult </a:t>
            </a:r>
            <a:r>
              <a:rPr lang="en-US" sz="2400" dirty="0"/>
              <a:t>to detect clinically. </a:t>
            </a:r>
            <a:endParaRPr lang="en-US" sz="2400" dirty="0" smtClean="0"/>
          </a:p>
          <a:p>
            <a:r>
              <a:rPr lang="en-US" sz="2400" dirty="0" smtClean="0"/>
              <a:t>The </a:t>
            </a:r>
            <a:r>
              <a:rPr lang="en-US" sz="2400" dirty="0"/>
              <a:t>heart sounds may </a:t>
            </a:r>
            <a:r>
              <a:rPr lang="en-US" sz="2400" dirty="0" smtClean="0"/>
              <a:t>become quieter</a:t>
            </a:r>
            <a:r>
              <a:rPr lang="en-US" sz="2400" dirty="0"/>
              <a:t>, although a friction rub is not always abolished.</a:t>
            </a:r>
          </a:p>
          <a:p>
            <a:r>
              <a:rPr lang="en-US" sz="2400" dirty="0"/>
              <a:t>The QRS voltages on the ECG are often reduced </a:t>
            </a:r>
            <a:r>
              <a:rPr lang="en-US" sz="2400" dirty="0" smtClean="0"/>
              <a:t>in the </a:t>
            </a:r>
            <a:r>
              <a:rPr lang="en-US" sz="2400" dirty="0"/>
              <a:t>presence of a large effusion. </a:t>
            </a:r>
            <a:endParaRPr lang="en-US" sz="2400" dirty="0" smtClean="0"/>
          </a:p>
          <a:p>
            <a:r>
              <a:rPr lang="en-US" sz="2400" dirty="0" smtClean="0"/>
              <a:t>The </a:t>
            </a:r>
            <a:r>
              <a:rPr lang="en-US" sz="2400" dirty="0"/>
              <a:t>QRS complexes </a:t>
            </a:r>
            <a:r>
              <a:rPr lang="en-US" sz="2400" dirty="0" smtClean="0"/>
              <a:t>may alternate </a:t>
            </a:r>
            <a:r>
              <a:rPr lang="en-US" sz="2400" dirty="0"/>
              <a:t>in </a:t>
            </a:r>
            <a:r>
              <a:rPr lang="en-US" sz="2400" dirty="0" smtClean="0"/>
              <a:t>amplitude (electrical </a:t>
            </a:r>
            <a:r>
              <a:rPr lang="en-US" sz="2400" dirty="0" err="1" smtClean="0"/>
              <a:t>alternans</a:t>
            </a:r>
            <a:r>
              <a:rPr lang="en-US" sz="2400" dirty="0"/>
              <a:t>). </a:t>
            </a:r>
            <a:endParaRPr lang="en-US" sz="2400" dirty="0" smtClean="0"/>
          </a:p>
          <a:p>
            <a:r>
              <a:rPr lang="en-US" sz="2400" dirty="0" smtClean="0"/>
              <a:t>The </a:t>
            </a:r>
            <a:r>
              <a:rPr lang="en-US" sz="2400" dirty="0"/>
              <a:t>chest X-ray may show an increased </a:t>
            </a:r>
            <a:r>
              <a:rPr lang="en-US" sz="2400" dirty="0" smtClean="0"/>
              <a:t>size of </a:t>
            </a:r>
            <a:r>
              <a:rPr lang="en-US" sz="2400" dirty="0"/>
              <a:t>the cardiac silhouette and, when there is a large </a:t>
            </a:r>
            <a:r>
              <a:rPr lang="en-US" sz="2400" dirty="0" smtClean="0"/>
              <a:t>effusion</a:t>
            </a:r>
            <a:r>
              <a:rPr lang="en-US" sz="2400" dirty="0"/>
              <a:t>, this has a globular appearance. </a:t>
            </a:r>
            <a:endParaRPr lang="en-US" sz="2400" dirty="0" smtClean="0"/>
          </a:p>
          <a:p>
            <a:r>
              <a:rPr lang="en-US" sz="2400" dirty="0" smtClean="0"/>
              <a:t>Echocardiography is </a:t>
            </a:r>
            <a:r>
              <a:rPr lang="en-US" sz="2400" dirty="0"/>
              <a:t>the definitive investigation and is used to </a:t>
            </a:r>
            <a:r>
              <a:rPr lang="en-US" sz="2400" dirty="0" smtClean="0"/>
              <a:t>monitor the </a:t>
            </a:r>
            <a:r>
              <a:rPr lang="en-US" sz="2400" dirty="0"/>
              <a:t>size of the effusion and its effect on cardiac function</a:t>
            </a:r>
          </a:p>
        </p:txBody>
      </p:sp>
    </p:spTree>
    <p:extLst>
      <p:ext uri="{BB962C8B-B14F-4D97-AF65-F5344CB8AC3E}">
        <p14:creationId xmlns:p14="http://schemas.microsoft.com/office/powerpoint/2010/main" val="170883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google.com/url?source=imglanding&amp;ct=img&amp;q=http://3.bp.blogspot.com/-X34TGBUpUyM/T1ArfweXn-I/AAAAAAAAChQ/AAKY0mizOq4/s1600/Pericardial-Effusion.jpg&amp;sa=X&amp;ei=grXTT67VI4it8QPOjumwAw&amp;ved=0CAsQ8wc4Fg&amp;usg=AFQjCNFwIV-yfcXB3mtrieiRO-m5UTYd_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85800"/>
            <a:ext cx="7498595"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25606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52600"/>
            <a:ext cx="83820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47648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315200" cy="1154097"/>
          </a:xfrm>
        </p:spPr>
        <p:txBody>
          <a:bodyPr>
            <a:normAutofit fontScale="90000"/>
          </a:bodyPr>
          <a:lstStyle/>
          <a:p>
            <a:r>
              <a:rPr lang="en-US" dirty="0">
                <a:solidFill>
                  <a:srgbClr val="FFFF00"/>
                </a:solidFill>
              </a:rPr>
              <a:t>Cardiac </a:t>
            </a:r>
            <a:r>
              <a:rPr lang="en-US" dirty="0" err="1">
                <a:solidFill>
                  <a:srgbClr val="FFFF00"/>
                </a:solidFill>
              </a:rPr>
              <a:t>tamponade</a:t>
            </a:r>
            <a:r>
              <a:rPr lang="en-US" dirty="0"/>
              <a:t/>
            </a:r>
            <a:br>
              <a:rPr lang="en-US" dirty="0"/>
            </a:br>
            <a:endParaRPr lang="en-US" dirty="0"/>
          </a:p>
        </p:txBody>
      </p:sp>
      <p:sp>
        <p:nvSpPr>
          <p:cNvPr id="3" name="Content Placeholder 2"/>
          <p:cNvSpPr>
            <a:spLocks noGrp="1"/>
          </p:cNvSpPr>
          <p:nvPr>
            <p:ph idx="1"/>
          </p:nvPr>
        </p:nvSpPr>
        <p:spPr>
          <a:xfrm>
            <a:off x="152400" y="1371600"/>
            <a:ext cx="8610600" cy="5486399"/>
          </a:xfrm>
        </p:spPr>
        <p:txBody>
          <a:bodyPr>
            <a:normAutofit/>
          </a:bodyPr>
          <a:lstStyle/>
          <a:p>
            <a:pPr marL="45720" indent="0">
              <a:buNone/>
            </a:pPr>
            <a:r>
              <a:rPr lang="en-US" sz="3200" dirty="0" smtClean="0"/>
              <a:t>This </a:t>
            </a:r>
            <a:r>
              <a:rPr lang="en-US" sz="3200" dirty="0"/>
              <a:t>term is used to describe acute heart failure due </a:t>
            </a:r>
            <a:r>
              <a:rPr lang="en-US" sz="3200" dirty="0" smtClean="0"/>
              <a:t>to compression </a:t>
            </a:r>
            <a:r>
              <a:rPr lang="en-US" sz="3200" dirty="0"/>
              <a:t>of the heart by a large or rapidly </a:t>
            </a:r>
            <a:r>
              <a:rPr lang="en-US" sz="3200" dirty="0" smtClean="0"/>
              <a:t>developing effusion.</a:t>
            </a:r>
          </a:p>
          <a:p>
            <a:pPr marL="45720" indent="0">
              <a:buNone/>
            </a:pPr>
            <a:r>
              <a:rPr lang="en-US" sz="3200" dirty="0" smtClean="0"/>
              <a:t>Typical </a:t>
            </a:r>
            <a:r>
              <a:rPr lang="en-US" sz="3200" dirty="0"/>
              <a:t>physical findings are of a markedly </a:t>
            </a:r>
            <a:endParaRPr lang="en-US" sz="3200" dirty="0" smtClean="0"/>
          </a:p>
          <a:p>
            <a:pPr marL="45720" indent="0">
              <a:buNone/>
            </a:pPr>
            <a:r>
              <a:rPr lang="en-US" sz="3200" dirty="0" smtClean="0"/>
              <a:t>raised JVP, Tachycardia, hypotension</a:t>
            </a:r>
            <a:r>
              <a:rPr lang="en-US" sz="3200" dirty="0"/>
              <a:t>, </a:t>
            </a:r>
            <a:r>
              <a:rPr lang="en-US" sz="3200" dirty="0" err="1" smtClean="0"/>
              <a:t>pulsus</a:t>
            </a:r>
            <a:r>
              <a:rPr lang="en-US" sz="3200" dirty="0" smtClean="0"/>
              <a:t> </a:t>
            </a:r>
            <a:r>
              <a:rPr lang="en-US" sz="3200" dirty="0" err="1"/>
              <a:t>paradoxus</a:t>
            </a:r>
            <a:r>
              <a:rPr lang="en-US" sz="3200" dirty="0"/>
              <a:t> </a:t>
            </a:r>
            <a:r>
              <a:rPr lang="en-US" sz="3200" dirty="0" smtClean="0"/>
              <a:t>and </a:t>
            </a:r>
            <a:r>
              <a:rPr lang="en-US" sz="3200" dirty="0"/>
              <a:t>oliguria</a:t>
            </a:r>
            <a:r>
              <a:rPr lang="en-US" sz="3200" dirty="0" smtClean="0"/>
              <a:t>.</a:t>
            </a:r>
          </a:p>
          <a:p>
            <a:pPr marL="45720" indent="0">
              <a:buNone/>
            </a:pPr>
            <a:r>
              <a:rPr lang="en-US" sz="3200" dirty="0"/>
              <a:t>15% of patients with idiopathic pericarditis or as many as 60% of  those  with neoplastic, </a:t>
            </a:r>
            <a:r>
              <a:rPr lang="en-US" sz="3200" dirty="0" err="1"/>
              <a:t>tuberculous</a:t>
            </a:r>
            <a:r>
              <a:rPr lang="en-US" sz="3200" dirty="0"/>
              <a:t>, or purulent pericarditis can present with Cardiac </a:t>
            </a:r>
            <a:r>
              <a:rPr lang="en-US" sz="3200" dirty="0" err="1"/>
              <a:t>Tamponade</a:t>
            </a:r>
            <a:r>
              <a:rPr lang="en-US" sz="3200" dirty="0"/>
              <a:t>.</a:t>
            </a:r>
          </a:p>
          <a:p>
            <a:pPr marL="45720" indent="0">
              <a:buNone/>
            </a:pPr>
            <a:endParaRPr lang="en-US" sz="3200" dirty="0" smtClean="0"/>
          </a:p>
          <a:p>
            <a:pPr marL="45720" indent="0">
              <a:buNone/>
            </a:pPr>
            <a:endParaRPr lang="en-US" sz="3200" dirty="0"/>
          </a:p>
          <a:p>
            <a:pPr marL="45720" indent="0">
              <a:buNone/>
            </a:pPr>
            <a:endParaRPr lang="en-US" sz="3200" dirty="0"/>
          </a:p>
        </p:txBody>
      </p:sp>
    </p:spTree>
    <p:extLst>
      <p:ext uri="{BB962C8B-B14F-4D97-AF65-F5344CB8AC3E}">
        <p14:creationId xmlns:p14="http://schemas.microsoft.com/office/powerpoint/2010/main" val="3861629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pericardiocente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01571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315200" cy="1154097"/>
          </a:xfrm>
        </p:spPr>
        <p:txBody>
          <a:bodyPr>
            <a:normAutofit fontScale="90000"/>
          </a:bodyPr>
          <a:lstStyle/>
          <a:p>
            <a:r>
              <a:rPr lang="en-US" dirty="0" err="1">
                <a:solidFill>
                  <a:srgbClr val="FFFF00"/>
                </a:solidFill>
              </a:rPr>
              <a:t>Tuberculous</a:t>
            </a:r>
            <a:r>
              <a:rPr lang="en-US" dirty="0">
                <a:solidFill>
                  <a:srgbClr val="FFFF00"/>
                </a:solidFill>
              </a:rPr>
              <a:t> pericarditis</a:t>
            </a:r>
            <a:r>
              <a:rPr lang="en-US" dirty="0"/>
              <a:t/>
            </a:r>
            <a:br>
              <a:rPr lang="en-US" dirty="0"/>
            </a:br>
            <a:endParaRPr lang="en-US" dirty="0"/>
          </a:p>
        </p:txBody>
      </p:sp>
      <p:sp>
        <p:nvSpPr>
          <p:cNvPr id="3" name="Content Placeholder 2"/>
          <p:cNvSpPr>
            <a:spLocks noGrp="1"/>
          </p:cNvSpPr>
          <p:nvPr>
            <p:ph idx="1"/>
          </p:nvPr>
        </p:nvSpPr>
        <p:spPr>
          <a:xfrm>
            <a:off x="0" y="1066800"/>
            <a:ext cx="8305800" cy="5791199"/>
          </a:xfrm>
        </p:spPr>
        <p:txBody>
          <a:bodyPr>
            <a:noAutofit/>
          </a:bodyPr>
          <a:lstStyle/>
          <a:p>
            <a:r>
              <a:rPr lang="en-US" dirty="0" err="1" smtClean="0"/>
              <a:t>Tuberculous</a:t>
            </a:r>
            <a:r>
              <a:rPr lang="en-US" dirty="0" smtClean="0"/>
              <a:t> </a:t>
            </a:r>
            <a:r>
              <a:rPr lang="en-US" dirty="0"/>
              <a:t>pericarditis may complicate </a:t>
            </a:r>
            <a:r>
              <a:rPr lang="en-US" dirty="0" smtClean="0"/>
              <a:t>pulmonary tuberculosis </a:t>
            </a:r>
            <a:r>
              <a:rPr lang="en-US" dirty="0"/>
              <a:t>but may also be the first manifestation </a:t>
            </a:r>
            <a:r>
              <a:rPr lang="en-US" dirty="0" smtClean="0"/>
              <a:t>of the </a:t>
            </a:r>
            <a:r>
              <a:rPr lang="en-US" dirty="0"/>
              <a:t>infection</a:t>
            </a:r>
            <a:r>
              <a:rPr lang="en-US" dirty="0" smtClean="0"/>
              <a:t>.</a:t>
            </a:r>
          </a:p>
          <a:p>
            <a:r>
              <a:rPr lang="en-US" dirty="0" smtClean="0"/>
              <a:t> </a:t>
            </a:r>
            <a:r>
              <a:rPr lang="en-US" dirty="0"/>
              <a:t>In Africa, a </a:t>
            </a:r>
            <a:r>
              <a:rPr lang="en-US" dirty="0" err="1"/>
              <a:t>tuberculous</a:t>
            </a:r>
            <a:r>
              <a:rPr lang="en-US" dirty="0"/>
              <a:t> pericardial </a:t>
            </a:r>
            <a:r>
              <a:rPr lang="en-US" dirty="0" smtClean="0"/>
              <a:t>effusion </a:t>
            </a:r>
            <a:r>
              <a:rPr lang="en-US" dirty="0"/>
              <a:t>is a common feature of AIDS </a:t>
            </a:r>
          </a:p>
          <a:p>
            <a:r>
              <a:rPr lang="en-US" dirty="0"/>
              <a:t>The condition typically presents with chronic </a:t>
            </a:r>
            <a:r>
              <a:rPr lang="en-US" dirty="0" err="1" smtClean="0"/>
              <a:t>malaise,weight</a:t>
            </a:r>
            <a:r>
              <a:rPr lang="en-US" dirty="0" smtClean="0"/>
              <a:t> </a:t>
            </a:r>
            <a:r>
              <a:rPr lang="en-US" dirty="0"/>
              <a:t>loss and a </a:t>
            </a:r>
            <a:r>
              <a:rPr lang="en-US" dirty="0" err="1" smtClean="0"/>
              <a:t>lowgrade</a:t>
            </a:r>
            <a:r>
              <a:rPr lang="en-US" dirty="0" smtClean="0"/>
              <a:t> </a:t>
            </a:r>
            <a:r>
              <a:rPr lang="en-US" dirty="0"/>
              <a:t>fever. </a:t>
            </a:r>
            <a:endParaRPr lang="en-US" dirty="0" smtClean="0"/>
          </a:p>
          <a:p>
            <a:r>
              <a:rPr lang="en-US" dirty="0" smtClean="0"/>
              <a:t>An </a:t>
            </a:r>
            <a:r>
              <a:rPr lang="en-US" dirty="0"/>
              <a:t>effusion </a:t>
            </a:r>
            <a:r>
              <a:rPr lang="en-US" dirty="0" smtClean="0"/>
              <a:t>usually develops </a:t>
            </a:r>
            <a:r>
              <a:rPr lang="en-US" dirty="0"/>
              <a:t>and the pericardium may become thick</a:t>
            </a:r>
          </a:p>
          <a:p>
            <a:pPr marL="45720" indent="0">
              <a:buNone/>
            </a:pPr>
            <a:r>
              <a:rPr lang="en-US" dirty="0" smtClean="0"/>
              <a:t>leading </a:t>
            </a:r>
            <a:r>
              <a:rPr lang="en-US" dirty="0"/>
              <a:t>to pericardial constriction </a:t>
            </a:r>
            <a:r>
              <a:rPr lang="en-US" dirty="0" smtClean="0"/>
              <a:t>or </a:t>
            </a:r>
            <a:r>
              <a:rPr lang="en-US" dirty="0" err="1" smtClean="0"/>
              <a:t>tamponade</a:t>
            </a:r>
            <a:r>
              <a:rPr lang="en-US" dirty="0"/>
              <a:t>. </a:t>
            </a:r>
          </a:p>
          <a:p>
            <a:pPr marL="45720" indent="0">
              <a:buNone/>
            </a:pPr>
            <a:r>
              <a:rPr lang="en-US" dirty="0" smtClean="0"/>
              <a:t>   An </a:t>
            </a:r>
            <a:r>
              <a:rPr lang="en-US" dirty="0"/>
              <a:t>associated pleural effusion is </a:t>
            </a:r>
            <a:r>
              <a:rPr lang="en-US" dirty="0" smtClean="0"/>
              <a:t>often present</a:t>
            </a:r>
            <a:r>
              <a:rPr lang="en-US" dirty="0"/>
              <a:t>.</a:t>
            </a:r>
          </a:p>
          <a:p>
            <a:r>
              <a:rPr lang="en-US" dirty="0"/>
              <a:t>The diagnosis may be confirmed by aspiration of </a:t>
            </a:r>
            <a:r>
              <a:rPr lang="en-US" dirty="0" smtClean="0"/>
              <a:t>the fluid </a:t>
            </a:r>
            <a:r>
              <a:rPr lang="en-US" dirty="0"/>
              <a:t>and direct examination or culture for </a:t>
            </a:r>
            <a:r>
              <a:rPr lang="en-US" dirty="0" smtClean="0"/>
              <a:t>tubercle bacilli</a:t>
            </a:r>
            <a:r>
              <a:rPr lang="en-US" dirty="0"/>
              <a:t>. </a:t>
            </a:r>
            <a:endParaRPr lang="en-US" dirty="0" smtClean="0"/>
          </a:p>
          <a:p>
            <a:r>
              <a:rPr lang="en-US" dirty="0" smtClean="0"/>
              <a:t>Treatment </a:t>
            </a:r>
            <a:r>
              <a:rPr lang="en-US" dirty="0"/>
              <a:t>requires specific </a:t>
            </a:r>
            <a:r>
              <a:rPr lang="en-US" dirty="0" err="1" smtClean="0"/>
              <a:t>antituberculous</a:t>
            </a:r>
            <a:r>
              <a:rPr lang="en-US" dirty="0" smtClean="0"/>
              <a:t> chemotherapy in </a:t>
            </a:r>
            <a:r>
              <a:rPr lang="en-US" dirty="0"/>
              <a:t>addition, a 3-month course </a:t>
            </a:r>
            <a:r>
              <a:rPr lang="en-US" dirty="0" smtClean="0"/>
              <a:t>of prednisolone </a:t>
            </a:r>
            <a:r>
              <a:rPr lang="en-US" dirty="0"/>
              <a:t>(initial dose 60 mg a day, tapering </a:t>
            </a:r>
            <a:r>
              <a:rPr lang="en-US" dirty="0" smtClean="0"/>
              <a:t>down rapidly</a:t>
            </a:r>
            <a:r>
              <a:rPr lang="en-US" dirty="0"/>
              <a:t>) improves outcome.</a:t>
            </a:r>
          </a:p>
        </p:txBody>
      </p:sp>
    </p:spTree>
    <p:extLst>
      <p:ext uri="{BB962C8B-B14F-4D97-AF65-F5344CB8AC3E}">
        <p14:creationId xmlns:p14="http://schemas.microsoft.com/office/powerpoint/2010/main" val="1656684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1000"/>
                                        <p:tgtEl>
                                          <p:spTgt spid="3">
                                            <p:txEl>
                                              <p:pRg st="7" end="7"/>
                                            </p:txEl>
                                          </p:spTgt>
                                        </p:tgtEl>
                                      </p:cBhvr>
                                    </p:animEffect>
                                    <p:anim calcmode="lin" valueType="num">
                                      <p:cBhvr>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220"/>
            <a:ext cx="7315200" cy="1154097"/>
          </a:xfrm>
        </p:spPr>
        <p:txBody>
          <a:bodyPr>
            <a:normAutofit fontScale="90000"/>
          </a:bodyPr>
          <a:lstStyle/>
          <a:p>
            <a:r>
              <a:rPr lang="en-US" dirty="0">
                <a:solidFill>
                  <a:srgbClr val="FFFF00"/>
                </a:solidFill>
              </a:rPr>
              <a:t>Chronic constrictive pericarditis</a:t>
            </a:r>
            <a:r>
              <a:rPr lang="en-US" dirty="0"/>
              <a:t/>
            </a:r>
            <a:br>
              <a:rPr lang="en-US" dirty="0"/>
            </a:br>
            <a:endParaRPr lang="en-US" dirty="0"/>
          </a:p>
        </p:txBody>
      </p:sp>
      <p:sp>
        <p:nvSpPr>
          <p:cNvPr id="3" name="Content Placeholder 2"/>
          <p:cNvSpPr>
            <a:spLocks noGrp="1"/>
          </p:cNvSpPr>
          <p:nvPr>
            <p:ph idx="1"/>
          </p:nvPr>
        </p:nvSpPr>
        <p:spPr>
          <a:xfrm>
            <a:off x="228600" y="1066801"/>
            <a:ext cx="8001000" cy="5242560"/>
          </a:xfrm>
        </p:spPr>
        <p:txBody>
          <a:bodyPr>
            <a:normAutofit/>
          </a:bodyPr>
          <a:lstStyle/>
          <a:p>
            <a:pPr marL="45720" indent="0">
              <a:buNone/>
            </a:pPr>
            <a:r>
              <a:rPr lang="en-US" sz="2400" dirty="0" smtClean="0"/>
              <a:t>Constrictive </a:t>
            </a:r>
            <a:r>
              <a:rPr lang="en-US" sz="2400" dirty="0"/>
              <a:t>pericarditis is due to progressive </a:t>
            </a:r>
            <a:r>
              <a:rPr lang="en-US" sz="2400" dirty="0" smtClean="0"/>
              <a:t>thickening</a:t>
            </a:r>
            <a:r>
              <a:rPr lang="en-US" sz="2400" dirty="0"/>
              <a:t>, fibrosis and calcification of the </a:t>
            </a:r>
            <a:r>
              <a:rPr lang="en-US" sz="2400" dirty="0" smtClean="0"/>
              <a:t>pericardium.</a:t>
            </a:r>
          </a:p>
          <a:p>
            <a:pPr marL="45720" indent="0">
              <a:buNone/>
            </a:pPr>
            <a:r>
              <a:rPr lang="en-US" sz="2400" dirty="0" smtClean="0"/>
              <a:t> </a:t>
            </a:r>
            <a:r>
              <a:rPr lang="en-US" sz="2400" dirty="0"/>
              <a:t>the heart is encased in a solid shell and cannot</a:t>
            </a:r>
          </a:p>
          <a:p>
            <a:pPr marL="45720" indent="0">
              <a:buNone/>
            </a:pPr>
            <a:r>
              <a:rPr lang="en-US" sz="2400" dirty="0"/>
              <a:t>fill </a:t>
            </a:r>
            <a:r>
              <a:rPr lang="en-US" sz="2400" dirty="0" smtClean="0"/>
              <a:t>properly.</a:t>
            </a:r>
          </a:p>
          <a:p>
            <a:pPr marL="45720" indent="0">
              <a:buNone/>
            </a:pPr>
            <a:r>
              <a:rPr lang="en-US" sz="2400" dirty="0" smtClean="0"/>
              <a:t>The </a:t>
            </a:r>
            <a:r>
              <a:rPr lang="en-US" sz="2400" dirty="0"/>
              <a:t>calcification may extend into </a:t>
            </a:r>
            <a:r>
              <a:rPr lang="en-US" sz="2400" dirty="0" smtClean="0"/>
              <a:t>the myocardium</a:t>
            </a:r>
            <a:r>
              <a:rPr lang="en-US" sz="2400" dirty="0"/>
              <a:t>, so there may also be impaired </a:t>
            </a:r>
            <a:r>
              <a:rPr lang="en-US" sz="2400" dirty="0" smtClean="0"/>
              <a:t>myocardial contraction.</a:t>
            </a:r>
          </a:p>
          <a:p>
            <a:pPr marL="45720" indent="0">
              <a:buNone/>
            </a:pPr>
            <a:r>
              <a:rPr lang="en-US" sz="2400" dirty="0" smtClean="0"/>
              <a:t> </a:t>
            </a:r>
            <a:r>
              <a:rPr lang="en-US" sz="2400" dirty="0"/>
              <a:t>often follows an attack </a:t>
            </a:r>
            <a:r>
              <a:rPr lang="en-US" sz="2400" dirty="0" smtClean="0"/>
              <a:t>of </a:t>
            </a:r>
            <a:r>
              <a:rPr lang="en-US" sz="2400" dirty="0" err="1" smtClean="0"/>
              <a:t>tuberculous</a:t>
            </a:r>
            <a:r>
              <a:rPr lang="en-US" sz="2400" dirty="0" smtClean="0"/>
              <a:t> </a:t>
            </a:r>
            <a:r>
              <a:rPr lang="en-US" sz="2400" dirty="0"/>
              <a:t>pericarditis but can also complicate </a:t>
            </a:r>
            <a:r>
              <a:rPr lang="en-US" sz="2400" dirty="0" err="1" smtClean="0"/>
              <a:t>haemopericardium</a:t>
            </a:r>
            <a:r>
              <a:rPr lang="en-US" sz="2400" dirty="0"/>
              <a:t>, viral pericarditis, rheumatoid arthritis </a:t>
            </a:r>
            <a:r>
              <a:rPr lang="en-US" sz="2400" dirty="0" smtClean="0"/>
              <a:t>and purulent </a:t>
            </a:r>
            <a:r>
              <a:rPr lang="en-US" sz="2400" dirty="0"/>
              <a:t>pericarditis. </a:t>
            </a:r>
            <a:endParaRPr lang="en-US" sz="2400" dirty="0" smtClean="0"/>
          </a:p>
          <a:p>
            <a:pPr marL="45720" indent="0">
              <a:buNone/>
            </a:pPr>
            <a:r>
              <a:rPr lang="en-US" sz="2400" dirty="0" smtClean="0"/>
              <a:t>It </a:t>
            </a:r>
            <a:r>
              <a:rPr lang="en-US" sz="2400" dirty="0"/>
              <a:t>is often impossible to </a:t>
            </a:r>
            <a:r>
              <a:rPr lang="en-US" sz="2400" dirty="0" smtClean="0"/>
              <a:t>identify the </a:t>
            </a:r>
            <a:r>
              <a:rPr lang="en-US" sz="2400" dirty="0"/>
              <a:t>original insult.</a:t>
            </a:r>
          </a:p>
        </p:txBody>
      </p:sp>
    </p:spTree>
    <p:extLst>
      <p:ext uri="{BB962C8B-B14F-4D97-AF65-F5344CB8AC3E}">
        <p14:creationId xmlns:p14="http://schemas.microsoft.com/office/powerpoint/2010/main" val="3931496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 y="381000"/>
            <a:ext cx="8229600" cy="838199"/>
          </a:xfrm>
        </p:spPr>
        <p:txBody>
          <a:bodyPr>
            <a:normAutofit fontScale="90000"/>
          </a:bodyPr>
          <a:lstStyle/>
          <a:p>
            <a:r>
              <a:rPr lang="en-US" dirty="0" smtClean="0">
                <a:solidFill>
                  <a:srgbClr val="FFFF00"/>
                </a:solidFill>
              </a:rPr>
              <a:t>Clinical </a:t>
            </a:r>
            <a:r>
              <a:rPr lang="en-US" dirty="0">
                <a:solidFill>
                  <a:srgbClr val="FFFF00"/>
                </a:solidFill>
              </a:rPr>
              <a:t>features and management</a:t>
            </a:r>
            <a:br>
              <a:rPr lang="en-US" dirty="0">
                <a:solidFill>
                  <a:srgbClr val="FFFF00"/>
                </a:solidFill>
              </a:rPr>
            </a:br>
            <a:endParaRPr lang="en-US" dirty="0">
              <a:solidFill>
                <a:srgbClr val="FFFF00"/>
              </a:solidFill>
            </a:endParaRPr>
          </a:p>
        </p:txBody>
      </p:sp>
      <p:sp>
        <p:nvSpPr>
          <p:cNvPr id="3" name="Content Placeholder 2"/>
          <p:cNvSpPr>
            <a:spLocks noGrp="1"/>
          </p:cNvSpPr>
          <p:nvPr>
            <p:ph idx="1"/>
          </p:nvPr>
        </p:nvSpPr>
        <p:spPr>
          <a:xfrm>
            <a:off x="0" y="762001"/>
            <a:ext cx="8229600" cy="5547360"/>
          </a:xfrm>
        </p:spPr>
        <p:txBody>
          <a:bodyPr>
            <a:normAutofit/>
          </a:bodyPr>
          <a:lstStyle/>
          <a:p>
            <a:r>
              <a:rPr lang="en-US" sz="2800" dirty="0"/>
              <a:t>The symptoms and signs of systemic venous congestion are the hallmarks of constrictive pericarditis.</a:t>
            </a:r>
          </a:p>
          <a:p>
            <a:r>
              <a:rPr lang="en-US" sz="2800" dirty="0"/>
              <a:t> Atrial fibrillation is common and there is often dramatic ascites</a:t>
            </a:r>
          </a:p>
          <a:p>
            <a:r>
              <a:rPr lang="en-US" sz="2800" dirty="0"/>
              <a:t>and hepatomegaly </a:t>
            </a:r>
          </a:p>
          <a:p>
            <a:r>
              <a:rPr lang="en-US" sz="2800" dirty="0"/>
              <a:t>Breathlessness is not a prominent symptom because the lungs are seldom congested.</a:t>
            </a:r>
          </a:p>
          <a:p>
            <a:r>
              <a:rPr lang="en-US" sz="2800" dirty="0"/>
              <a:t>The condition is sometimes overlooked but should be suspected in any patient with unexplained right heart failure and a small heart.</a:t>
            </a:r>
          </a:p>
          <a:p>
            <a:endParaRPr lang="en-US" sz="2800" dirty="0"/>
          </a:p>
        </p:txBody>
      </p:sp>
    </p:spTree>
    <p:extLst>
      <p:ext uri="{BB962C8B-B14F-4D97-AF65-F5344CB8AC3E}">
        <p14:creationId xmlns:p14="http://schemas.microsoft.com/office/powerpoint/2010/main" val="31619011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1"/>
            <a:ext cx="7772400" cy="5775960"/>
          </a:xfrm>
        </p:spPr>
        <p:txBody>
          <a:bodyPr>
            <a:normAutofit/>
          </a:bodyPr>
          <a:lstStyle/>
          <a:p>
            <a:r>
              <a:rPr lang="en-US" sz="2400" dirty="0"/>
              <a:t>A chest X-ray, which may show pericardial calcification  and echocardiography often help to establish the diagnosis. </a:t>
            </a:r>
          </a:p>
          <a:p>
            <a:r>
              <a:rPr lang="en-US" sz="2400" dirty="0"/>
              <a:t>CT scanning is useful for imaging the pericardial calcification.</a:t>
            </a:r>
          </a:p>
          <a:p>
            <a:r>
              <a:rPr lang="en-US" sz="2400" dirty="0"/>
              <a:t>Constrictive pericarditis is often difficult to distinguish from restrictive cardiomyopathy and the final diagnosis may depend on complex echo–Doppler studies and cardiac </a:t>
            </a:r>
            <a:r>
              <a:rPr lang="en-US" sz="2400" dirty="0" err="1"/>
              <a:t>catheterisation</a:t>
            </a:r>
            <a:r>
              <a:rPr lang="en-US" sz="2400" dirty="0"/>
              <a:t>.</a:t>
            </a:r>
          </a:p>
          <a:p>
            <a:r>
              <a:rPr lang="en-US" sz="2400" dirty="0"/>
              <a:t> Surgical resection of the diseased pericardium can lead to a dramatic improvement but carries a high morbidity with disappointing results in up to 50% of patients.</a:t>
            </a:r>
          </a:p>
          <a:p>
            <a:endParaRPr lang="en-US" sz="2400" dirty="0"/>
          </a:p>
        </p:txBody>
      </p:sp>
    </p:spTree>
    <p:extLst>
      <p:ext uri="{BB962C8B-B14F-4D97-AF65-F5344CB8AC3E}">
        <p14:creationId xmlns:p14="http://schemas.microsoft.com/office/powerpoint/2010/main" val="2399931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940"/>
            <a:ext cx="7315200" cy="1154097"/>
          </a:xfrm>
        </p:spPr>
        <p:txBody>
          <a:bodyPr/>
          <a:lstStyle/>
          <a:p>
            <a:r>
              <a:rPr lang="en-US" dirty="0">
                <a:solidFill>
                  <a:srgbClr val="FFFF00"/>
                </a:solidFill>
                <a:latin typeface="Times New Roman" pitchFamily="18" charset="0"/>
              </a:rPr>
              <a:t>The Pericardium</a:t>
            </a:r>
            <a:endParaRPr lang="en-US" dirty="0"/>
          </a:p>
        </p:txBody>
      </p:sp>
      <p:sp>
        <p:nvSpPr>
          <p:cNvPr id="3" name="Content Placeholder 2"/>
          <p:cNvSpPr>
            <a:spLocks noGrp="1"/>
          </p:cNvSpPr>
          <p:nvPr>
            <p:ph sz="quarter" idx="13"/>
          </p:nvPr>
        </p:nvSpPr>
        <p:spPr>
          <a:xfrm>
            <a:off x="0" y="1447800"/>
            <a:ext cx="4800600" cy="5105400"/>
          </a:xfrm>
        </p:spPr>
        <p:txBody>
          <a:bodyPr>
            <a:normAutofit fontScale="92500" lnSpcReduction="10000"/>
          </a:bodyPr>
          <a:lstStyle/>
          <a:p>
            <a:pPr>
              <a:buFont typeface="Arial" pitchFamily="34" charset="0"/>
              <a:buChar char="•"/>
              <a:defRPr/>
            </a:pPr>
            <a:r>
              <a:rPr lang="en-US" sz="2800" dirty="0">
                <a:latin typeface="Times New Roman" pitchFamily="18" charset="0"/>
              </a:rPr>
              <a:t>A </a:t>
            </a:r>
            <a:r>
              <a:rPr lang="en-US" sz="2800" dirty="0" err="1">
                <a:latin typeface="Times New Roman" pitchFamily="18" charset="0"/>
              </a:rPr>
              <a:t>fibroelastic</a:t>
            </a:r>
            <a:r>
              <a:rPr lang="en-US" sz="2800" dirty="0">
                <a:latin typeface="Times New Roman" pitchFamily="18" charset="0"/>
              </a:rPr>
              <a:t> sac composed of visceral and parietal layers</a:t>
            </a:r>
          </a:p>
          <a:p>
            <a:pPr marL="45720" indent="0">
              <a:buNone/>
              <a:defRPr/>
            </a:pPr>
            <a:r>
              <a:rPr lang="en-US" sz="2800" dirty="0">
                <a:latin typeface="Times New Roman" pitchFamily="18" charset="0"/>
              </a:rPr>
              <a:t>                                            </a:t>
            </a:r>
          </a:p>
          <a:p>
            <a:pPr>
              <a:buFont typeface="Arial" pitchFamily="34" charset="0"/>
              <a:buChar char="•"/>
              <a:defRPr/>
            </a:pPr>
            <a:r>
              <a:rPr lang="en-US" sz="2800" dirty="0">
                <a:latin typeface="Times New Roman" pitchFamily="18" charset="0"/>
              </a:rPr>
              <a:t>  Both these layers are separated by a pericardial cavity.</a:t>
            </a:r>
          </a:p>
          <a:p>
            <a:pPr>
              <a:defRPr/>
            </a:pPr>
            <a:endParaRPr lang="en-US" sz="2800" dirty="0">
              <a:latin typeface="Times New Roman" pitchFamily="18" charset="0"/>
            </a:endParaRPr>
          </a:p>
          <a:p>
            <a:pPr>
              <a:buFont typeface="Arial" pitchFamily="34" charset="0"/>
              <a:buChar char="•"/>
              <a:defRPr/>
            </a:pPr>
            <a:r>
              <a:rPr lang="en-US" sz="2800" dirty="0">
                <a:latin typeface="Times New Roman" pitchFamily="18" charset="0"/>
              </a:rPr>
              <a:t>  The cavity normally contains 15 to 50 ml of straw-colored fluid.</a:t>
            </a:r>
          </a:p>
          <a:p>
            <a:pPr marL="45720" indent="0">
              <a:buNone/>
              <a:defRPr/>
            </a:pPr>
            <a:r>
              <a:rPr lang="en-US" sz="2800" dirty="0">
                <a:latin typeface="Times New Roman" pitchFamily="18" charset="0"/>
              </a:rPr>
              <a:t> </a:t>
            </a:r>
          </a:p>
          <a:p>
            <a:pPr>
              <a:buFont typeface="Arial" pitchFamily="34" charset="0"/>
              <a:buChar char="•"/>
              <a:defRPr/>
            </a:pPr>
            <a:r>
              <a:rPr lang="en-US" sz="2800" dirty="0">
                <a:latin typeface="Times New Roman" pitchFamily="18" charset="0"/>
              </a:rPr>
              <a:t>  Visceral layer is in contact with the </a:t>
            </a:r>
            <a:r>
              <a:rPr lang="en-US" sz="2800" dirty="0" err="1">
                <a:latin typeface="Times New Roman" pitchFamily="18" charset="0"/>
              </a:rPr>
              <a:t>epicardium</a:t>
            </a:r>
            <a:r>
              <a:rPr lang="en-US" sz="2800" dirty="0">
                <a:latin typeface="Times New Roman" pitchFamily="18" charset="0"/>
              </a:rPr>
              <a:t> (ST elevation)</a:t>
            </a:r>
            <a:endParaRPr lang="en-US" sz="3200" dirty="0">
              <a:latin typeface="Times New Roman" pitchFamily="18" charset="0"/>
            </a:endParaRPr>
          </a:p>
          <a:p>
            <a:endParaRPr lang="en-US" dirty="0"/>
          </a:p>
        </p:txBody>
      </p:sp>
      <p:pic>
        <p:nvPicPr>
          <p:cNvPr id="5" name="Content Placeholder 4"/>
          <p:cNvPicPr>
            <a:picLocks noGrp="1" noChangeAspect="1" noChangeArrowheads="1"/>
          </p:cNvPicPr>
          <p:nvPr>
            <p:ph sz="quarter" idx="14"/>
          </p:nvPr>
        </p:nvPicPr>
        <p:blipFill>
          <a:blip r:embed="rId2" cstate="print"/>
          <a:srcRect b="38453"/>
          <a:stretch>
            <a:fillRect/>
          </a:stretch>
        </p:blipFill>
        <p:spPr bwMode="auto">
          <a:xfrm>
            <a:off x="4891369" y="1447800"/>
            <a:ext cx="4281363" cy="4891088"/>
          </a:xfrm>
          <a:prstGeom prst="rect">
            <a:avLst/>
          </a:prstGeom>
          <a:noFill/>
          <a:ln w="9525">
            <a:noFill/>
            <a:miter lim="800000"/>
            <a:headEnd/>
            <a:tailEnd/>
          </a:ln>
        </p:spPr>
      </p:pic>
    </p:spTree>
    <p:extLst>
      <p:ext uri="{BB962C8B-B14F-4D97-AF65-F5344CB8AC3E}">
        <p14:creationId xmlns:p14="http://schemas.microsoft.com/office/powerpoint/2010/main" val="9323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7315200" cy="1154097"/>
          </a:xfrm>
        </p:spPr>
        <p:txBody>
          <a:bodyPr>
            <a:normAutofit fontScale="90000"/>
          </a:bodyPr>
          <a:lstStyle/>
          <a:p>
            <a:r>
              <a:rPr lang="en-US" dirty="0">
                <a:solidFill>
                  <a:srgbClr val="FFFF00"/>
                </a:solidFill>
              </a:rPr>
              <a:t>Clinical features of constrictive</a:t>
            </a:r>
            <a:br>
              <a:rPr lang="en-US" dirty="0">
                <a:solidFill>
                  <a:srgbClr val="FFFF00"/>
                </a:solidFill>
              </a:rPr>
            </a:br>
            <a:r>
              <a:rPr lang="en-US" dirty="0">
                <a:solidFill>
                  <a:srgbClr val="FFFF00"/>
                </a:solidFill>
              </a:rPr>
              <a:t>pericarditis</a:t>
            </a:r>
            <a:endParaRPr lang="en-US" dirty="0"/>
          </a:p>
        </p:txBody>
      </p:sp>
      <p:sp>
        <p:nvSpPr>
          <p:cNvPr id="3" name="Content Placeholder 2"/>
          <p:cNvSpPr>
            <a:spLocks noGrp="1"/>
          </p:cNvSpPr>
          <p:nvPr>
            <p:ph sz="quarter" idx="13"/>
          </p:nvPr>
        </p:nvSpPr>
        <p:spPr>
          <a:xfrm>
            <a:off x="304800" y="1676400"/>
            <a:ext cx="4175760" cy="4660392"/>
          </a:xfrm>
        </p:spPr>
        <p:txBody>
          <a:bodyPr>
            <a:noAutofit/>
          </a:bodyPr>
          <a:lstStyle/>
          <a:p>
            <a:pPr marL="45720" indent="0">
              <a:buNone/>
            </a:pPr>
            <a:r>
              <a:rPr lang="en-US" sz="2400" dirty="0"/>
              <a:t>• Fatigue</a:t>
            </a:r>
          </a:p>
          <a:p>
            <a:pPr marL="45720" indent="0">
              <a:buNone/>
            </a:pPr>
            <a:r>
              <a:rPr lang="en-US" sz="2400" dirty="0"/>
              <a:t>• Rapid, low-volume pulse</a:t>
            </a:r>
          </a:p>
          <a:p>
            <a:pPr marL="45720" indent="0">
              <a:buNone/>
            </a:pPr>
            <a:r>
              <a:rPr lang="en-US" sz="2400" dirty="0"/>
              <a:t>• Elevated JVP with a rapid y</a:t>
            </a:r>
          </a:p>
          <a:p>
            <a:pPr marL="45720" indent="0">
              <a:buNone/>
            </a:pPr>
            <a:r>
              <a:rPr lang="en-US" sz="2400" dirty="0"/>
              <a:t>descent</a:t>
            </a:r>
          </a:p>
          <a:p>
            <a:pPr marL="45720" indent="0">
              <a:buNone/>
            </a:pPr>
            <a:r>
              <a:rPr lang="en-US" sz="2400" dirty="0"/>
              <a:t>• </a:t>
            </a:r>
            <a:r>
              <a:rPr lang="en-US" sz="2400" dirty="0" err="1"/>
              <a:t>Kussmaul’s</a:t>
            </a:r>
            <a:r>
              <a:rPr lang="en-US" sz="2400" dirty="0"/>
              <a:t> sign (</a:t>
            </a:r>
            <a:r>
              <a:rPr lang="en-US" sz="2400" dirty="0" smtClean="0"/>
              <a:t>a paradoxical </a:t>
            </a:r>
            <a:r>
              <a:rPr lang="en-US" sz="2400" dirty="0"/>
              <a:t>rise in the JVP</a:t>
            </a:r>
          </a:p>
          <a:p>
            <a:pPr marL="45720" indent="0">
              <a:buNone/>
            </a:pPr>
            <a:r>
              <a:rPr lang="en-US" sz="2400" dirty="0"/>
              <a:t>during inspiration)</a:t>
            </a:r>
          </a:p>
          <a:p>
            <a:pPr marL="45720" indent="0">
              <a:buNone/>
            </a:pPr>
            <a:r>
              <a:rPr lang="en-US" sz="2400" dirty="0"/>
              <a:t>• Loud early third </a:t>
            </a:r>
            <a:r>
              <a:rPr lang="en-US" sz="2400" dirty="0" smtClean="0"/>
              <a:t>heart sound </a:t>
            </a:r>
            <a:r>
              <a:rPr lang="en-US" sz="2400" dirty="0"/>
              <a:t>or ‘pericardial</a:t>
            </a:r>
          </a:p>
          <a:p>
            <a:pPr marL="45720" indent="0">
              <a:buNone/>
            </a:pPr>
            <a:r>
              <a:rPr lang="en-US" sz="2400" dirty="0"/>
              <a:t>knock’</a:t>
            </a:r>
          </a:p>
        </p:txBody>
      </p:sp>
      <p:sp>
        <p:nvSpPr>
          <p:cNvPr id="4" name="Content Placeholder 3"/>
          <p:cNvSpPr>
            <a:spLocks noGrp="1"/>
          </p:cNvSpPr>
          <p:nvPr>
            <p:ph sz="quarter" idx="14"/>
          </p:nvPr>
        </p:nvSpPr>
        <p:spPr>
          <a:xfrm>
            <a:off x="4495800" y="1600200"/>
            <a:ext cx="3752088" cy="4738687"/>
          </a:xfrm>
        </p:spPr>
        <p:txBody>
          <a:bodyPr>
            <a:normAutofit/>
          </a:bodyPr>
          <a:lstStyle/>
          <a:p>
            <a:pPr marL="45720" indent="0">
              <a:buNone/>
            </a:pPr>
            <a:r>
              <a:rPr lang="en-US" sz="2400" dirty="0"/>
              <a:t>• Hepatomegaly</a:t>
            </a:r>
          </a:p>
          <a:p>
            <a:pPr marL="45720" indent="0">
              <a:buNone/>
            </a:pPr>
            <a:r>
              <a:rPr lang="en-US" sz="2400" dirty="0"/>
              <a:t>• Ascites</a:t>
            </a:r>
          </a:p>
          <a:p>
            <a:pPr marL="45720" indent="0">
              <a:buNone/>
            </a:pPr>
            <a:r>
              <a:rPr lang="en-US" sz="2400" dirty="0"/>
              <a:t>• Peripheral </a:t>
            </a:r>
            <a:r>
              <a:rPr lang="en-US" sz="2400" dirty="0" err="1"/>
              <a:t>oedema</a:t>
            </a:r>
            <a:endParaRPr lang="en-US" sz="2400" dirty="0"/>
          </a:p>
          <a:p>
            <a:pPr marL="45720" indent="0">
              <a:buNone/>
            </a:pPr>
            <a:r>
              <a:rPr lang="en-US" sz="2400" dirty="0"/>
              <a:t>• </a:t>
            </a:r>
            <a:r>
              <a:rPr lang="en-US" sz="2400" dirty="0" err="1"/>
              <a:t>Pulsus</a:t>
            </a:r>
            <a:r>
              <a:rPr lang="en-US" sz="2400" dirty="0"/>
              <a:t> </a:t>
            </a:r>
            <a:r>
              <a:rPr lang="en-US" sz="2400" dirty="0" err="1"/>
              <a:t>paradoxus</a:t>
            </a:r>
            <a:endParaRPr lang="en-US" sz="2400" dirty="0"/>
          </a:p>
          <a:p>
            <a:pPr marL="45720" indent="0">
              <a:buNone/>
            </a:pPr>
            <a:r>
              <a:rPr lang="en-US" sz="2400" dirty="0"/>
              <a:t>(excessive fall in BP during inspiration): present in some cases</a:t>
            </a:r>
          </a:p>
        </p:txBody>
      </p:sp>
    </p:spTree>
    <p:extLst>
      <p:ext uri="{BB962C8B-B14F-4D97-AF65-F5344CB8AC3E}">
        <p14:creationId xmlns:p14="http://schemas.microsoft.com/office/powerpoint/2010/main" val="25524097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38213"/>
            <a:ext cx="7443788" cy="591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93172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81200"/>
            <a:ext cx="7315200" cy="3539527"/>
          </a:xfrm>
        </p:spPr>
        <p:txBody>
          <a:bodyPr>
            <a:noAutofit/>
          </a:bodyPr>
          <a:lstStyle/>
          <a:p>
            <a:pPr marL="45720" indent="0" algn="ctr">
              <a:buNone/>
            </a:pPr>
            <a:r>
              <a:rPr lang="en-US" sz="11500" b="1" dirty="0" smtClean="0"/>
              <a:t>THANKS</a:t>
            </a:r>
            <a:endParaRPr lang="en-US" sz="11500" b="1" dirty="0"/>
          </a:p>
        </p:txBody>
      </p:sp>
    </p:spTree>
    <p:extLst>
      <p:ext uri="{BB962C8B-B14F-4D97-AF65-F5344CB8AC3E}">
        <p14:creationId xmlns:p14="http://schemas.microsoft.com/office/powerpoint/2010/main" val="1378735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315200" cy="1154097"/>
          </a:xfrm>
        </p:spPr>
        <p:txBody>
          <a:bodyPr/>
          <a:lstStyle/>
          <a:p>
            <a:r>
              <a:rPr lang="en-US" altLang="en-US" sz="2400" dirty="0"/>
              <a:t> </a:t>
            </a:r>
            <a:r>
              <a:rPr lang="en-US" altLang="en-US" b="1" dirty="0">
                <a:solidFill>
                  <a:srgbClr val="FFFF00"/>
                </a:solidFill>
              </a:rPr>
              <a:t>Acute Pericarditis</a:t>
            </a:r>
            <a:endParaRPr lang="en-US" dirty="0"/>
          </a:p>
        </p:txBody>
      </p:sp>
      <p:sp>
        <p:nvSpPr>
          <p:cNvPr id="3" name="Content Placeholder 2"/>
          <p:cNvSpPr>
            <a:spLocks noGrp="1"/>
          </p:cNvSpPr>
          <p:nvPr>
            <p:ph idx="1"/>
          </p:nvPr>
        </p:nvSpPr>
        <p:spPr>
          <a:xfrm>
            <a:off x="609600" y="1600201"/>
            <a:ext cx="7620000" cy="4709160"/>
          </a:xfrm>
        </p:spPr>
        <p:txBody>
          <a:bodyPr>
            <a:normAutofit/>
          </a:bodyPr>
          <a:lstStyle/>
          <a:p>
            <a:pPr marL="45720" indent="0" algn="ctr">
              <a:buNone/>
            </a:pPr>
            <a:r>
              <a:rPr lang="en-US" sz="3600" dirty="0">
                <a:latin typeface="Times New Roman" pitchFamily="18" charset="0"/>
              </a:rPr>
              <a:t>The Clinical </a:t>
            </a:r>
            <a:r>
              <a:rPr lang="en-US" sz="3600" dirty="0" smtClean="0">
                <a:latin typeface="Times New Roman" pitchFamily="18" charset="0"/>
              </a:rPr>
              <a:t>problem</a:t>
            </a:r>
          </a:p>
          <a:p>
            <a:pPr>
              <a:defRPr/>
            </a:pPr>
            <a:r>
              <a:rPr lang="en-US" sz="3600" dirty="0">
                <a:latin typeface="Times New Roman" pitchFamily="18" charset="0"/>
              </a:rPr>
              <a:t>Can be an isolated entity or part of a systemic disease</a:t>
            </a:r>
          </a:p>
          <a:p>
            <a:pPr>
              <a:defRPr/>
            </a:pPr>
            <a:r>
              <a:rPr lang="en-US" sz="3600" dirty="0">
                <a:latin typeface="Times New Roman" pitchFamily="18" charset="0"/>
              </a:rPr>
              <a:t>0.1% of all hospitalized patients</a:t>
            </a:r>
          </a:p>
          <a:p>
            <a:pPr>
              <a:defRPr/>
            </a:pPr>
            <a:r>
              <a:rPr lang="en-US" sz="3600" dirty="0">
                <a:latin typeface="Times New Roman" pitchFamily="18" charset="0"/>
              </a:rPr>
              <a:t>5% of ER visits for chest pain without an MI</a:t>
            </a:r>
          </a:p>
          <a:p>
            <a:pPr>
              <a:buNone/>
              <a:defRPr/>
            </a:pPr>
            <a:endParaRPr lang="en-US" sz="3600" dirty="0">
              <a:latin typeface="Times New Roman" pitchFamily="18" charset="0"/>
            </a:endParaRPr>
          </a:p>
          <a:p>
            <a:pPr marL="45720" indent="0" algn="ctr">
              <a:buNone/>
            </a:pPr>
            <a:endParaRPr lang="en-US" sz="2800" dirty="0"/>
          </a:p>
        </p:txBody>
      </p:sp>
    </p:spTree>
    <p:extLst>
      <p:ext uri="{BB962C8B-B14F-4D97-AF65-F5344CB8AC3E}">
        <p14:creationId xmlns:p14="http://schemas.microsoft.com/office/powerpoint/2010/main" val="561691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315200" cy="1154097"/>
          </a:xfrm>
        </p:spPr>
        <p:txBody>
          <a:bodyPr/>
          <a:lstStyle/>
          <a:p>
            <a:r>
              <a:rPr lang="en-US" dirty="0">
                <a:solidFill>
                  <a:srgbClr val="FFFF00"/>
                </a:solidFill>
                <a:latin typeface="Times New Roman" pitchFamily="18" charset="0"/>
              </a:rPr>
              <a:t>Etiology-Acute Pericarditis</a:t>
            </a:r>
            <a:endParaRPr lang="en-US" dirty="0">
              <a:solidFill>
                <a:srgbClr val="FFFF00"/>
              </a:solidFill>
            </a:endParaRPr>
          </a:p>
        </p:txBody>
      </p:sp>
      <p:sp>
        <p:nvSpPr>
          <p:cNvPr id="3" name="Content Placeholder 2"/>
          <p:cNvSpPr>
            <a:spLocks noGrp="1"/>
          </p:cNvSpPr>
          <p:nvPr>
            <p:ph idx="1"/>
          </p:nvPr>
        </p:nvSpPr>
        <p:spPr>
          <a:xfrm>
            <a:off x="381000" y="1447801"/>
            <a:ext cx="7848600" cy="4861560"/>
          </a:xfrm>
        </p:spPr>
        <p:txBody>
          <a:bodyPr>
            <a:normAutofit/>
          </a:bodyPr>
          <a:lstStyle/>
          <a:p>
            <a:pPr>
              <a:lnSpc>
                <a:spcPct val="80000"/>
              </a:lnSpc>
              <a:defRPr/>
            </a:pPr>
            <a:r>
              <a:rPr lang="en-US" sz="3600" dirty="0">
                <a:latin typeface="Times New Roman" pitchFamily="18" charset="0"/>
              </a:rPr>
              <a:t>Infectious</a:t>
            </a:r>
          </a:p>
          <a:p>
            <a:pPr lvl="1">
              <a:lnSpc>
                <a:spcPct val="80000"/>
              </a:lnSpc>
              <a:defRPr/>
            </a:pPr>
            <a:r>
              <a:rPr lang="en-US" sz="3200" dirty="0">
                <a:latin typeface="Times New Roman" pitchFamily="18" charset="0"/>
              </a:rPr>
              <a:t> </a:t>
            </a:r>
            <a:r>
              <a:rPr lang="en-US" sz="3200" dirty="0">
                <a:solidFill>
                  <a:srgbClr val="FFFF00"/>
                </a:solidFill>
                <a:latin typeface="Times New Roman" pitchFamily="18" charset="0"/>
              </a:rPr>
              <a:t>Viral : Coxsackie, Echo, EBV, Influenza, HIV</a:t>
            </a:r>
          </a:p>
          <a:p>
            <a:pPr lvl="1">
              <a:lnSpc>
                <a:spcPct val="80000"/>
              </a:lnSpc>
              <a:defRPr/>
            </a:pPr>
            <a:r>
              <a:rPr lang="en-US" sz="3200" dirty="0">
                <a:latin typeface="Times New Roman" pitchFamily="18" charset="0"/>
              </a:rPr>
              <a:t> Bacterial: TB, staph, </a:t>
            </a:r>
            <a:r>
              <a:rPr lang="en-US" sz="3200" dirty="0" err="1">
                <a:latin typeface="Times New Roman" pitchFamily="18" charset="0"/>
              </a:rPr>
              <a:t>hemophilus</a:t>
            </a:r>
            <a:r>
              <a:rPr lang="en-US" sz="3200" dirty="0">
                <a:latin typeface="Times New Roman" pitchFamily="18" charset="0"/>
              </a:rPr>
              <a:t>, pneumococcal, salmonella</a:t>
            </a:r>
          </a:p>
          <a:p>
            <a:pPr lvl="1">
              <a:lnSpc>
                <a:spcPct val="80000"/>
              </a:lnSpc>
              <a:defRPr/>
            </a:pPr>
            <a:r>
              <a:rPr lang="en-US" sz="3200" dirty="0">
                <a:latin typeface="Times New Roman" pitchFamily="18" charset="0"/>
              </a:rPr>
              <a:t> Fungal/other: </a:t>
            </a:r>
            <a:r>
              <a:rPr lang="en-US" sz="3200" dirty="0" err="1">
                <a:latin typeface="Times New Roman" pitchFamily="18" charset="0"/>
              </a:rPr>
              <a:t>histo</a:t>
            </a:r>
            <a:r>
              <a:rPr lang="en-US" sz="3200" dirty="0">
                <a:latin typeface="Times New Roman" pitchFamily="18" charset="0"/>
              </a:rPr>
              <a:t>/</a:t>
            </a:r>
            <a:r>
              <a:rPr lang="en-US" sz="3200" dirty="0" err="1">
                <a:latin typeface="Times New Roman" pitchFamily="18" charset="0"/>
              </a:rPr>
              <a:t>blasto</a:t>
            </a:r>
            <a:r>
              <a:rPr lang="en-US" sz="3200" dirty="0">
                <a:latin typeface="Times New Roman" pitchFamily="18" charset="0"/>
              </a:rPr>
              <a:t>/</a:t>
            </a:r>
            <a:r>
              <a:rPr lang="en-US" sz="3200" dirty="0" err="1">
                <a:latin typeface="Times New Roman" pitchFamily="18" charset="0"/>
              </a:rPr>
              <a:t>coccidio</a:t>
            </a:r>
            <a:r>
              <a:rPr lang="en-US" sz="3200" dirty="0">
                <a:latin typeface="Times New Roman" pitchFamily="18" charset="0"/>
              </a:rPr>
              <a:t>, </a:t>
            </a:r>
            <a:r>
              <a:rPr lang="en-US" sz="3200" dirty="0" err="1">
                <a:latin typeface="Times New Roman" pitchFamily="18" charset="0"/>
              </a:rPr>
              <a:t>rickettsial</a:t>
            </a:r>
            <a:endParaRPr lang="en-US" sz="3200" dirty="0">
              <a:latin typeface="Times New Roman" pitchFamily="18" charset="0"/>
            </a:endParaRPr>
          </a:p>
          <a:p>
            <a:pPr>
              <a:lnSpc>
                <a:spcPct val="80000"/>
              </a:lnSpc>
              <a:defRPr/>
            </a:pPr>
            <a:r>
              <a:rPr lang="en-US" sz="3600" dirty="0">
                <a:latin typeface="Times New Roman" pitchFamily="18" charset="0"/>
              </a:rPr>
              <a:t>Rheumatologic</a:t>
            </a:r>
          </a:p>
          <a:p>
            <a:pPr lvl="1">
              <a:lnSpc>
                <a:spcPct val="80000"/>
              </a:lnSpc>
              <a:defRPr/>
            </a:pPr>
            <a:r>
              <a:rPr lang="en-US" sz="3200" dirty="0">
                <a:latin typeface="Times New Roman" pitchFamily="18" charset="0"/>
              </a:rPr>
              <a:t>SLE, </a:t>
            </a:r>
            <a:r>
              <a:rPr lang="en-US" sz="3200" dirty="0" err="1">
                <a:latin typeface="Times New Roman" pitchFamily="18" charset="0"/>
              </a:rPr>
              <a:t>Sarcoid</a:t>
            </a:r>
            <a:r>
              <a:rPr lang="en-US" sz="3200" dirty="0">
                <a:latin typeface="Times New Roman" pitchFamily="18" charset="0"/>
              </a:rPr>
              <a:t>, RA, </a:t>
            </a:r>
            <a:r>
              <a:rPr lang="en-US" sz="3200" dirty="0" err="1">
                <a:latin typeface="Times New Roman" pitchFamily="18" charset="0"/>
              </a:rPr>
              <a:t>Dermatomyositis</a:t>
            </a:r>
            <a:r>
              <a:rPr lang="en-US" sz="3200" dirty="0">
                <a:latin typeface="Times New Roman" pitchFamily="18" charset="0"/>
              </a:rPr>
              <a:t>, </a:t>
            </a:r>
            <a:r>
              <a:rPr lang="en-US" sz="3200" dirty="0" err="1">
                <a:latin typeface="Times New Roman" pitchFamily="18" charset="0"/>
              </a:rPr>
              <a:t>Ankylosing</a:t>
            </a:r>
            <a:r>
              <a:rPr lang="en-US" sz="3200" dirty="0">
                <a:latin typeface="Times New Roman" pitchFamily="18" charset="0"/>
              </a:rPr>
              <a:t> Spondylitis, Scleroderma, PAN</a:t>
            </a:r>
          </a:p>
        </p:txBody>
      </p:sp>
    </p:spTree>
    <p:extLst>
      <p:ext uri="{BB962C8B-B14F-4D97-AF65-F5344CB8AC3E}">
        <p14:creationId xmlns:p14="http://schemas.microsoft.com/office/powerpoint/2010/main" val="2873748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1"/>
            <a:ext cx="8229600" cy="6080760"/>
          </a:xfrm>
        </p:spPr>
        <p:txBody>
          <a:bodyPr/>
          <a:lstStyle/>
          <a:p>
            <a:pPr>
              <a:lnSpc>
                <a:spcPct val="80000"/>
              </a:lnSpc>
              <a:defRPr/>
            </a:pPr>
            <a:r>
              <a:rPr lang="en-US" sz="3200" dirty="0">
                <a:latin typeface="Times New Roman" pitchFamily="18" charset="0"/>
              </a:rPr>
              <a:t>Neoplastic</a:t>
            </a:r>
          </a:p>
          <a:p>
            <a:pPr lvl="1">
              <a:lnSpc>
                <a:spcPct val="80000"/>
              </a:lnSpc>
              <a:defRPr/>
            </a:pPr>
            <a:r>
              <a:rPr lang="en-US" sz="2800" dirty="0">
                <a:latin typeface="Times New Roman" pitchFamily="18" charset="0"/>
              </a:rPr>
              <a:t>Primary: </a:t>
            </a:r>
            <a:r>
              <a:rPr lang="en-US" sz="2800" dirty="0" err="1">
                <a:latin typeface="Times New Roman" pitchFamily="18" charset="0"/>
              </a:rPr>
              <a:t>angiosarcoma</a:t>
            </a:r>
            <a:r>
              <a:rPr lang="en-US" sz="2800" dirty="0">
                <a:latin typeface="Times New Roman" pitchFamily="18" charset="0"/>
              </a:rPr>
              <a:t>, mesothelioma</a:t>
            </a:r>
          </a:p>
          <a:p>
            <a:pPr lvl="1">
              <a:lnSpc>
                <a:spcPct val="80000"/>
              </a:lnSpc>
              <a:defRPr/>
            </a:pPr>
            <a:r>
              <a:rPr lang="en-US" sz="2800" dirty="0">
                <a:latin typeface="Times New Roman" pitchFamily="18" charset="0"/>
              </a:rPr>
              <a:t>Metastatic: breast, lung, lymphoma, melanoma, leukemia</a:t>
            </a:r>
          </a:p>
          <a:p>
            <a:pPr>
              <a:lnSpc>
                <a:spcPct val="80000"/>
              </a:lnSpc>
              <a:defRPr/>
            </a:pPr>
            <a:r>
              <a:rPr lang="en-US" sz="3200" dirty="0">
                <a:solidFill>
                  <a:srgbClr val="FFFF00"/>
                </a:solidFill>
                <a:latin typeface="Times New Roman" pitchFamily="18" charset="0"/>
              </a:rPr>
              <a:t>Immunologic</a:t>
            </a:r>
          </a:p>
          <a:p>
            <a:pPr lvl="1">
              <a:lnSpc>
                <a:spcPct val="80000"/>
              </a:lnSpc>
              <a:defRPr/>
            </a:pPr>
            <a:r>
              <a:rPr lang="en-US" sz="2800" dirty="0">
                <a:latin typeface="Times New Roman" pitchFamily="18" charset="0"/>
              </a:rPr>
              <a:t> Inflammatory Bowel Disease</a:t>
            </a:r>
          </a:p>
          <a:p>
            <a:pPr>
              <a:lnSpc>
                <a:spcPct val="80000"/>
              </a:lnSpc>
              <a:defRPr/>
            </a:pPr>
            <a:r>
              <a:rPr lang="en-US" sz="3200" dirty="0">
                <a:latin typeface="Times New Roman" pitchFamily="18" charset="0"/>
              </a:rPr>
              <a:t>Drug</a:t>
            </a:r>
          </a:p>
          <a:p>
            <a:pPr lvl="1">
              <a:lnSpc>
                <a:spcPct val="80000"/>
              </a:lnSpc>
              <a:defRPr/>
            </a:pPr>
            <a:r>
              <a:rPr lang="en-US" sz="2800" dirty="0">
                <a:latin typeface="Times New Roman" pitchFamily="18" charset="0"/>
              </a:rPr>
              <a:t>Hydralazine, Procainamide</a:t>
            </a:r>
          </a:p>
          <a:p>
            <a:pPr>
              <a:lnSpc>
                <a:spcPct val="80000"/>
              </a:lnSpc>
              <a:defRPr/>
            </a:pPr>
            <a:r>
              <a:rPr lang="en-US" sz="3200" dirty="0">
                <a:latin typeface="Times New Roman" pitchFamily="18" charset="0"/>
              </a:rPr>
              <a:t>Other</a:t>
            </a:r>
          </a:p>
          <a:p>
            <a:pPr lvl="1">
              <a:lnSpc>
                <a:spcPct val="80000"/>
              </a:lnSpc>
              <a:defRPr/>
            </a:pPr>
            <a:r>
              <a:rPr lang="en-US" sz="2800" dirty="0">
                <a:latin typeface="Times New Roman" pitchFamily="18" charset="0"/>
              </a:rPr>
              <a:t>MI, </a:t>
            </a:r>
            <a:r>
              <a:rPr lang="en-US" sz="2800" dirty="0">
                <a:solidFill>
                  <a:srgbClr val="FFFF00"/>
                </a:solidFill>
                <a:latin typeface="Times New Roman" pitchFamily="18" charset="0"/>
              </a:rPr>
              <a:t>Dressler’s</a:t>
            </a:r>
            <a:r>
              <a:rPr lang="en-US" sz="2800" dirty="0">
                <a:latin typeface="Times New Roman" pitchFamily="18" charset="0"/>
              </a:rPr>
              <a:t>, Post </a:t>
            </a:r>
            <a:r>
              <a:rPr lang="en-US" sz="2800" dirty="0" err="1">
                <a:latin typeface="Times New Roman" pitchFamily="18" charset="0"/>
              </a:rPr>
              <a:t>Pericardiotomy</a:t>
            </a:r>
            <a:r>
              <a:rPr lang="en-US" sz="2800" dirty="0">
                <a:latin typeface="Times New Roman" pitchFamily="18" charset="0"/>
              </a:rPr>
              <a:t>, Chest Trauma, Aortic dissection</a:t>
            </a:r>
          </a:p>
          <a:p>
            <a:pPr lvl="1">
              <a:lnSpc>
                <a:spcPct val="80000"/>
              </a:lnSpc>
              <a:defRPr/>
            </a:pPr>
            <a:r>
              <a:rPr lang="en-US" sz="2800" dirty="0">
                <a:solidFill>
                  <a:srgbClr val="FFFF00"/>
                </a:solidFill>
                <a:latin typeface="Times New Roman" pitchFamily="18" charset="0"/>
              </a:rPr>
              <a:t>Uremic</a:t>
            </a:r>
            <a:r>
              <a:rPr lang="en-US" sz="2800" dirty="0">
                <a:latin typeface="Times New Roman" pitchFamily="18" charset="0"/>
              </a:rPr>
              <a:t>,  Post Radiation</a:t>
            </a:r>
          </a:p>
          <a:p>
            <a:pPr lvl="1">
              <a:lnSpc>
                <a:spcPct val="80000"/>
              </a:lnSpc>
              <a:defRPr/>
            </a:pPr>
            <a:r>
              <a:rPr lang="en-US" sz="2800" dirty="0">
                <a:solidFill>
                  <a:srgbClr val="FFFF00"/>
                </a:solidFill>
                <a:latin typeface="Times New Roman" pitchFamily="18" charset="0"/>
              </a:rPr>
              <a:t>IDIOPATHIC</a:t>
            </a:r>
          </a:p>
          <a:p>
            <a:endParaRPr lang="en-US" dirty="0"/>
          </a:p>
        </p:txBody>
      </p:sp>
    </p:spTree>
    <p:extLst>
      <p:ext uri="{BB962C8B-B14F-4D97-AF65-F5344CB8AC3E}">
        <p14:creationId xmlns:p14="http://schemas.microsoft.com/office/powerpoint/2010/main" val="316331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315200" cy="1154097"/>
          </a:xfrm>
        </p:spPr>
        <p:txBody>
          <a:bodyPr/>
          <a:lstStyle/>
          <a:p>
            <a:r>
              <a:rPr lang="en-US" dirty="0">
                <a:solidFill>
                  <a:srgbClr val="FFFF00"/>
                </a:solidFill>
                <a:latin typeface="Times New Roman" pitchFamily="18" charset="0"/>
              </a:rPr>
              <a:t>Clinical Presentation</a:t>
            </a:r>
            <a:endParaRPr lang="en-US" dirty="0">
              <a:solidFill>
                <a:srgbClr val="FFFF00"/>
              </a:solidFill>
            </a:endParaRPr>
          </a:p>
        </p:txBody>
      </p:sp>
      <p:sp>
        <p:nvSpPr>
          <p:cNvPr id="3" name="Content Placeholder 2"/>
          <p:cNvSpPr>
            <a:spLocks noGrp="1"/>
          </p:cNvSpPr>
          <p:nvPr>
            <p:ph idx="1"/>
          </p:nvPr>
        </p:nvSpPr>
        <p:spPr>
          <a:xfrm>
            <a:off x="685800" y="1676401"/>
            <a:ext cx="7543800" cy="4632960"/>
          </a:xfrm>
        </p:spPr>
        <p:txBody>
          <a:bodyPr>
            <a:normAutofit/>
          </a:bodyPr>
          <a:lstStyle/>
          <a:p>
            <a:pPr>
              <a:defRPr/>
            </a:pPr>
            <a:r>
              <a:rPr lang="en-US" sz="3200" dirty="0">
                <a:latin typeface="Times New Roman" pitchFamily="18" charset="0"/>
              </a:rPr>
              <a:t>Chest pain</a:t>
            </a:r>
          </a:p>
          <a:p>
            <a:pPr>
              <a:defRPr/>
            </a:pPr>
            <a:r>
              <a:rPr lang="en-US" sz="3200" dirty="0">
                <a:latin typeface="Times New Roman" pitchFamily="18" charset="0"/>
              </a:rPr>
              <a:t>Pericardial friction rub</a:t>
            </a:r>
          </a:p>
          <a:p>
            <a:pPr>
              <a:defRPr/>
            </a:pPr>
            <a:r>
              <a:rPr lang="en-US" sz="3200" dirty="0">
                <a:latin typeface="Times New Roman" pitchFamily="18" charset="0"/>
              </a:rPr>
              <a:t>Diffuse ST segment elevation on ECG</a:t>
            </a:r>
          </a:p>
          <a:p>
            <a:pPr>
              <a:defRPr/>
            </a:pPr>
            <a:r>
              <a:rPr lang="en-US" sz="3200" dirty="0">
                <a:latin typeface="Times New Roman" pitchFamily="18" charset="0"/>
              </a:rPr>
              <a:t>Pericardial </a:t>
            </a:r>
            <a:r>
              <a:rPr lang="en-US" sz="3200" dirty="0" smtClean="0">
                <a:latin typeface="Times New Roman" pitchFamily="18" charset="0"/>
              </a:rPr>
              <a:t>effusion</a:t>
            </a:r>
          </a:p>
          <a:p>
            <a:pPr>
              <a:defRPr/>
            </a:pPr>
            <a:endParaRPr lang="en-US" sz="3200" dirty="0">
              <a:latin typeface="Times New Roman" pitchFamily="18" charset="0"/>
            </a:endParaRPr>
          </a:p>
          <a:p>
            <a:r>
              <a:rPr lang="en-US" sz="3200" i="1" dirty="0">
                <a:solidFill>
                  <a:srgbClr val="FFFF00"/>
                </a:solidFill>
                <a:latin typeface="Times New Roman" pitchFamily="18" charset="0"/>
              </a:rPr>
              <a:t>Presence of at least two of the above features is necessary to make the diagnosis</a:t>
            </a:r>
          </a:p>
          <a:p>
            <a:endParaRPr lang="en-US" sz="3200" dirty="0"/>
          </a:p>
        </p:txBody>
      </p:sp>
    </p:spTree>
    <p:extLst>
      <p:ext uri="{BB962C8B-B14F-4D97-AF65-F5344CB8AC3E}">
        <p14:creationId xmlns:p14="http://schemas.microsoft.com/office/powerpoint/2010/main" val="15446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315200" cy="1154097"/>
          </a:xfrm>
        </p:spPr>
        <p:txBody>
          <a:bodyPr/>
          <a:lstStyle/>
          <a:p>
            <a:r>
              <a:rPr lang="en-US" dirty="0">
                <a:solidFill>
                  <a:srgbClr val="FFFF00"/>
                </a:solidFill>
                <a:latin typeface="Times New Roman" pitchFamily="18" charset="0"/>
              </a:rPr>
              <a:t>Chest Pain</a:t>
            </a:r>
            <a:endParaRPr lang="en-US" dirty="0">
              <a:solidFill>
                <a:srgbClr val="FFFF00"/>
              </a:solidFill>
            </a:endParaRPr>
          </a:p>
        </p:txBody>
      </p:sp>
      <p:sp>
        <p:nvSpPr>
          <p:cNvPr id="3" name="Content Placeholder 2"/>
          <p:cNvSpPr>
            <a:spLocks noGrp="1"/>
          </p:cNvSpPr>
          <p:nvPr>
            <p:ph idx="1"/>
          </p:nvPr>
        </p:nvSpPr>
        <p:spPr>
          <a:xfrm>
            <a:off x="304800" y="1447801"/>
            <a:ext cx="7924800" cy="4861560"/>
          </a:xfrm>
        </p:spPr>
        <p:txBody>
          <a:bodyPr>
            <a:normAutofit/>
          </a:bodyPr>
          <a:lstStyle/>
          <a:p>
            <a:pPr>
              <a:lnSpc>
                <a:spcPct val="90000"/>
              </a:lnSpc>
              <a:defRPr/>
            </a:pPr>
            <a:r>
              <a:rPr lang="en-US" sz="3200" dirty="0">
                <a:latin typeface="Times New Roman" pitchFamily="18" charset="0"/>
              </a:rPr>
              <a:t>Retrosternal in location</a:t>
            </a:r>
          </a:p>
          <a:p>
            <a:pPr>
              <a:lnSpc>
                <a:spcPct val="90000"/>
              </a:lnSpc>
              <a:defRPr/>
            </a:pPr>
            <a:r>
              <a:rPr lang="en-US" sz="3200" dirty="0" err="1">
                <a:latin typeface="Times New Roman" pitchFamily="18" charset="0"/>
              </a:rPr>
              <a:t>Pleuritic</a:t>
            </a:r>
            <a:r>
              <a:rPr lang="en-US" sz="3200" dirty="0">
                <a:latin typeface="Times New Roman" pitchFamily="18" charset="0"/>
              </a:rPr>
              <a:t> and sharp in nature</a:t>
            </a:r>
          </a:p>
          <a:p>
            <a:pPr>
              <a:lnSpc>
                <a:spcPct val="90000"/>
              </a:lnSpc>
              <a:defRPr/>
            </a:pPr>
            <a:r>
              <a:rPr lang="en-US" sz="3200" dirty="0">
                <a:latin typeface="Times New Roman" pitchFamily="18" charset="0"/>
              </a:rPr>
              <a:t>Exacerbated by inspiration </a:t>
            </a:r>
          </a:p>
          <a:p>
            <a:pPr>
              <a:lnSpc>
                <a:spcPct val="90000"/>
              </a:lnSpc>
              <a:defRPr/>
            </a:pPr>
            <a:r>
              <a:rPr lang="en-US" sz="3200" dirty="0">
                <a:latin typeface="Times New Roman" pitchFamily="18" charset="0"/>
              </a:rPr>
              <a:t>Worsens when supine and improves upon sitting upright or leaning forward. </a:t>
            </a:r>
          </a:p>
          <a:p>
            <a:pPr>
              <a:lnSpc>
                <a:spcPct val="90000"/>
              </a:lnSpc>
              <a:defRPr/>
            </a:pPr>
            <a:r>
              <a:rPr lang="en-US" sz="3200" dirty="0">
                <a:latin typeface="Times New Roman" pitchFamily="18" charset="0"/>
              </a:rPr>
              <a:t>Can often radiate to the neck, arms, or left shoulder.</a:t>
            </a:r>
          </a:p>
          <a:p>
            <a:endParaRPr lang="en-US" sz="3200" dirty="0"/>
          </a:p>
        </p:txBody>
      </p:sp>
    </p:spTree>
    <p:extLst>
      <p:ext uri="{BB962C8B-B14F-4D97-AF65-F5344CB8AC3E}">
        <p14:creationId xmlns:p14="http://schemas.microsoft.com/office/powerpoint/2010/main" val="10778306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1"/>
            <a:ext cx="8077200" cy="838199"/>
          </a:xfrm>
        </p:spPr>
        <p:txBody>
          <a:bodyPr/>
          <a:lstStyle/>
          <a:p>
            <a:r>
              <a:rPr lang="en-US" dirty="0">
                <a:solidFill>
                  <a:srgbClr val="FFFF00"/>
                </a:solidFill>
                <a:latin typeface="Times New Roman" pitchFamily="18" charset="0"/>
              </a:rPr>
              <a:t>Pericardial Friction Rub</a:t>
            </a:r>
            <a:endParaRPr lang="en-US" dirty="0">
              <a:solidFill>
                <a:srgbClr val="FFFF00"/>
              </a:solidFill>
            </a:endParaRPr>
          </a:p>
        </p:txBody>
      </p:sp>
      <p:sp>
        <p:nvSpPr>
          <p:cNvPr id="3" name="Content Placeholder 2"/>
          <p:cNvSpPr>
            <a:spLocks noGrp="1"/>
          </p:cNvSpPr>
          <p:nvPr>
            <p:ph idx="1"/>
          </p:nvPr>
        </p:nvSpPr>
        <p:spPr>
          <a:xfrm>
            <a:off x="228600" y="1066800"/>
            <a:ext cx="8001000" cy="5242561"/>
          </a:xfrm>
        </p:spPr>
        <p:txBody>
          <a:bodyPr>
            <a:noAutofit/>
          </a:bodyPr>
          <a:lstStyle/>
          <a:p>
            <a:pPr>
              <a:defRPr/>
            </a:pPr>
            <a:r>
              <a:rPr lang="en-US" sz="2400" dirty="0">
                <a:latin typeface="Times New Roman" pitchFamily="18" charset="0"/>
              </a:rPr>
              <a:t>Present in 85% of cases of pericarditis</a:t>
            </a:r>
          </a:p>
          <a:p>
            <a:pPr>
              <a:defRPr/>
            </a:pPr>
            <a:r>
              <a:rPr lang="en-US" sz="2400" dirty="0">
                <a:latin typeface="Times New Roman" pitchFamily="18" charset="0"/>
              </a:rPr>
              <a:t>Highly specific with a variable sensitivity</a:t>
            </a:r>
          </a:p>
          <a:p>
            <a:pPr>
              <a:defRPr/>
            </a:pPr>
            <a:r>
              <a:rPr lang="en-US" sz="2400" dirty="0">
                <a:latin typeface="Times New Roman" pitchFamily="18" charset="0"/>
              </a:rPr>
              <a:t>A high-pitched scratchy </a:t>
            </a:r>
            <a:r>
              <a:rPr lang="en-US" sz="2400" dirty="0" smtClean="0">
                <a:latin typeface="Times New Roman" pitchFamily="18" charset="0"/>
              </a:rPr>
              <a:t> </a:t>
            </a:r>
            <a:r>
              <a:rPr lang="en-US" sz="2400" dirty="0">
                <a:latin typeface="Times New Roman" pitchFamily="18" charset="0"/>
              </a:rPr>
              <a:t>sound best heard with the diaphragm at the LSB with the patient leaning forward.</a:t>
            </a:r>
          </a:p>
          <a:p>
            <a:pPr>
              <a:defRPr/>
            </a:pPr>
            <a:r>
              <a:rPr lang="en-US" sz="2400" dirty="0">
                <a:latin typeface="Times New Roman" pitchFamily="18" charset="0"/>
              </a:rPr>
              <a:t>Corresponds temporally to the movement of  heart within the pericardial sac.</a:t>
            </a:r>
          </a:p>
          <a:p>
            <a:pPr>
              <a:defRPr/>
            </a:pPr>
            <a:r>
              <a:rPr lang="en-US" sz="2400" dirty="0">
                <a:latin typeface="Times New Roman" pitchFamily="18" charset="0"/>
              </a:rPr>
              <a:t>Has 3 components, which correspond to </a:t>
            </a:r>
            <a:r>
              <a:rPr lang="en-US" sz="2400" i="1" dirty="0">
                <a:solidFill>
                  <a:schemeClr val="hlink"/>
                </a:solidFill>
                <a:latin typeface="Times New Roman" pitchFamily="18" charset="0"/>
              </a:rPr>
              <a:t>atrial systole, ventricular systole, and early diastole.</a:t>
            </a:r>
          </a:p>
          <a:p>
            <a:pPr>
              <a:defRPr/>
            </a:pPr>
            <a:r>
              <a:rPr lang="en-US" sz="2400" dirty="0">
                <a:latin typeface="Times New Roman" pitchFamily="18" charset="0"/>
              </a:rPr>
              <a:t>Pericardial friction rub is audible throughout the respiratory cycle, whereas the pleural rub disappears when respirations are on hold.</a:t>
            </a:r>
            <a:r>
              <a:rPr lang="en-US" sz="2800" dirty="0">
                <a:latin typeface="Times New Roman" pitchFamily="18" charset="0"/>
              </a:rPr>
              <a:t> </a:t>
            </a:r>
          </a:p>
          <a:p>
            <a:endParaRPr lang="en-US" sz="2400" dirty="0"/>
          </a:p>
        </p:txBody>
      </p:sp>
    </p:spTree>
    <p:extLst>
      <p:ext uri="{BB962C8B-B14F-4D97-AF65-F5344CB8AC3E}">
        <p14:creationId xmlns:p14="http://schemas.microsoft.com/office/powerpoint/2010/main" val="203103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115</TotalTime>
  <Words>1273</Words>
  <Application>Microsoft Office PowerPoint</Application>
  <PresentationFormat>On-screen Show (4:3)</PresentationFormat>
  <Paragraphs>185</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Times New Roman</vt:lpstr>
      <vt:lpstr>Wingdings</vt:lpstr>
      <vt:lpstr>Perspective</vt:lpstr>
      <vt:lpstr>Pericardial Disease</vt:lpstr>
      <vt:lpstr>Case</vt:lpstr>
      <vt:lpstr>The Pericardium</vt:lpstr>
      <vt:lpstr> Acute Pericarditis</vt:lpstr>
      <vt:lpstr>Etiology-Acute Pericarditis</vt:lpstr>
      <vt:lpstr>PowerPoint Presentation</vt:lpstr>
      <vt:lpstr>Clinical Presentation</vt:lpstr>
      <vt:lpstr>Chest Pain</vt:lpstr>
      <vt:lpstr>Pericardial Friction Rub</vt:lpstr>
      <vt:lpstr>PowerPoint Presentation</vt:lpstr>
      <vt:lpstr>PowerPoint Presentation</vt:lpstr>
      <vt:lpstr>Differential Diagnoses</vt:lpstr>
      <vt:lpstr>Acute Anterior MI </vt:lpstr>
      <vt:lpstr>Laboratory testing</vt:lpstr>
      <vt:lpstr>Other Studies</vt:lpstr>
      <vt:lpstr>Complications</vt:lpstr>
      <vt:lpstr>Treatment</vt:lpstr>
      <vt:lpstr>NSAIDs</vt:lpstr>
      <vt:lpstr>Steroids </vt:lpstr>
      <vt:lpstr>Myocardial Infarction-Associated Pericarditis</vt:lpstr>
      <vt:lpstr>Pericardial effusion </vt:lpstr>
      <vt:lpstr>PowerPoint Presentation</vt:lpstr>
      <vt:lpstr>PowerPoint Presentation</vt:lpstr>
      <vt:lpstr>Cardiac tamponade </vt:lpstr>
      <vt:lpstr>PowerPoint Presentation</vt:lpstr>
      <vt:lpstr>Tuberculous pericarditis </vt:lpstr>
      <vt:lpstr>Chronic constrictive pericarditis </vt:lpstr>
      <vt:lpstr>Clinical features and management </vt:lpstr>
      <vt:lpstr>PowerPoint Presentation</vt:lpstr>
      <vt:lpstr>Clinical features of constrictive pericarditis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Pericardial Disease</dc:title>
  <dc:creator>ZAC</dc:creator>
  <cp:lastModifiedBy>SARA</cp:lastModifiedBy>
  <cp:revision>19</cp:revision>
  <dcterms:created xsi:type="dcterms:W3CDTF">2006-08-16T00:00:00Z</dcterms:created>
  <dcterms:modified xsi:type="dcterms:W3CDTF">2020-06-20T07:51:30Z</dcterms:modified>
</cp:coreProperties>
</file>