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sldIdLst>
    <p:sldId id="256" r:id="rId2"/>
    <p:sldId id="272" r:id="rId3"/>
    <p:sldId id="259" r:id="rId4"/>
    <p:sldId id="260" r:id="rId5"/>
    <p:sldId id="261" r:id="rId6"/>
    <p:sldId id="262" r:id="rId7"/>
    <p:sldId id="270" r:id="rId8"/>
    <p:sldId id="263" r:id="rId9"/>
    <p:sldId id="266" r:id="rId10"/>
    <p:sldId id="267" r:id="rId11"/>
    <p:sldId id="269" r:id="rId12"/>
    <p:sldId id="264" r:id="rId13"/>
    <p:sldId id="265" r:id="rId14"/>
    <p:sldId id="274" r:id="rId15"/>
    <p:sldId id="268" r:id="rId16"/>
    <p:sldId id="271" r:id="rId17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التميز" initials="التمي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9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18" autoAdjust="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905E9E-7230-4736-9C34-FCC17579432A}" type="datetimeFigureOut">
              <a:rPr lang="ar-LY" smtClean="0"/>
              <a:t>28/10/1443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96406AA-B078-41B2-B1A5-AF7285830883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dicinenet.com/teen%20drug_abuse/article.htt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80136"/>
            <a:ext cx="9433048" cy="6938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467544" y="2060849"/>
            <a:ext cx="79928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LY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   \</a:t>
            </a:r>
            <a:endParaRPr lang="ar-LY" sz="4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1223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37795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5148064" y="4869159"/>
            <a:ext cx="345638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Presented by sokeenah    almashay 3067 </a:t>
            </a:r>
          </a:p>
          <a:p>
            <a:r>
              <a:rPr lang="en-US" dirty="0" smtClean="0">
                <a:solidFill>
                  <a:sysClr val="windowText" lastClr="000000"/>
                </a:solidFill>
              </a:rPr>
              <a:t>Pts. block  </a:t>
            </a:r>
            <a:endParaRPr lang="ar-LY" dirty="0">
              <a:solidFill>
                <a:sysClr val="windowText" lastClr="000000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206349" y="1940643"/>
            <a:ext cx="5976664" cy="16561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Effect of parent substance abuse of children </a:t>
            </a:r>
            <a:endParaRPr lang="ar-LY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39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-Children of substance abusive parents are 4 more     </a:t>
            </a:r>
            <a:r>
              <a:rPr lang="ar-LY" dirty="0" smtClean="0"/>
              <a:t>    </a:t>
            </a:r>
            <a:r>
              <a:rPr lang="en-US" dirty="0" smtClean="0"/>
              <a:t>likely than children of parents who do not abuse      </a:t>
            </a:r>
            <a:r>
              <a:rPr lang="ar-LY" dirty="0" smtClean="0"/>
              <a:t>      </a:t>
            </a:r>
            <a:r>
              <a:rPr lang="en-US" dirty="0" smtClean="0"/>
              <a:t>substance to develop substance  abuse issues           themselves  .                                              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lgerian" pitchFamily="82" charset="0"/>
              </a:rPr>
              <a:t>WHY ‼               </a:t>
            </a:r>
            <a:r>
              <a:rPr lang="ar-LY" sz="36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lgerian" pitchFamily="82" charset="0"/>
              </a:rPr>
              <a:t>                           </a:t>
            </a:r>
            <a:endParaRPr lang="ar-LY" sz="36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rgbClr val="CA9B18"/>
                </a:solidFill>
                <a:latin typeface="Algerian" pitchFamily="82" charset="0"/>
              </a:rPr>
              <a:t>Studies</a:t>
            </a:r>
            <a:endParaRPr lang="ar-LY" sz="7200" dirty="0">
              <a:solidFill>
                <a:srgbClr val="CA9B18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1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988840"/>
            <a:ext cx="4968552" cy="4725144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A9B18"/>
                </a:solidFill>
                <a:latin typeface="Algerian" pitchFamily="82" charset="0"/>
              </a:rPr>
              <a:t>Studies</a:t>
            </a:r>
            <a:endParaRPr lang="ar-LY" dirty="0">
              <a:solidFill>
                <a:srgbClr val="CA9B18"/>
              </a:solidFill>
              <a:latin typeface="Algerian" pitchFamily="82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995935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9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sz="2800" dirty="0" smtClean="0"/>
              <a:t>According to national institute of drug abuse </a:t>
            </a:r>
            <a:r>
              <a:rPr lang="ar-LY" sz="2800" dirty="0" smtClean="0"/>
              <a:t>  </a:t>
            </a:r>
            <a:r>
              <a:rPr lang="en-US" sz="2800" dirty="0" smtClean="0"/>
              <a:t> drug addiction is complex but treatable                              </a:t>
            </a:r>
            <a:r>
              <a:rPr lang="ar-LY" sz="2800" dirty="0" smtClean="0"/>
              <a:t>   </a:t>
            </a:r>
            <a:r>
              <a:rPr lang="en-US" sz="2800" dirty="0" smtClean="0"/>
              <a:t>                                                 </a:t>
            </a:r>
          </a:p>
          <a:p>
            <a:r>
              <a:rPr lang="ar-LY" sz="3200" dirty="0" smtClean="0"/>
              <a:t>                   </a:t>
            </a:r>
            <a:r>
              <a:rPr lang="en-US" sz="2800" dirty="0" smtClean="0"/>
              <a:t>Reduce criminal activity up to 80 </a:t>
            </a:r>
            <a:r>
              <a:rPr lang="ar-LY" sz="2800" dirty="0" smtClean="0"/>
              <a:t>    </a:t>
            </a:r>
            <a:r>
              <a:rPr lang="en-US" sz="2800" dirty="0" smtClean="0"/>
              <a:t>percent and reduce arrests up to 64 percent</a:t>
            </a:r>
            <a:endParaRPr lang="en-US" sz="3200" dirty="0" smtClean="0"/>
          </a:p>
          <a:p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CA9B18"/>
                </a:solidFill>
              </a:rPr>
              <a:t>strategies for mitigating the impact of parental   substance abuse </a:t>
            </a:r>
            <a:endParaRPr lang="ar-LY" sz="3200" dirty="0">
              <a:solidFill>
                <a:srgbClr val="CA9B18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66974"/>
            <a:ext cx="2555776" cy="2191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7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86636"/>
          </a:xfrm>
        </p:spPr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Treating parental substance abuse </a:t>
            </a:r>
            <a:endParaRPr lang="ar-LY" dirty="0">
              <a:solidFill>
                <a:srgbClr val="CA9B18"/>
              </a:solidFill>
            </a:endParaRPr>
          </a:p>
        </p:txBody>
      </p:sp>
      <p:pic>
        <p:nvPicPr>
          <p:cNvPr id="13" name="عنصر نائب للمحتوى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743" y="2492896"/>
            <a:ext cx="4876294" cy="4293096"/>
          </a:xfr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2896"/>
            <a:ext cx="4355976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1301"/>
            <a:ext cx="1800200" cy="1440159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LY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894102" y="2060848"/>
            <a:ext cx="277230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Children whose parent abuse drugs or alcohol are more likely to repeat grades or drop out of school </a:t>
            </a:r>
            <a:endParaRPr lang="ar-LY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088"/>
            <a:ext cx="1944216" cy="1512168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2244913" y="4365103"/>
            <a:ext cx="27363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Children of substance abusers are more likely to exposed physical or sexual abuse </a:t>
            </a: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410" y="2060849"/>
            <a:ext cx="1633781" cy="1324870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17" y="4104481"/>
            <a:ext cx="1512168" cy="1628775"/>
          </a:xfrm>
          <a:prstGeom prst="rect">
            <a:avLst/>
          </a:prstGeom>
        </p:spPr>
      </p:pic>
      <p:sp>
        <p:nvSpPr>
          <p:cNvPr id="15" name="مربع نص 14"/>
          <p:cNvSpPr txBox="1"/>
          <p:nvPr/>
        </p:nvSpPr>
        <p:spPr>
          <a:xfrm>
            <a:off x="6300190" y="2143734"/>
            <a:ext cx="2592289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LY" dirty="0" smtClean="0"/>
              <a:t>   </a:t>
            </a:r>
            <a:r>
              <a:rPr lang="en-US" dirty="0" smtClean="0"/>
              <a:t>stress  experienced by </a:t>
            </a:r>
            <a:r>
              <a:rPr lang="ar-LY" dirty="0" smtClean="0"/>
              <a:t>  </a:t>
            </a:r>
            <a:r>
              <a:rPr lang="en-US" dirty="0" smtClean="0"/>
              <a:t>children    live   with   </a:t>
            </a:r>
            <a:r>
              <a:rPr lang="ar-LY" dirty="0" smtClean="0"/>
              <a:t>   </a:t>
            </a:r>
            <a:r>
              <a:rPr lang="en-US" dirty="0" smtClean="0"/>
              <a:t> parent abuse   can   cause   GIT disorders  </a:t>
            </a:r>
            <a:endParaRPr lang="ar-LY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6509883" y="4154821"/>
            <a:ext cx="23825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Parents exposure to  alcohol can cause birth defects and mental retardation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793078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4900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[Internet]. Medicinenet.com. 2022 [cited 4 March 2022]. Available from: </a:t>
            </a:r>
            <a:r>
              <a:rPr lang="en-US" dirty="0">
                <a:hlinkClick r:id="rId2"/>
              </a:rPr>
              <a:t>https://www.medicinenet.com/teen </a:t>
            </a:r>
            <a:r>
              <a:rPr lang="en-US" dirty="0" err="1" smtClean="0">
                <a:hlinkClick r:id="rId2"/>
              </a:rPr>
              <a:t>drug_abuse</a:t>
            </a:r>
            <a:r>
              <a:rPr lang="en-US" dirty="0" smtClean="0">
                <a:hlinkClick r:id="rId2"/>
              </a:rPr>
              <a:t>/</a:t>
            </a:r>
            <a:r>
              <a:rPr lang="en-US" dirty="0" err="1" smtClean="0">
                <a:hlinkClick r:id="rId2"/>
              </a:rPr>
              <a:t>article.http</a:t>
            </a: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Reference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99592" y="3501008"/>
            <a:ext cx="7488832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Serenity. 2022. </a:t>
            </a:r>
            <a:r>
              <a:rPr lang="en-US" sz="2400" dirty="0" smtClean="0"/>
              <a:t>parent Drug </a:t>
            </a:r>
            <a:r>
              <a:rPr lang="en-US" sz="2400" dirty="0"/>
              <a:t>Abuse UK: Causes &amp; Stats | Serenity. [online] Available at: </a:t>
            </a:r>
            <a:r>
              <a:rPr lang="en-US" sz="2400" dirty="0" smtClean="0"/>
              <a:t>&lt;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https://www.rehabclinic.org.uk/teenage-drug-abuse-in-the-uk/&gt; [Accessed 4 March 2022].</a:t>
            </a:r>
          </a:p>
          <a:p>
            <a:endParaRPr lang="en-US" sz="2400" dirty="0"/>
          </a:p>
          <a:p>
            <a:r>
              <a:rPr lang="en-US" sz="2400" dirty="0" smtClean="0"/>
              <a:t>rug </a:t>
            </a:r>
            <a:r>
              <a:rPr lang="en-US" sz="2400" dirty="0"/>
              <a:t>Addiction &amp; Alcohol Abuse [Internet]. The Recovery Village Drug and Alcohol Rehab. 2022 [cited 4 March 2022]. Available from: 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23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547664" y="5345626"/>
            <a:ext cx="568863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>
                <a:solidFill>
                  <a:srgbClr val="CA9B18"/>
                </a:solidFill>
              </a:rPr>
              <a:t>Thank you      </a:t>
            </a:r>
            <a:endParaRPr lang="ar-LY" sz="4400" dirty="0">
              <a:solidFill>
                <a:srgbClr val="CA9B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9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LY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CA9B18"/>
                </a:solidFill>
              </a:rPr>
              <a:t>Video</a:t>
            </a:r>
          </a:p>
          <a:p>
            <a:pPr marL="0" indent="0">
              <a:buNone/>
            </a:pP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0480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16832"/>
            <a:ext cx="76200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LY" dirty="0" smtClean="0"/>
              <a:t>               </a:t>
            </a:r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Objective </a:t>
            </a:r>
            <a:endParaRPr lang="ar-LY" dirty="0">
              <a:solidFill>
                <a:srgbClr val="CA9B18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835696" y="2443972"/>
            <a:ext cx="684076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.Explore </a:t>
            </a:r>
            <a:r>
              <a:rPr lang="en-US" sz="3200" dirty="0" smtClean="0"/>
              <a:t>effective on children                                      </a:t>
            </a:r>
            <a:endParaRPr lang="ar-LY" sz="32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363037" y="3251965"/>
            <a:ext cx="5479369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LY" sz="3600" dirty="0" smtClean="0"/>
              <a:t>  </a:t>
            </a:r>
            <a:r>
              <a:rPr lang="en-US" sz="3600" dirty="0" smtClean="0"/>
              <a:t>.</a:t>
            </a:r>
            <a:r>
              <a:rPr lang="en-US" sz="3200" dirty="0" smtClean="0"/>
              <a:t>Discus </a:t>
            </a:r>
            <a:r>
              <a:rPr lang="en-US" sz="3200" dirty="0" smtClean="0"/>
              <a:t>studies on how  on  parental drug abuse </a:t>
            </a:r>
            <a:r>
              <a:rPr lang="en-US" sz="3200" dirty="0"/>
              <a:t>affect on </a:t>
            </a:r>
            <a:r>
              <a:rPr lang="en-US" sz="3200" dirty="0" smtClean="0"/>
              <a:t>               </a:t>
            </a:r>
            <a:r>
              <a:rPr lang="ar-LY" sz="3200" dirty="0" smtClean="0"/>
              <a:t>      </a:t>
            </a:r>
            <a:r>
              <a:rPr lang="en-US" sz="3200" dirty="0" smtClean="0"/>
              <a:t>children                                    </a:t>
            </a:r>
            <a:endParaRPr lang="ar-LY" sz="32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3549802" y="4981320"/>
            <a:ext cx="496855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3200" dirty="0" smtClean="0"/>
              <a:t>.Explain </a:t>
            </a:r>
            <a:r>
              <a:rPr lang="en-US" sz="3200" dirty="0" smtClean="0"/>
              <a:t>how you can help parents drug abuse           </a:t>
            </a:r>
            <a:endParaRPr lang="ar-LY" sz="32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204863"/>
            <a:ext cx="2862039" cy="459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288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4865"/>
            <a:ext cx="8291264" cy="417646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800" dirty="0" smtClean="0">
                <a:solidFill>
                  <a:srgbClr val="CA9B18"/>
                </a:solidFill>
                <a:latin typeface="+mj-lt"/>
              </a:rPr>
              <a:t>1</a:t>
            </a:r>
            <a:r>
              <a:rPr lang="en-US" sz="4800" dirty="0" smtClean="0">
                <a:latin typeface="Arial Black" pitchFamily="34" charset="0"/>
              </a:rPr>
              <a:t>Emotional </a:t>
            </a:r>
            <a:r>
              <a:rPr lang="en-US" sz="4800" dirty="0" smtClean="0">
                <a:latin typeface="Arial Black" pitchFamily="34" charset="0"/>
              </a:rPr>
              <a:t>effect            </a:t>
            </a:r>
          </a:p>
          <a:p>
            <a:pPr marL="0" indent="0">
              <a:buNone/>
            </a:pPr>
            <a:r>
              <a:rPr lang="ar-LY" sz="4800" dirty="0" smtClean="0">
                <a:latin typeface="Arial Black" pitchFamily="34" charset="0"/>
              </a:rPr>
              <a:t>   </a:t>
            </a:r>
            <a:r>
              <a:rPr lang="en-US" sz="4800" dirty="0" smtClean="0">
                <a:solidFill>
                  <a:srgbClr val="CA9B18"/>
                </a:solidFill>
                <a:latin typeface="+mj-lt"/>
              </a:rPr>
              <a:t>2</a:t>
            </a:r>
            <a:r>
              <a:rPr lang="en-US" sz="4800" dirty="0" smtClean="0">
                <a:latin typeface="Arial Black" pitchFamily="34" charset="0"/>
              </a:rPr>
              <a:t>Psychological </a:t>
            </a:r>
            <a:r>
              <a:rPr lang="en-US" sz="4800" dirty="0" smtClean="0">
                <a:latin typeface="Arial Black" pitchFamily="34" charset="0"/>
              </a:rPr>
              <a:t>effect</a:t>
            </a:r>
          </a:p>
          <a:p>
            <a:pPr marL="0" indent="0">
              <a:buNone/>
            </a:pPr>
            <a:r>
              <a:rPr lang="en-US" sz="4800" dirty="0" smtClean="0">
                <a:latin typeface="Arial Black" pitchFamily="34" charset="0"/>
              </a:rPr>
              <a:t>Physical </a:t>
            </a:r>
            <a:r>
              <a:rPr lang="en-US" sz="4800" dirty="0" smtClean="0">
                <a:latin typeface="Arial Black" pitchFamily="34" charset="0"/>
              </a:rPr>
              <a:t>effect      </a:t>
            </a:r>
            <a:r>
              <a:rPr lang="ar-LY" sz="4800" dirty="0" smtClean="0">
                <a:solidFill>
                  <a:srgbClr val="CA9B18"/>
                </a:solidFill>
                <a:latin typeface="Arial Black" pitchFamily="34" charset="0"/>
              </a:rPr>
              <a:t>3</a:t>
            </a:r>
            <a:r>
              <a:rPr lang="ar-LY" sz="4800" dirty="0" smtClean="0">
                <a:latin typeface="Arial Black" pitchFamily="34" charset="0"/>
              </a:rPr>
              <a:t>   </a:t>
            </a:r>
            <a:endParaRPr lang="en-US" sz="48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4800" dirty="0" smtClean="0">
                <a:latin typeface="Arial Black" pitchFamily="34" charset="0"/>
              </a:rPr>
              <a:t>                   </a:t>
            </a:r>
            <a:endParaRPr lang="en-US" sz="4800" dirty="0">
              <a:latin typeface="Arial Black" pitchFamily="34" charset="0"/>
            </a:endParaRPr>
          </a:p>
          <a:p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Effects on children </a:t>
            </a:r>
            <a:endParaRPr lang="ar-LY" dirty="0">
              <a:solidFill>
                <a:srgbClr val="CA9B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8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51520" y="2204864"/>
            <a:ext cx="7776864" cy="3949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■</a:t>
            </a:r>
            <a:r>
              <a:rPr lang="en-US" sz="3600" dirty="0" smtClean="0"/>
              <a:t>Family life may be characterized by chaos and unpredictability</a:t>
            </a:r>
            <a:r>
              <a:rPr lang="en-US" sz="2800" dirty="0" smtClean="0"/>
              <a:t>.                  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                   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■ </a:t>
            </a:r>
            <a:r>
              <a:rPr lang="en-US" sz="4000" dirty="0" smtClean="0">
                <a:solidFill>
                  <a:schemeClr val="tx1"/>
                </a:solidFill>
              </a:rPr>
              <a:t>children can suffer from neglect                        </a:t>
            </a:r>
          </a:p>
          <a:p>
            <a:endParaRPr lang="en-US" dirty="0"/>
          </a:p>
          <a:p>
            <a:endParaRPr lang="ar-LY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Emotional effect</a:t>
            </a:r>
            <a:br>
              <a:rPr lang="en-US" dirty="0" smtClean="0">
                <a:solidFill>
                  <a:srgbClr val="CA9B18"/>
                </a:solidFill>
              </a:rPr>
            </a:br>
            <a:r>
              <a:rPr lang="en-US" sz="3600" dirty="0" smtClean="0">
                <a:solidFill>
                  <a:schemeClr val="accent3"/>
                </a:solidFill>
              </a:rPr>
              <a:t>Effects </a:t>
            </a:r>
            <a:r>
              <a:rPr lang="en-US" sz="3600" dirty="0">
                <a:solidFill>
                  <a:schemeClr val="accent3"/>
                </a:solidFill>
              </a:rPr>
              <a:t>on </a:t>
            </a:r>
            <a:r>
              <a:rPr lang="en-US" sz="3600" dirty="0" smtClean="0">
                <a:solidFill>
                  <a:schemeClr val="accent3"/>
                </a:solidFill>
              </a:rPr>
              <a:t>children</a:t>
            </a:r>
            <a:r>
              <a:rPr lang="en-US" dirty="0" smtClean="0">
                <a:solidFill>
                  <a:srgbClr val="CA9B18"/>
                </a:solidFill>
              </a:rPr>
              <a:t/>
            </a:r>
            <a:br>
              <a:rPr lang="en-US" dirty="0" smtClean="0">
                <a:solidFill>
                  <a:srgbClr val="CA9B18"/>
                </a:solidFill>
              </a:rPr>
            </a:br>
            <a:r>
              <a:rPr lang="en-US" dirty="0" smtClean="0">
                <a:solidFill>
                  <a:srgbClr val="CA9B18"/>
                </a:solidFill>
              </a:rPr>
              <a:t> </a:t>
            </a:r>
            <a:endParaRPr lang="ar-LY" dirty="0">
              <a:solidFill>
                <a:srgbClr val="CA9B18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555484"/>
            <a:ext cx="5544616" cy="2302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13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■</a:t>
            </a:r>
            <a:r>
              <a:rPr lang="en-US" sz="3800" dirty="0" smtClean="0"/>
              <a:t>this can lead to many childhood psychological  difficulties            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■</a:t>
            </a:r>
            <a:r>
              <a:rPr lang="en-US" sz="3600" dirty="0" smtClean="0">
                <a:solidFill>
                  <a:srgbClr val="C00000"/>
                </a:solidFill>
              </a:rPr>
              <a:t>such                                                 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  </a:t>
            </a:r>
            <a:r>
              <a:rPr lang="en-US" sz="3200" dirty="0" smtClean="0">
                <a:solidFill>
                  <a:schemeClr val="tx1"/>
                </a:solidFill>
              </a:rPr>
              <a:t>1 learning problems                               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2difficulties at school                  </a:t>
            </a:r>
          </a:p>
          <a:p>
            <a:r>
              <a:rPr lang="en-US" sz="3200" dirty="0">
                <a:solidFill>
                  <a:schemeClr val="tx1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anxiety and panic attack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8490" y="980728"/>
            <a:ext cx="7756263" cy="643678"/>
          </a:xfrm>
        </p:spPr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“Psychological </a:t>
            </a:r>
            <a:r>
              <a:rPr lang="en-US" dirty="0">
                <a:solidFill>
                  <a:srgbClr val="CA9B18"/>
                </a:solidFill>
              </a:rPr>
              <a:t>effect</a:t>
            </a:r>
            <a:br>
              <a:rPr lang="en-US" dirty="0">
                <a:solidFill>
                  <a:srgbClr val="CA9B18"/>
                </a:solidFill>
              </a:rPr>
            </a:br>
            <a:r>
              <a:rPr lang="en-US" sz="3200" dirty="0">
                <a:solidFill>
                  <a:schemeClr val="accent3"/>
                </a:solidFill>
              </a:rPr>
              <a:t>Effects on </a:t>
            </a:r>
            <a:r>
              <a:rPr lang="en-US" sz="3200" dirty="0" smtClean="0">
                <a:solidFill>
                  <a:schemeClr val="accent3"/>
                </a:solidFill>
              </a:rPr>
              <a:t>children</a:t>
            </a:r>
            <a:r>
              <a:rPr lang="en-US" sz="3200" dirty="0" smtClean="0"/>
              <a:t>”  </a:t>
            </a:r>
            <a:r>
              <a:rPr lang="en-US" dirty="0" smtClean="0">
                <a:solidFill>
                  <a:srgbClr val="CA9B18"/>
                </a:solidFill>
              </a:rPr>
              <a:t/>
            </a:r>
            <a:br>
              <a:rPr lang="en-US" dirty="0" smtClean="0">
                <a:solidFill>
                  <a:srgbClr val="CA9B18"/>
                </a:solidFill>
              </a:rPr>
            </a:br>
            <a:endParaRPr lang="ar-LY" dirty="0">
              <a:solidFill>
                <a:srgbClr val="CA9B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4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9144000" cy="4869160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“Psychological effect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CA9B18"/>
                </a:solidFill>
              </a:rPr>
              <a:t>What are panic attacks?</a:t>
            </a:r>
            <a:endParaRPr lang="ar-LY" sz="3600" dirty="0">
              <a:solidFill>
                <a:srgbClr val="CA9B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97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777240" lvl="2" indent="0" algn="r">
              <a:buNone/>
            </a:pPr>
            <a:r>
              <a:rPr lang="en-US" sz="2800" dirty="0" smtClean="0">
                <a:solidFill>
                  <a:schemeClr val="accent3"/>
                </a:solidFill>
              </a:rPr>
              <a:t>■</a:t>
            </a:r>
            <a:r>
              <a:rPr lang="en-US" sz="2800" dirty="0" smtClean="0">
                <a:solidFill>
                  <a:schemeClr val="tx1"/>
                </a:solidFill>
              </a:rPr>
              <a:t>children who live in a house with parent drug abuser my be exposed to physical </a:t>
            </a:r>
            <a:r>
              <a:rPr lang="ar-LY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effects                                                            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777240" lvl="2" indent="0" algn="just">
              <a:buNone/>
            </a:pPr>
            <a:r>
              <a:rPr lang="en-US" sz="2800" dirty="0" smtClean="0">
                <a:solidFill>
                  <a:schemeClr val="accent3"/>
                </a:solidFill>
              </a:rPr>
              <a:t>■ </a:t>
            </a:r>
            <a:r>
              <a:rPr lang="en-US" sz="2800" dirty="0" smtClean="0">
                <a:solidFill>
                  <a:schemeClr val="tx1"/>
                </a:solidFill>
              </a:rPr>
              <a:t>the child  with neglect due to drug abuse parent suffers from many  health  problem</a:t>
            </a:r>
          </a:p>
          <a:p>
            <a:pPr marL="777240" lvl="2" indent="0" algn="just">
              <a:buNone/>
            </a:pPr>
            <a:r>
              <a:rPr lang="en-US" sz="2800" dirty="0">
                <a:solidFill>
                  <a:schemeClr val="tx1"/>
                </a:solidFill>
              </a:rPr>
              <a:t>‼</a:t>
            </a:r>
            <a:r>
              <a:rPr lang="en-US" sz="2800" dirty="0" smtClean="0">
                <a:solidFill>
                  <a:schemeClr val="tx1"/>
                </a:solidFill>
              </a:rPr>
              <a:t>        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777240" lvl="2" indent="0">
              <a:buNone/>
            </a:pP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A9B18"/>
                </a:solidFill>
              </a:rPr>
              <a:t>Physical effect</a:t>
            </a:r>
            <a:r>
              <a:rPr lang="en-US" dirty="0">
                <a:solidFill>
                  <a:srgbClr val="CA9B18"/>
                </a:solidFill>
              </a:rPr>
              <a:t/>
            </a:r>
            <a:br>
              <a:rPr lang="en-US" dirty="0">
                <a:solidFill>
                  <a:srgbClr val="CA9B18"/>
                </a:solidFill>
              </a:rPr>
            </a:br>
            <a:r>
              <a:rPr lang="en-US" sz="3200" dirty="0">
                <a:solidFill>
                  <a:schemeClr val="accent3"/>
                </a:solidFill>
              </a:rPr>
              <a:t>Effects on children  </a:t>
            </a:r>
            <a:endParaRPr lang="ar-LY" sz="3200" dirty="0">
              <a:solidFill>
                <a:schemeClr val="accent3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5121664"/>
            <a:ext cx="2962275" cy="154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697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-     </a:t>
            </a:r>
            <a:r>
              <a:rPr lang="en-US" sz="4600" dirty="0" smtClean="0"/>
              <a:t>Nearly 30 million children in the U.S        </a:t>
            </a:r>
          </a:p>
          <a:p>
            <a:r>
              <a:rPr lang="en-US" sz="4600" dirty="0" smtClean="0"/>
              <a:t> live in alcoholic household                        </a:t>
            </a:r>
          </a:p>
          <a:p>
            <a:r>
              <a:rPr lang="en-US" sz="4600" dirty="0" smtClean="0"/>
              <a:t> </a:t>
            </a:r>
            <a:endParaRPr lang="ar-LY" sz="4600" dirty="0" smtClean="0"/>
          </a:p>
          <a:p>
            <a:r>
              <a:rPr lang="en-US" sz="4100" dirty="0" smtClean="0"/>
              <a:t>  -</a:t>
            </a:r>
            <a:r>
              <a:rPr lang="en-US" sz="4600" dirty="0" smtClean="0"/>
              <a:t>according to the national child abuse   and  neglect data system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solidFill>
                  <a:srgbClr val="CA9B18"/>
                </a:solidFill>
                <a:latin typeface="Algerian" pitchFamily="82" charset="0"/>
              </a:rPr>
              <a:t>Studies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65036"/>
            <a:ext cx="5904656" cy="226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8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غلاف فني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غلاف فني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غلاف فني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1354</TotalTime>
  <Words>384</Words>
  <Application>Microsoft Office PowerPoint</Application>
  <PresentationFormat>عرض على الشاشة (3:4)‏</PresentationFormat>
  <Paragraphs>64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غلاف فني</vt:lpstr>
      <vt:lpstr>عرض تقديمي في PowerPoint</vt:lpstr>
      <vt:lpstr>Introduction </vt:lpstr>
      <vt:lpstr>Objective </vt:lpstr>
      <vt:lpstr>Effects on children </vt:lpstr>
      <vt:lpstr>Emotional effect Effects on children  </vt:lpstr>
      <vt:lpstr>“Psychological effect Effects on children”   </vt:lpstr>
      <vt:lpstr>“Psychological effect What are panic attacks?</vt:lpstr>
      <vt:lpstr>Physical effect Effects on children  </vt:lpstr>
      <vt:lpstr>Studies </vt:lpstr>
      <vt:lpstr>Studies</vt:lpstr>
      <vt:lpstr>Studies</vt:lpstr>
      <vt:lpstr>strategies for mitigating the impact of parental   substance abuse </vt:lpstr>
      <vt:lpstr>Treating parental substance abuse </vt:lpstr>
      <vt:lpstr>Conclusion</vt:lpstr>
      <vt:lpstr>Reference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Parental  substances use effect on children</dc:title>
  <dc:creator>التميز</dc:creator>
  <cp:lastModifiedBy>التميز</cp:lastModifiedBy>
  <cp:revision>66</cp:revision>
  <dcterms:created xsi:type="dcterms:W3CDTF">2022-01-16T04:44:05Z</dcterms:created>
  <dcterms:modified xsi:type="dcterms:W3CDTF">2022-05-29T09:30:15Z</dcterms:modified>
</cp:coreProperties>
</file>