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3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368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518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61999"/>
            <a:ext cx="2628900" cy="5414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61999"/>
            <a:ext cx="7734300" cy="5414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4489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090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570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57399"/>
            <a:ext cx="5181600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57399"/>
            <a:ext cx="5181600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8929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68338"/>
            <a:ext cx="10515600" cy="1084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157787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43199"/>
            <a:ext cx="5157787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199"/>
            <a:ext cx="5183188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0842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0656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4898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7845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371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09800"/>
            <a:ext cx="3932237" cy="3659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0F276-1833-4A75-9C1D-A56E2295A68D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6780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DD7EAFE6-2BB9-41FB-9CF4-588CFC708774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frame">
            <a:avLst>
              <a:gd name="adj1" fmla="val 7164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78657"/>
            <a:ext cx="10515600" cy="3998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AA70F276-1833-4A75-9C1D-A56E2295A68D}" type="datetimeFigureOut">
              <a:rPr lang="en-US" smtClean="0"/>
              <a:pPr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293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28844951-7827-47D4-8276-7DDE1FA7D8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3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32" r:id="rId5"/>
    <p:sldLayoutId id="2147483937" r:id="rId6"/>
    <p:sldLayoutId id="2147483933" r:id="rId7"/>
    <p:sldLayoutId id="2147483934" r:id="rId8"/>
    <p:sldLayoutId id="2147483935" r:id="rId9"/>
    <p:sldLayoutId id="2147483936" r:id="rId10"/>
    <p:sldLayoutId id="2147483938" r:id="rId11"/>
  </p:sldLayoutIdLst>
  <p:hf hdr="0" ftr="0" dt="0"/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en-US" sz="5200" kern="1200" dirty="0">
          <a:gradFill flip="none" rotWithShape="1">
            <a:gsLst>
              <a:gs pos="0">
                <a:schemeClr val="accent5"/>
              </a:gs>
              <a:gs pos="100000">
                <a:schemeClr val="accent1">
                  <a:alpha val="70000"/>
                </a:schemeClr>
              </a:gs>
            </a:gsLst>
            <a:lin ang="0" scaled="1"/>
            <a:tileRect/>
          </a:gradFill>
          <a:latin typeface="+mj-lt"/>
          <a:ea typeface="+mn-ea"/>
          <a:cs typeface="Angsana New" panose="02020603050405020304" pitchFamily="18" charset="-34"/>
        </a:defRPr>
      </a:lvl1pPr>
    </p:titleStyle>
    <p:bodyStyle>
      <a:lvl1pPr marL="4572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1pPr>
      <a:lvl2pPr marL="8001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2pPr>
      <a:lvl3pPr marL="12573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3pPr>
      <a:lvl4pPr marL="16573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4pPr>
      <a:lvl5pPr marL="211455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10000"/>
            <a:lumOff val="90000"/>
          </a:schemeClr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ymode.com/essays/Difference-Between-Science-And-Research-812377.html?msclkid=9774a1c0aa1711ec83d277468317cc1e" TargetMode="External"/><Relationship Id="rId2" Type="http://schemas.openxmlformats.org/officeDocument/2006/relationships/hyperlink" Target="https://gradcoach.com/what-is-research-methodology/?msclkid=3e69f015a96511ec99e2937511f9a72d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ikidiff.com/knowledge/science?msclkid=977431c6aa1711ecb252d830692651c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25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27">
            <a:extLst>
              <a:ext uri="{FF2B5EF4-FFF2-40B4-BE49-F238E27FC236}">
                <a16:creationId xmlns:a16="http://schemas.microsoft.com/office/drawing/2014/main" id="{A5C31099-1BBD-40CE-BC60-FCE5074194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0000"/>
                </a:schemeClr>
              </a:gs>
              <a:gs pos="100000">
                <a:schemeClr val="accent1">
                  <a:alpha val="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id="{EA2846BE-460A-477B-A2F4-52F298BF43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63"/>
            <a:ext cx="12188952" cy="6858000"/>
          </a:xfrm>
          <a:prstGeom prst="rect">
            <a:avLst/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31">
            <a:extLst>
              <a:ext uri="{FF2B5EF4-FFF2-40B4-BE49-F238E27FC236}">
                <a16:creationId xmlns:a16="http://schemas.microsoft.com/office/drawing/2014/main" id="{C8401D34-2155-4B53-A686-7345BE15C4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2743200" y="0"/>
            <a:ext cx="6857999" cy="6857998"/>
          </a:xfrm>
          <a:prstGeom prst="ellipse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</a:gradFill>
          <a:ln>
            <a:noFill/>
          </a:ln>
          <a:effectLst>
            <a:softEdge rad="520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33">
            <a:extLst>
              <a:ext uri="{FF2B5EF4-FFF2-40B4-BE49-F238E27FC236}">
                <a16:creationId xmlns:a16="http://schemas.microsoft.com/office/drawing/2014/main" id="{E37BCD97-E1A4-4EBB-8D1C-8CC0B55A64B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3990" y="1194074"/>
            <a:ext cx="5589934" cy="5737916"/>
          </a:xfrm>
          <a:prstGeom prst="ellipse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5">
                  <a:alpha val="20000"/>
                </a:schemeClr>
              </a:gs>
            </a:gsLst>
            <a:lin ang="2700000" scaled="1"/>
          </a:gra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35">
            <a:extLst>
              <a:ext uri="{FF2B5EF4-FFF2-40B4-BE49-F238E27FC236}">
                <a16:creationId xmlns:a16="http://schemas.microsoft.com/office/drawing/2014/main" id="{5EDC1F21-AC5B-4D05-9108-5E5D289488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439622" y="194269"/>
            <a:ext cx="5760743" cy="5737917"/>
          </a:xfrm>
          <a:prstGeom prst="ellipse">
            <a:avLst/>
          </a:prstGeo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5">
                  <a:alpha val="40000"/>
                </a:schemeClr>
              </a:gs>
            </a:gsLst>
            <a:lin ang="2700000" scaled="1"/>
          </a:gradFill>
          <a:ln>
            <a:noFill/>
          </a:ln>
          <a:effectLst>
            <a:softEdge rad="1003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C0A6B-8FB3-0C12-2F42-FB3ADAC57F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5393" r="-1" b="-1"/>
          <a:stretch/>
        </p:blipFill>
        <p:spPr>
          <a:xfrm>
            <a:off x="1294838" y="402009"/>
            <a:ext cx="10058962" cy="5907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682" y="2095085"/>
            <a:ext cx="9144000" cy="2913507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rgbClr val="FFFFFF"/>
                </a:solidFill>
                <a:cs typeface="Angsana New"/>
              </a:rPr>
              <a:t>The </a:t>
            </a:r>
            <a:r>
              <a:rPr lang="en-US" dirty="0" smtClean="0">
                <a:solidFill>
                  <a:srgbClr val="FFFFFF"/>
                </a:solidFill>
                <a:cs typeface="Angsana New"/>
              </a:rPr>
              <a:t>Differences</a:t>
            </a:r>
            <a:r>
              <a:rPr lang="en-US" sz="4900" kern="0" spc="-100" dirty="0" smtClean="0">
                <a:solidFill>
                  <a:srgbClr val="FFFFFF"/>
                </a:solidFill>
                <a:cs typeface="Angsana New"/>
              </a:rPr>
              <a:t> </a:t>
            </a:r>
            <a:r>
              <a:rPr lang="en-US" dirty="0">
                <a:solidFill>
                  <a:srgbClr val="FFFFFF"/>
                </a:solidFill>
                <a:cs typeface="Angsana New"/>
              </a:rPr>
              <a:t>Between </a:t>
            </a:r>
            <a:r>
              <a:rPr lang="en-US" dirty="0" smtClean="0">
                <a:solidFill>
                  <a:srgbClr val="FFFFFF"/>
                </a:solidFill>
                <a:cs typeface="Angsana New"/>
              </a:rPr>
              <a:t>Research,</a:t>
            </a:r>
            <a:r>
              <a:rPr lang="en-US" dirty="0">
                <a:solidFill>
                  <a:srgbClr val="FFFFFF"/>
                </a:solidFill>
                <a:cs typeface="Angsana New"/>
              </a:rPr>
              <a:t> Science and knowledge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8E2285FD-2095-498A-84D7-99BCD8B45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3" y="46015"/>
            <a:ext cx="1709800" cy="1428234"/>
          </a:xfrm>
          <a:prstGeom prst="rect">
            <a:avLst/>
          </a:prstGeom>
        </p:spPr>
      </p:pic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6E66B60A-8EB6-4B95-9160-7D10C87DB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999" y="43683"/>
            <a:ext cx="1421187" cy="12243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FE5DB8-0517-4520-911E-17858686323B}"/>
              </a:ext>
            </a:extLst>
          </p:cNvPr>
          <p:cNvSpPr txBox="1"/>
          <p:nvPr/>
        </p:nvSpPr>
        <p:spPr>
          <a:xfrm flipV="1">
            <a:off x="-3182470" y="5939972"/>
            <a:ext cx="34962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5211F-A083-4A17-8973-06A758B37848}"/>
              </a:ext>
            </a:extLst>
          </p:cNvPr>
          <p:cNvSpPr txBox="1"/>
          <p:nvPr/>
        </p:nvSpPr>
        <p:spPr>
          <a:xfrm>
            <a:off x="1396758" y="5300447"/>
            <a:ext cx="3478305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Name: Rana </a:t>
            </a:r>
            <a:r>
              <a:rPr lang="en-US" err="1">
                <a:solidFill>
                  <a:schemeClr val="bg1"/>
                </a:solidFill>
              </a:rPr>
              <a:t>Albrakey</a:t>
            </a:r>
          </a:p>
          <a:p>
            <a:r>
              <a:rPr lang="en-US">
                <a:solidFill>
                  <a:schemeClr val="bg1"/>
                </a:solidFill>
              </a:rPr>
              <a:t>Student ID: 3826</a:t>
            </a:r>
          </a:p>
          <a:p>
            <a:r>
              <a:rPr lang="en-US">
                <a:solidFill>
                  <a:schemeClr val="bg1"/>
                </a:solidFill>
              </a:rPr>
              <a:t>E-mail: rana_3826</a:t>
            </a:r>
            <a:r>
              <a:rPr lang="en-US">
                <a:solidFill>
                  <a:schemeClr val="bg1"/>
                </a:solidFill>
                <a:ea typeface="+mn-lt"/>
                <a:cs typeface="+mn-lt"/>
              </a:rPr>
              <a:t>@limu.edu.ly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CE95C7-78C4-4B7F-EF7F-791109AD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82068" y="55951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/>
              <a:t>Libyan International Medical University</a:t>
            </a:r>
          </a:p>
          <a:p>
            <a:pPr algn="ctr"/>
            <a:r>
              <a:rPr lang="en-US" sz="2000" dirty="0"/>
              <a:t>Faculty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ame 6">
            <a:extLst>
              <a:ext uri="{FF2B5EF4-FFF2-40B4-BE49-F238E27FC236}">
                <a16:creationId xmlns:a16="http://schemas.microsoft.com/office/drawing/2014/main" id="{DD7EAFE6-2BB9-41FB-9CF4-588CFC7087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frame">
            <a:avLst>
              <a:gd name="adj1" fmla="val 7164"/>
            </a:avLst>
          </a:prstGeom>
          <a:gradFill flip="none" rotWithShape="1">
            <a:gsLst>
              <a:gs pos="0">
                <a:schemeClr val="accent2">
                  <a:alpha val="4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C37C960-91F5-4F61-B2CD-8A03792072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47AEEF-7C90-41D5-BBB7-2151E83D9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568" y="1314868"/>
            <a:ext cx="6858000" cy="238760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dirty="0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OBJECTIVES:</a:t>
            </a:r>
            <a:r>
              <a:rPr lang="en-US" sz="3600" dirty="0">
                <a:cs typeface="Angsana New"/>
              </a:rPr>
              <a:t/>
            </a:r>
            <a:br>
              <a:rPr lang="en-US" sz="3600" dirty="0">
                <a:cs typeface="Angsana New"/>
              </a:rPr>
            </a:br>
            <a:r>
              <a:rPr lang="en-US" sz="3600" dirty="0">
                <a:cs typeface="Angsana New"/>
              </a:rPr>
              <a:t/>
            </a:r>
            <a:br>
              <a:rPr lang="en-US" sz="3600" dirty="0">
                <a:cs typeface="Angsana New"/>
              </a:rPr>
            </a:br>
            <a:r>
              <a:rPr lang="en-US" sz="3600" dirty="0">
                <a:solidFill>
                  <a:schemeClr val="tx1"/>
                </a:solidFill>
                <a:latin typeface="Avenir Next LT Pro"/>
                <a:cs typeface="Angsana New"/>
              </a:rPr>
              <a:t>Define research methodology</a:t>
            </a:r>
            <a:r>
              <a:rPr lang="en-US" sz="3600" dirty="0">
                <a:latin typeface="Avenir Next LT Pro"/>
                <a:cs typeface="Angsana New"/>
              </a:rPr>
              <a:t/>
            </a:r>
            <a:br>
              <a:rPr lang="en-US" sz="3600" dirty="0">
                <a:latin typeface="Avenir Next LT Pro"/>
                <a:cs typeface="Angsana New"/>
              </a:rPr>
            </a:br>
            <a:r>
              <a:rPr lang="en-US" sz="3600" dirty="0">
                <a:latin typeface="Avenir Next LT Pro"/>
                <a:cs typeface="Angsana New"/>
              </a:rPr>
              <a:t/>
            </a:r>
            <a:br>
              <a:rPr lang="en-US" sz="3600" dirty="0">
                <a:latin typeface="Avenir Next LT Pro"/>
                <a:cs typeface="Angsana New"/>
              </a:rPr>
            </a:br>
            <a:r>
              <a:rPr lang="en-US" sz="3600" dirty="0">
                <a:solidFill>
                  <a:schemeClr val="tx1"/>
                </a:solidFill>
                <a:latin typeface="Avenir Next LT Pro"/>
                <a:cs typeface="Angsana New"/>
              </a:rPr>
              <a:t>Discuss differences between research, science and knowledge</a:t>
            </a:r>
            <a:endParaRPr lang="en-US" sz="3600" dirty="0">
              <a:solidFill>
                <a:schemeClr val="tx1"/>
              </a:solidFill>
              <a:latin typeface="Avenir Next LT Pro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F155B6-ACA8-4C58-AAB6-CAFC981FF9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7200" y="0"/>
            <a:ext cx="4114800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C31099-1BBD-40CE-BC60-FCE50741940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7200" y="0"/>
            <a:ext cx="4110228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0000"/>
                </a:schemeClr>
              </a:gs>
              <a:gs pos="100000">
                <a:schemeClr val="accent1">
                  <a:alpha val="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3392DA1-F1D5-4C13-AD8D-F9338CF5EB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166075" y="1255390"/>
            <a:ext cx="4008678" cy="4034028"/>
          </a:xfrm>
          <a:prstGeom prst="ellipse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5">
                  <a:alpha val="20000"/>
                </a:schemeClr>
              </a:gs>
            </a:gsLst>
            <a:lin ang="2700000" scaled="1"/>
          </a:gra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63907F-C4DA-4A1D-A3A1-35810C16F5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4429" y="720055"/>
            <a:ext cx="3094425" cy="3113994"/>
          </a:xfrm>
          <a:prstGeom prst="ellipse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1">
                  <a:lumMod val="20000"/>
                  <a:lumOff val="80000"/>
                  <a:alpha val="69000"/>
                </a:schemeClr>
              </a:gs>
            </a:gsLst>
            <a:lin ang="2700000" scaled="1"/>
          </a:gradFill>
          <a:ln>
            <a:noFill/>
          </a:ln>
          <a:effectLst>
            <a:softEdge rad="952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FE4708-A2D3-FE6D-716A-2A8056522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7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DF7D6-667B-47AF-B178-D0323269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accent2">
                    <a:lumMod val="40000"/>
                    <a:lumOff val="60000"/>
                  </a:schemeClr>
                </a:solidFill>
                <a:ea typeface="+mj-lt"/>
                <a:cs typeface="+mj-lt"/>
              </a:rPr>
              <a:t>Introduction</a:t>
            </a:r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FDC5B-65DF-9DB4-2A53-86B3B586DC07}"/>
              </a:ext>
            </a:extLst>
          </p:cNvPr>
          <p:cNvSpPr txBox="1"/>
          <p:nvPr/>
        </p:nvSpPr>
        <p:spPr>
          <a:xfrm>
            <a:off x="657727" y="2494548"/>
            <a:ext cx="11020924" cy="18682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" algn="ctr">
              <a:lnSpc>
                <a:spcPct val="11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tx2">
                    <a:alpha val="60000"/>
                  </a:schemeClr>
                </a:solidFill>
                <a:ea typeface="+mn-lt"/>
                <a:cs typeface="+mn-lt"/>
              </a:rPr>
              <a:t>In pretty much any formal piece of research (thesis, dissertation, etc..) you’ll find a research methodology chapter, we will explain what it is and what it should be including .</a:t>
            </a:r>
            <a:endParaRPr lang="en-US" dirty="0">
              <a:solidFill>
                <a:schemeClr val="tx2">
                  <a:alpha val="60000"/>
                </a:schemeClr>
              </a:solidFill>
            </a:endParaRPr>
          </a:p>
          <a:p>
            <a:pPr algn="l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03651-A9D7-FAFA-477A-C90269F05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6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29B9F-E420-0AE5-CADE-027E848F6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Define research methodology:</a:t>
            </a:r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F3411-CC74-65C5-E525-FB7EC43F0F8F}"/>
              </a:ext>
            </a:extLst>
          </p:cNvPr>
          <p:cNvSpPr>
            <a:spLocks noGrp="1"/>
          </p:cNvSpPr>
          <p:nvPr/>
        </p:nvSpPr>
        <p:spPr>
          <a:xfrm>
            <a:off x="906584" y="2565644"/>
            <a:ext cx="9972186" cy="30251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4572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11455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chemeClr val="tx2">
                    <a:alpha val="60000"/>
                  </a:schemeClr>
                </a:solidFill>
              </a:rPr>
              <a:t>It is a systemically designed study by a researcher that allows the reader to  critically evaluate the overall validity and reliability of the study, a good methodology chapter explains not just what procedures approach you chose but also why.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93273-EFAE-5473-0AFE-C69AB00AA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3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C0A93-F7A9-0AD8-AF08-2F74FA51A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Research methodology should include: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D077A6-3841-8E0B-BB75-A4CA3031A4FF}"/>
              </a:ext>
            </a:extLst>
          </p:cNvPr>
          <p:cNvSpPr txBox="1"/>
          <p:nvPr/>
        </p:nvSpPr>
        <p:spPr>
          <a:xfrm>
            <a:off x="1034717" y="2438400"/>
            <a:ext cx="9922040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>
                <a:ea typeface="+mn-lt"/>
                <a:cs typeface="+mn-lt"/>
              </a:rPr>
              <a:t>The type of research </a:t>
            </a:r>
            <a:endParaRPr lang="en-US"/>
          </a:p>
          <a:p>
            <a:pPr marL="457200" indent="-457200">
              <a:buFont typeface="Arial"/>
              <a:buChar char="•"/>
            </a:pPr>
            <a:r>
              <a:rPr lang="en-US" sz="2800">
                <a:ea typeface="+mn-lt"/>
                <a:cs typeface="+mn-lt"/>
              </a:rPr>
              <a:t>Data collection methods </a:t>
            </a:r>
          </a:p>
          <a:p>
            <a:pPr marL="457200" indent="-457200">
              <a:buFont typeface="Arial"/>
              <a:buChar char="•"/>
            </a:pPr>
            <a:r>
              <a:rPr lang="en-US" sz="2800">
                <a:ea typeface="+mn-lt"/>
                <a:cs typeface="+mn-lt"/>
              </a:rPr>
              <a:t>Data analysis methods</a:t>
            </a:r>
          </a:p>
          <a:p>
            <a:pPr marL="457200" indent="-457200">
              <a:buFont typeface="Arial"/>
              <a:buChar char="•"/>
            </a:pPr>
            <a:r>
              <a:rPr lang="en-US" sz="2800">
                <a:ea typeface="+mn-lt"/>
                <a:cs typeface="+mn-lt"/>
              </a:rPr>
              <a:t>Any tools or materials you used</a:t>
            </a:r>
          </a:p>
          <a:p>
            <a:pPr marL="457200" indent="-457200">
              <a:buFont typeface="Arial"/>
              <a:buChar char="•"/>
            </a:pPr>
            <a:r>
              <a:rPr lang="en-US" sz="2800">
                <a:ea typeface="+mn-lt"/>
                <a:cs typeface="+mn-lt"/>
              </a:rPr>
              <a:t>Rational for choosing the methods</a:t>
            </a:r>
            <a:endParaRPr lang="en-US" sz="28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6EA6F9-B7F8-74C9-D644-7CB4DC4BA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7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8C8C-C117-75F7-A59E-1B94AF298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968" y="75322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The difference between research, science and knowledge: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66A6BA-A87B-C122-82FC-463D96B1E8CA}"/>
              </a:ext>
            </a:extLst>
          </p:cNvPr>
          <p:cNvSpPr txBox="1"/>
          <p:nvPr/>
        </p:nvSpPr>
        <p:spPr>
          <a:xfrm>
            <a:off x="858253" y="2454442"/>
            <a:ext cx="10114546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>
                <a:latin typeface="Avenir Next LT Pro"/>
                <a:ea typeface="+mn-lt"/>
                <a:cs typeface="+mn-lt"/>
              </a:rPr>
              <a:t>Research: it refers to the actual gathering of information, this can be by observation or even on the internet.</a:t>
            </a:r>
            <a:endParaRPr lang="en-US" sz="2800">
              <a:latin typeface="Avenir Next LT Pro"/>
              <a:cs typeface="Sabon Next LT"/>
            </a:endParaRPr>
          </a:p>
          <a:p>
            <a:pPr marL="285750" indent="-285750">
              <a:buFont typeface="Arial"/>
              <a:buChar char="•"/>
            </a:pPr>
            <a:endParaRPr lang="en-US" sz="2800">
              <a:latin typeface="Avenir Next LT Pr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Avenir Next LT Pro"/>
                <a:ea typeface="+mn-lt"/>
                <a:cs typeface="+mn-lt"/>
              </a:rPr>
              <a:t>Science: it is counted a particular branch of learning </a:t>
            </a:r>
            <a:endParaRPr lang="en-US"/>
          </a:p>
          <a:p>
            <a:pPr marL="285750" indent="-285750">
              <a:buFont typeface="Arial"/>
              <a:buChar char="•"/>
            </a:pPr>
            <a:endParaRPr lang="en-US" sz="2800">
              <a:latin typeface="Avenir Next LT Pr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Avenir Next LT Pro"/>
                <a:ea typeface="+mn-lt"/>
                <a:cs typeface="+mn-lt"/>
              </a:rPr>
              <a:t>Knowledge: it is countable as something that can be known such as a piece of information or a branch of learning.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3062E-E87F-7C68-CACC-304E0D39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865E-0729-F9BD-AB8E-9D566D2D6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Conclusion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0E58C7-0B76-D8D0-0F12-9BB522F888F5}"/>
              </a:ext>
            </a:extLst>
          </p:cNvPr>
          <p:cNvSpPr txBox="1"/>
          <p:nvPr/>
        </p:nvSpPr>
        <p:spPr>
          <a:xfrm>
            <a:off x="4652211" y="324852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F15851-CD80-9600-2D7A-4C9D714527F0}"/>
              </a:ext>
            </a:extLst>
          </p:cNvPr>
          <p:cNvSpPr>
            <a:spLocks noGrp="1"/>
          </p:cNvSpPr>
          <p:nvPr/>
        </p:nvSpPr>
        <p:spPr>
          <a:xfrm>
            <a:off x="1030152" y="857251"/>
            <a:ext cx="9639801" cy="5143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572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11455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2">
                  <a:lumMod val="10000"/>
                  <a:lumOff val="90000"/>
                </a:schemeClr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2">
                    <a:alpha val="60000"/>
                  </a:schemeClr>
                </a:solidFill>
                <a:ea typeface="+mn-lt"/>
                <a:cs typeface="+mn-lt"/>
              </a:rPr>
              <a:t>Methodology explains how and why you did it, allowing reader to evaluate the validity and reliability of the research.</a:t>
            </a:r>
          </a:p>
          <a:p>
            <a:pPr>
              <a:buClr>
                <a:srgbClr val="E3E7EF"/>
              </a:buClr>
            </a:pPr>
            <a:endParaRPr lang="en-US" sz="1800">
              <a:solidFill>
                <a:schemeClr val="tx2">
                  <a:alpha val="6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5CFC3-467F-6950-E4F8-63CA69AC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17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CFE1C-7888-EBC1-60A2-9B7DF2837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accent2">
                    <a:lumMod val="40000"/>
                    <a:lumOff val="60000"/>
                  </a:schemeClr>
                </a:solidFill>
                <a:cs typeface="Angsana New"/>
              </a:rPr>
              <a:t>Refrences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8B61F7-5CD0-F667-310D-840F614E3A3D}"/>
              </a:ext>
            </a:extLst>
          </p:cNvPr>
          <p:cNvSpPr txBox="1"/>
          <p:nvPr/>
        </p:nvSpPr>
        <p:spPr>
          <a:xfrm>
            <a:off x="842211" y="2470484"/>
            <a:ext cx="964130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21, D. J. on A., 31, D. J. on M., 4, D. J. on J., 23, D. J. on F., &amp; *, N. (2022, March 5). </a:t>
            </a:r>
            <a:r>
              <a:rPr lang="en-US" i="1">
                <a:ea typeface="+mn-lt"/>
                <a:cs typeface="+mn-lt"/>
              </a:rPr>
              <a:t>What is research methodology? definition + examples</a:t>
            </a:r>
            <a:r>
              <a:rPr lang="en-US">
                <a:ea typeface="+mn-lt"/>
                <a:cs typeface="+mn-lt"/>
              </a:rPr>
              <a:t>. Grad Coach. Retrieved March 22, 2022, from </a:t>
            </a:r>
            <a:r>
              <a:rPr lang="en-US">
                <a:ea typeface="+mn-lt"/>
                <a:cs typeface="+mn-lt"/>
                <a:hlinkClick r:id="rId2"/>
              </a:rPr>
              <a:t>https://gradcoach.com/what-is-research-methodology/?msclkid=3e69f015a96511ec99e2937511f9a72d</a:t>
            </a:r>
            <a:r>
              <a:rPr lang="en-US">
                <a:ea typeface="+mn-lt"/>
                <a:cs typeface="+mn-lt"/>
              </a:rPr>
              <a:t> </a:t>
            </a:r>
          </a:p>
          <a:p>
            <a:pPr marL="285750" indent="-285750">
              <a:buFont typeface="Arial,Sans-Serif"/>
              <a:buChar char="•"/>
            </a:pPr>
            <a:endParaRPr lang="en-US">
              <a:ea typeface="+mn-lt"/>
              <a:cs typeface="+mn-lt"/>
            </a:endParaRPr>
          </a:p>
          <a:p>
            <a:pPr marL="285750" indent="-285750" algn="l">
              <a:buFont typeface="Arial,Sans-Serif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13E3493-2452-112A-DFB3-30605844F210}"/>
              </a:ext>
            </a:extLst>
          </p:cNvPr>
          <p:cNvSpPr txBox="1"/>
          <p:nvPr/>
        </p:nvSpPr>
        <p:spPr>
          <a:xfrm>
            <a:off x="840798" y="3776229"/>
            <a:ext cx="7497039" cy="147732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>
                <a:hlinkClick r:id="rId3"/>
              </a:rPr>
              <a:t>Difference</a:t>
            </a:r>
            <a:r>
              <a:rPr lang="en-US">
                <a:ea typeface="+mn-lt"/>
                <a:cs typeface="+mn-lt"/>
                <a:hlinkClick r:id="rId3"/>
              </a:rPr>
              <a:t> Between Science and Research - 566 Words | Studymode</a:t>
            </a:r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  <a:hlinkClick r:id="rId4"/>
              </a:rPr>
              <a:t>What is the difference between knowledge and science? | WikiDiff</a:t>
            </a:r>
            <a:endParaRPr lang="en-US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10929-4968-82CA-9FDF-B6624C15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7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867F51-FA93-E53E-20E4-B717FDEAE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4951-7827-47D4-8276-7DDE1FA7D8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85003"/>
      </p:ext>
    </p:extLst>
  </p:cSld>
  <p:clrMapOvr>
    <a:masterClrMapping/>
  </p:clrMapOvr>
</p:sld>
</file>

<file path=ppt/theme/theme1.xml><?xml version="1.0" encoding="utf-8"?>
<a:theme xmlns:a="http://schemas.openxmlformats.org/drawingml/2006/main" name="LuminousVTI">
  <a:themeElements>
    <a:clrScheme name="AnalogousFromRegularSeedRightStep">
      <a:dk1>
        <a:srgbClr val="000000"/>
      </a:dk1>
      <a:lt1>
        <a:srgbClr val="FFFFFF"/>
      </a:lt1>
      <a:dk2>
        <a:srgbClr val="1B212F"/>
      </a:dk2>
      <a:lt2>
        <a:srgbClr val="F3F0F0"/>
      </a:lt2>
      <a:accent1>
        <a:srgbClr val="20B3AA"/>
      </a:accent1>
      <a:accent2>
        <a:srgbClr val="1792D5"/>
      </a:accent2>
      <a:accent3>
        <a:srgbClr val="2955E7"/>
      </a:accent3>
      <a:accent4>
        <a:srgbClr val="4C2CD9"/>
      </a:accent4>
      <a:accent5>
        <a:srgbClr val="9C29E7"/>
      </a:accent5>
      <a:accent6>
        <a:srgbClr val="D517D1"/>
      </a:accent6>
      <a:hlink>
        <a:srgbClr val="BF3F47"/>
      </a:hlink>
      <a:folHlink>
        <a:srgbClr val="7F7F7F"/>
      </a:folHlink>
    </a:clrScheme>
    <a:fontScheme name="Custom 51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uminousVTI" id="{3EBF12FF-FD44-415B-AB75-5B4F7E5C3AC4}" vid="{521B7FAE-6A8D-4468-B79A-0706294A0D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2</TotalTime>
  <Words>175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Angsana New</vt:lpstr>
      <vt:lpstr>Arial</vt:lpstr>
      <vt:lpstr>Arial,Sans-Serif</vt:lpstr>
      <vt:lpstr>Avenir Next LT Pro</vt:lpstr>
      <vt:lpstr>Sabon Next LT</vt:lpstr>
      <vt:lpstr>Wingdings</vt:lpstr>
      <vt:lpstr>LuminousVTI</vt:lpstr>
      <vt:lpstr>The Differences Between Research, Science and knowledge</vt:lpstr>
      <vt:lpstr>OBJECTIVES:  Define research methodology  Discuss differences between research, science and knowledge</vt:lpstr>
      <vt:lpstr>Introduction</vt:lpstr>
      <vt:lpstr>Define research methodology:</vt:lpstr>
      <vt:lpstr>Research methodology should include:</vt:lpstr>
      <vt:lpstr>The difference between research, science and knowledge:</vt:lpstr>
      <vt:lpstr>Conclusion</vt:lpstr>
      <vt:lpstr>Refrences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Maher Fattouh</cp:lastModifiedBy>
  <cp:revision>8</cp:revision>
  <dcterms:created xsi:type="dcterms:W3CDTF">2022-03-21T20:35:22Z</dcterms:created>
  <dcterms:modified xsi:type="dcterms:W3CDTF">2022-04-06T08:54:40Z</dcterms:modified>
</cp:coreProperties>
</file>