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8288000" cy="10287000"/>
  <p:notesSz cx="6858000" cy="9144000"/>
  <p:embeddedFontLst>
    <p:embeddedFont>
      <p:font typeface="Montserrat Classic Bold" panose="020B0604020202020204" charset="0"/>
      <p:regular r:id="rId10"/>
    </p:embeddedFont>
    <p:embeddedFont>
      <p:font typeface="Montserrat Bold" panose="020B0604020202020204" charset="0"/>
      <p:regular r:id="rId11"/>
    </p:embeddedFont>
    <p:embeddedFont>
      <p:font typeface="Hibernate" panose="02000503000000000000" charset="0"/>
      <p:regular r:id="rId12"/>
    </p:embeddedFont>
    <p:embeddedFont>
      <p:font typeface="Calibri" panose="020F0502020204030204" pitchFamily="34" charset="0"/>
      <p:regular r:id="rId13"/>
      <p:bold r:id="rId14"/>
    </p:embeddedFont>
    <p:embeddedFont>
      <p:font typeface="Montserrat Medium" panose="020B0604020202020204" charset="0"/>
      <p:regular r:id="rId15"/>
    </p:embeddedFont>
    <p:embeddedFont>
      <p:font typeface="Montserrat" panose="020B0604020202020204" charset="0"/>
      <p:regular r:id="rId16"/>
    </p:embeddedFont>
    <p:embeddedFont>
      <p:font typeface="Agrandir Bold" panose="020B0604020202020204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9" d="100"/>
          <a:sy n="49" d="100"/>
        </p:scale>
        <p:origin x="38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70429" r="-70429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1214591" y="-653351"/>
            <a:ext cx="3335222" cy="3026714"/>
          </a:xfrm>
          <a:custGeom>
            <a:avLst/>
            <a:gdLst/>
            <a:ahLst/>
            <a:cxnLst/>
            <a:rect l="l" t="t" r="r" b="b"/>
            <a:pathLst>
              <a:path w="3335222" h="3026714">
                <a:moveTo>
                  <a:pt x="0" y="0"/>
                </a:moveTo>
                <a:lnTo>
                  <a:pt x="3335222" y="0"/>
                </a:lnTo>
                <a:lnTo>
                  <a:pt x="3335222" y="3026714"/>
                </a:lnTo>
                <a:lnTo>
                  <a:pt x="0" y="302671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2777434" y="-1093686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3" y="0"/>
                </a:lnTo>
                <a:lnTo>
                  <a:pt x="2669513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323134" y="8156869"/>
            <a:ext cx="2436684" cy="2692468"/>
          </a:xfrm>
          <a:custGeom>
            <a:avLst/>
            <a:gdLst/>
            <a:ahLst/>
            <a:cxnLst/>
            <a:rect l="l" t="t" r="r" b="b"/>
            <a:pathLst>
              <a:path w="2436684" h="2692468">
                <a:moveTo>
                  <a:pt x="0" y="0"/>
                </a:moveTo>
                <a:lnTo>
                  <a:pt x="2436684" y="0"/>
                </a:lnTo>
                <a:lnTo>
                  <a:pt x="2436684" y="2692469"/>
                </a:lnTo>
                <a:lnTo>
                  <a:pt x="0" y="26924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2523674">
            <a:off x="8574628" y="8547243"/>
            <a:ext cx="3966278" cy="3822501"/>
          </a:xfrm>
          <a:custGeom>
            <a:avLst/>
            <a:gdLst/>
            <a:ahLst/>
            <a:cxnLst/>
            <a:rect l="l" t="t" r="r" b="b"/>
            <a:pathLst>
              <a:path w="3966278" h="3822501">
                <a:moveTo>
                  <a:pt x="0" y="0"/>
                </a:moveTo>
                <a:lnTo>
                  <a:pt x="3966278" y="0"/>
                </a:lnTo>
                <a:lnTo>
                  <a:pt x="3966278" y="3822501"/>
                </a:lnTo>
                <a:lnTo>
                  <a:pt x="0" y="382250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3748651" y="8858795"/>
            <a:ext cx="2268425" cy="1990543"/>
          </a:xfrm>
          <a:custGeom>
            <a:avLst/>
            <a:gdLst/>
            <a:ahLst/>
            <a:cxnLst/>
            <a:rect l="l" t="t" r="r" b="b"/>
            <a:pathLst>
              <a:path w="2268425" h="1990543">
                <a:moveTo>
                  <a:pt x="0" y="0"/>
                </a:moveTo>
                <a:lnTo>
                  <a:pt x="2268425" y="0"/>
                </a:lnTo>
                <a:lnTo>
                  <a:pt x="2268425" y="1990543"/>
                </a:lnTo>
                <a:lnTo>
                  <a:pt x="0" y="19905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2829396">
            <a:off x="16595204" y="61939"/>
            <a:ext cx="3367561" cy="3245487"/>
          </a:xfrm>
          <a:custGeom>
            <a:avLst/>
            <a:gdLst/>
            <a:ahLst/>
            <a:cxnLst/>
            <a:rect l="l" t="t" r="r" b="b"/>
            <a:pathLst>
              <a:path w="3367561" h="3245487">
                <a:moveTo>
                  <a:pt x="0" y="0"/>
                </a:moveTo>
                <a:lnTo>
                  <a:pt x="3367561" y="0"/>
                </a:lnTo>
                <a:lnTo>
                  <a:pt x="3367561" y="3245487"/>
                </a:lnTo>
                <a:lnTo>
                  <a:pt x="0" y="324548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-1214591" y="3572091"/>
            <a:ext cx="2429181" cy="4015176"/>
          </a:xfrm>
          <a:custGeom>
            <a:avLst/>
            <a:gdLst/>
            <a:ahLst/>
            <a:cxnLst/>
            <a:rect l="l" t="t" r="r" b="b"/>
            <a:pathLst>
              <a:path w="2429181" h="4015176">
                <a:moveTo>
                  <a:pt x="0" y="0"/>
                </a:moveTo>
                <a:lnTo>
                  <a:pt x="2429182" y="0"/>
                </a:lnTo>
                <a:lnTo>
                  <a:pt x="2429182" y="4015176"/>
                </a:lnTo>
                <a:lnTo>
                  <a:pt x="0" y="401517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6736567" y="4592514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726236">
            <a:off x="13288786" y="-648443"/>
            <a:ext cx="4156830" cy="1979691"/>
          </a:xfrm>
          <a:custGeom>
            <a:avLst/>
            <a:gdLst/>
            <a:ahLst/>
            <a:cxnLst/>
            <a:rect l="l" t="t" r="r" b="b"/>
            <a:pathLst>
              <a:path w="4156830" h="1979691">
                <a:moveTo>
                  <a:pt x="0" y="0"/>
                </a:moveTo>
                <a:lnTo>
                  <a:pt x="4156830" y="0"/>
                </a:lnTo>
                <a:lnTo>
                  <a:pt x="4156830" y="1979691"/>
                </a:lnTo>
                <a:lnTo>
                  <a:pt x="0" y="197969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0789271" y="-1202197"/>
            <a:ext cx="2478756" cy="2404393"/>
          </a:xfrm>
          <a:custGeom>
            <a:avLst/>
            <a:gdLst/>
            <a:ahLst/>
            <a:cxnLst/>
            <a:rect l="l" t="t" r="r" b="b"/>
            <a:pathLst>
              <a:path w="2478756" h="2404393">
                <a:moveTo>
                  <a:pt x="0" y="0"/>
                </a:moveTo>
                <a:lnTo>
                  <a:pt x="2478756" y="0"/>
                </a:lnTo>
                <a:lnTo>
                  <a:pt x="2478756" y="2404394"/>
                </a:lnTo>
                <a:lnTo>
                  <a:pt x="0" y="240439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-778935" y="8261739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4" y="0"/>
                </a:lnTo>
                <a:lnTo>
                  <a:pt x="3287384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3083439" y="9151851"/>
            <a:ext cx="4283445" cy="2039991"/>
          </a:xfrm>
          <a:custGeom>
            <a:avLst/>
            <a:gdLst/>
            <a:ahLst/>
            <a:cxnLst/>
            <a:rect l="l" t="t" r="r" b="b"/>
            <a:pathLst>
              <a:path w="4283445" h="2039991">
                <a:moveTo>
                  <a:pt x="0" y="0"/>
                </a:moveTo>
                <a:lnTo>
                  <a:pt x="4283444" y="0"/>
                </a:lnTo>
                <a:lnTo>
                  <a:pt x="4283444" y="2039990"/>
                </a:lnTo>
                <a:lnTo>
                  <a:pt x="0" y="203999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-8754662">
            <a:off x="5893358" y="-2053103"/>
            <a:ext cx="4176376" cy="3664770"/>
          </a:xfrm>
          <a:custGeom>
            <a:avLst/>
            <a:gdLst/>
            <a:ahLst/>
            <a:cxnLst/>
            <a:rect l="l" t="t" r="r" b="b"/>
            <a:pathLst>
              <a:path w="4176376" h="3664770">
                <a:moveTo>
                  <a:pt x="0" y="0"/>
                </a:moveTo>
                <a:lnTo>
                  <a:pt x="4176376" y="0"/>
                </a:lnTo>
                <a:lnTo>
                  <a:pt x="4176376" y="3664769"/>
                </a:lnTo>
                <a:lnTo>
                  <a:pt x="0" y="366476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grpSp>
        <p:nvGrpSpPr>
          <p:cNvPr id="16" name="Group 16"/>
          <p:cNvGrpSpPr/>
          <p:nvPr/>
        </p:nvGrpSpPr>
        <p:grpSpPr>
          <a:xfrm>
            <a:off x="2092148" y="3654005"/>
            <a:ext cx="14103704" cy="2978990"/>
            <a:chOff x="0" y="0"/>
            <a:chExt cx="3239050" cy="684154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239050" cy="684154"/>
            </a:xfrm>
            <a:custGeom>
              <a:avLst/>
              <a:gdLst/>
              <a:ahLst/>
              <a:cxnLst/>
              <a:rect l="l" t="t" r="r" b="b"/>
              <a:pathLst>
                <a:path w="3239050" h="684154">
                  <a:moveTo>
                    <a:pt x="8234" y="0"/>
                  </a:moveTo>
                  <a:lnTo>
                    <a:pt x="3230816" y="0"/>
                  </a:lnTo>
                  <a:cubicBezTo>
                    <a:pt x="3233000" y="0"/>
                    <a:pt x="3235094" y="868"/>
                    <a:pt x="3236638" y="2412"/>
                  </a:cubicBezTo>
                  <a:cubicBezTo>
                    <a:pt x="3238183" y="3956"/>
                    <a:pt x="3239050" y="6050"/>
                    <a:pt x="3239050" y="8234"/>
                  </a:cubicBezTo>
                  <a:lnTo>
                    <a:pt x="3239050" y="675920"/>
                  </a:lnTo>
                  <a:cubicBezTo>
                    <a:pt x="3239050" y="678103"/>
                    <a:pt x="3238183" y="680198"/>
                    <a:pt x="3236638" y="681742"/>
                  </a:cubicBezTo>
                  <a:cubicBezTo>
                    <a:pt x="3235094" y="683286"/>
                    <a:pt x="3233000" y="684154"/>
                    <a:pt x="3230816" y="684154"/>
                  </a:cubicBezTo>
                  <a:lnTo>
                    <a:pt x="8234" y="684154"/>
                  </a:lnTo>
                  <a:cubicBezTo>
                    <a:pt x="6050" y="684154"/>
                    <a:pt x="3956" y="683286"/>
                    <a:pt x="2412" y="681742"/>
                  </a:cubicBezTo>
                  <a:cubicBezTo>
                    <a:pt x="868" y="680198"/>
                    <a:pt x="0" y="678103"/>
                    <a:pt x="0" y="675920"/>
                  </a:cubicBezTo>
                  <a:lnTo>
                    <a:pt x="0" y="8234"/>
                  </a:lnTo>
                  <a:cubicBezTo>
                    <a:pt x="0" y="6050"/>
                    <a:pt x="868" y="3956"/>
                    <a:pt x="2412" y="2412"/>
                  </a:cubicBezTo>
                  <a:cubicBezTo>
                    <a:pt x="3956" y="868"/>
                    <a:pt x="6050" y="0"/>
                    <a:pt x="8234" y="0"/>
                  </a:cubicBezTo>
                  <a:close/>
                </a:path>
              </a:pathLst>
            </a:custGeom>
            <a:solidFill>
              <a:srgbClr val="FFE4B4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9525"/>
              <a:ext cx="3239050" cy="6936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97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4530305" y="513930"/>
            <a:ext cx="9227390" cy="9342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494"/>
              </a:lnSpc>
            </a:pPr>
            <a:r>
              <a:rPr lang="en-US" sz="2667" spc="237">
                <a:solidFill>
                  <a:srgbClr val="404040"/>
                </a:solidFill>
                <a:latin typeface="Agrandir Bold"/>
              </a:rPr>
              <a:t>LIBYAN INTERNATIONAL MEDICAL UNIVERSITY FACULTY OF BUSINESS ADMINISTRATION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334019" y="3549230"/>
            <a:ext cx="11731732" cy="32573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667"/>
              </a:lnSpc>
              <a:spcBef>
                <a:spcPct val="0"/>
              </a:spcBef>
            </a:pPr>
            <a:r>
              <a:rPr lang="en-US" sz="9670" dirty="0" smtClean="0">
                <a:solidFill>
                  <a:srgbClr val="404040"/>
                </a:solidFill>
                <a:latin typeface="Hibernate"/>
              </a:rPr>
              <a:t>THE DIFFRENCES BETWEEN INTRANETS AND EXTRANETS</a:t>
            </a:r>
            <a:endParaRPr lang="en-US" sz="9670" dirty="0">
              <a:solidFill>
                <a:srgbClr val="404040"/>
              </a:solidFill>
              <a:latin typeface="Hibernate"/>
            </a:endParaRPr>
          </a:p>
        </p:txBody>
      </p:sp>
      <p:sp>
        <p:nvSpPr>
          <p:cNvPr id="21" name="Freeform 21"/>
          <p:cNvSpPr/>
          <p:nvPr/>
        </p:nvSpPr>
        <p:spPr>
          <a:xfrm>
            <a:off x="15815632" y="0"/>
            <a:ext cx="2472368" cy="2465075"/>
          </a:xfrm>
          <a:custGeom>
            <a:avLst/>
            <a:gdLst/>
            <a:ahLst/>
            <a:cxnLst/>
            <a:rect l="l" t="t" r="r" b="b"/>
            <a:pathLst>
              <a:path w="2472368" h="2465075">
                <a:moveTo>
                  <a:pt x="0" y="0"/>
                </a:moveTo>
                <a:lnTo>
                  <a:pt x="2472368" y="0"/>
                </a:lnTo>
                <a:lnTo>
                  <a:pt x="2472368" y="2465075"/>
                </a:lnTo>
                <a:lnTo>
                  <a:pt x="0" y="246507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0" y="0"/>
            <a:ext cx="2469790" cy="2477054"/>
          </a:xfrm>
          <a:custGeom>
            <a:avLst/>
            <a:gdLst/>
            <a:ahLst/>
            <a:cxnLst/>
            <a:rect l="l" t="t" r="r" b="b"/>
            <a:pathLst>
              <a:path w="2469790" h="2477054">
                <a:moveTo>
                  <a:pt x="0" y="0"/>
                </a:moveTo>
                <a:lnTo>
                  <a:pt x="2469790" y="0"/>
                </a:lnTo>
                <a:lnTo>
                  <a:pt x="2469790" y="2477054"/>
                </a:lnTo>
                <a:lnTo>
                  <a:pt x="0" y="247705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sp>
        <p:nvSpPr>
          <p:cNvPr id="23" name="TextBox 23"/>
          <p:cNvSpPr txBox="1"/>
          <p:nvPr/>
        </p:nvSpPr>
        <p:spPr>
          <a:xfrm>
            <a:off x="0" y="8091215"/>
            <a:ext cx="6668038" cy="9857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16"/>
              </a:lnSpc>
            </a:pPr>
            <a:r>
              <a:rPr lang="en-US" sz="1996" spc="177" dirty="0">
                <a:solidFill>
                  <a:srgbClr val="404040"/>
                </a:solidFill>
                <a:latin typeface="Agrandir Bold"/>
              </a:rPr>
              <a:t>BY</a:t>
            </a:r>
            <a:r>
              <a:rPr lang="en-US" sz="1996" spc="177" dirty="0" smtClean="0">
                <a:solidFill>
                  <a:srgbClr val="404040"/>
                </a:solidFill>
                <a:latin typeface="Agrandir Bold"/>
              </a:rPr>
              <a:t>: RAGHAD </a:t>
            </a:r>
            <a:r>
              <a:rPr lang="en-US" sz="1996" spc="177" dirty="0">
                <a:solidFill>
                  <a:srgbClr val="404040"/>
                </a:solidFill>
                <a:latin typeface="Agrandir Bold"/>
              </a:rPr>
              <a:t>ABDULLAH</a:t>
            </a:r>
          </a:p>
          <a:p>
            <a:pPr algn="ctr">
              <a:lnSpc>
                <a:spcPts val="2616"/>
              </a:lnSpc>
            </a:pPr>
            <a:r>
              <a:rPr lang="en-US" sz="1996" spc="177" dirty="0">
                <a:solidFill>
                  <a:srgbClr val="404040"/>
                </a:solidFill>
                <a:latin typeface="Agrandir Bold"/>
              </a:rPr>
              <a:t>ID:4086</a:t>
            </a:r>
          </a:p>
          <a:p>
            <a:pPr marL="0" lvl="0" indent="0" algn="ctr">
              <a:lnSpc>
                <a:spcPts val="2616"/>
              </a:lnSpc>
            </a:pPr>
            <a:r>
              <a:rPr lang="en-US" sz="1996" spc="177" dirty="0">
                <a:solidFill>
                  <a:srgbClr val="404040"/>
                </a:solidFill>
                <a:latin typeface="Agrandir Bold"/>
              </a:rPr>
              <a:t>RAGHED-4086@LIMU.EDU.LY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1529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70429" r="-70429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776040" y="2754930"/>
            <a:ext cx="1501477" cy="1496372"/>
            <a:chOff x="0" y="0"/>
            <a:chExt cx="599039" cy="59700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99039" cy="597003"/>
            </a:xfrm>
            <a:custGeom>
              <a:avLst/>
              <a:gdLst/>
              <a:ahLst/>
              <a:cxnLst/>
              <a:rect l="l" t="t" r="r" b="b"/>
              <a:pathLst>
                <a:path w="599039" h="597003">
                  <a:moveTo>
                    <a:pt x="154686" y="0"/>
                  </a:moveTo>
                  <a:lnTo>
                    <a:pt x="444353" y="0"/>
                  </a:lnTo>
                  <a:cubicBezTo>
                    <a:pt x="485378" y="0"/>
                    <a:pt x="524723" y="16297"/>
                    <a:pt x="553733" y="45307"/>
                  </a:cubicBezTo>
                  <a:cubicBezTo>
                    <a:pt x="582742" y="74316"/>
                    <a:pt x="599039" y="113661"/>
                    <a:pt x="599039" y="154686"/>
                  </a:cubicBezTo>
                  <a:lnTo>
                    <a:pt x="599039" y="442316"/>
                  </a:lnTo>
                  <a:cubicBezTo>
                    <a:pt x="599039" y="483342"/>
                    <a:pt x="582742" y="522687"/>
                    <a:pt x="553733" y="551696"/>
                  </a:cubicBezTo>
                  <a:cubicBezTo>
                    <a:pt x="524723" y="580705"/>
                    <a:pt x="485378" y="597003"/>
                    <a:pt x="444353" y="597003"/>
                  </a:cubicBezTo>
                  <a:lnTo>
                    <a:pt x="154686" y="597003"/>
                  </a:lnTo>
                  <a:cubicBezTo>
                    <a:pt x="113661" y="597003"/>
                    <a:pt x="74316" y="580705"/>
                    <a:pt x="45307" y="551696"/>
                  </a:cubicBezTo>
                  <a:cubicBezTo>
                    <a:pt x="16297" y="522687"/>
                    <a:pt x="0" y="483342"/>
                    <a:pt x="0" y="442316"/>
                  </a:cubicBezTo>
                  <a:lnTo>
                    <a:pt x="0" y="154686"/>
                  </a:lnTo>
                  <a:cubicBezTo>
                    <a:pt x="0" y="113661"/>
                    <a:pt x="16297" y="74316"/>
                    <a:pt x="45307" y="45307"/>
                  </a:cubicBezTo>
                  <a:cubicBezTo>
                    <a:pt x="74316" y="16297"/>
                    <a:pt x="113661" y="0"/>
                    <a:pt x="154686" y="0"/>
                  </a:cubicBezTo>
                  <a:close/>
                </a:path>
              </a:pathLst>
            </a:custGeom>
            <a:solidFill>
              <a:srgbClr val="B8CDDB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114300"/>
              <a:ext cx="599039" cy="4827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724"/>
                </a:lnSpc>
              </a:pPr>
              <a:r>
                <a:rPr lang="en-US" sz="7499" spc="532">
                  <a:solidFill>
                    <a:srgbClr val="FFFFFF"/>
                  </a:solidFill>
                  <a:latin typeface="Montserrat Classic Bold"/>
                </a:rPr>
                <a:t>01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4179294" y="269623"/>
            <a:ext cx="9929412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 dirty="0">
                <a:solidFill>
                  <a:srgbClr val="000000"/>
                </a:solidFill>
                <a:latin typeface="Hibernate"/>
              </a:rPr>
              <a:t>TABLE OF CONTEN﻿TS: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277517" y="3363878"/>
            <a:ext cx="7414147" cy="5692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0"/>
              </a:lnSpc>
              <a:spcBef>
                <a:spcPct val="0"/>
              </a:spcBef>
            </a:pPr>
            <a:r>
              <a:rPr lang="en-US" sz="3099" spc="99">
                <a:solidFill>
                  <a:srgbClr val="000000"/>
                </a:solidFill>
                <a:latin typeface="Montserrat Bold"/>
              </a:rPr>
              <a:t>What Does Intranet Mean?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776040" y="4880996"/>
            <a:ext cx="1501477" cy="1496372"/>
            <a:chOff x="0" y="0"/>
            <a:chExt cx="599039" cy="597003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99039" cy="597003"/>
            </a:xfrm>
            <a:custGeom>
              <a:avLst/>
              <a:gdLst/>
              <a:ahLst/>
              <a:cxnLst/>
              <a:rect l="l" t="t" r="r" b="b"/>
              <a:pathLst>
                <a:path w="599039" h="597003">
                  <a:moveTo>
                    <a:pt x="154686" y="0"/>
                  </a:moveTo>
                  <a:lnTo>
                    <a:pt x="444353" y="0"/>
                  </a:lnTo>
                  <a:cubicBezTo>
                    <a:pt x="485378" y="0"/>
                    <a:pt x="524723" y="16297"/>
                    <a:pt x="553733" y="45307"/>
                  </a:cubicBezTo>
                  <a:cubicBezTo>
                    <a:pt x="582742" y="74316"/>
                    <a:pt x="599039" y="113661"/>
                    <a:pt x="599039" y="154686"/>
                  </a:cubicBezTo>
                  <a:lnTo>
                    <a:pt x="599039" y="442316"/>
                  </a:lnTo>
                  <a:cubicBezTo>
                    <a:pt x="599039" y="483342"/>
                    <a:pt x="582742" y="522687"/>
                    <a:pt x="553733" y="551696"/>
                  </a:cubicBezTo>
                  <a:cubicBezTo>
                    <a:pt x="524723" y="580705"/>
                    <a:pt x="485378" y="597003"/>
                    <a:pt x="444353" y="597003"/>
                  </a:cubicBezTo>
                  <a:lnTo>
                    <a:pt x="154686" y="597003"/>
                  </a:lnTo>
                  <a:cubicBezTo>
                    <a:pt x="113661" y="597003"/>
                    <a:pt x="74316" y="580705"/>
                    <a:pt x="45307" y="551696"/>
                  </a:cubicBezTo>
                  <a:cubicBezTo>
                    <a:pt x="16297" y="522687"/>
                    <a:pt x="0" y="483342"/>
                    <a:pt x="0" y="442316"/>
                  </a:cubicBezTo>
                  <a:lnTo>
                    <a:pt x="0" y="154686"/>
                  </a:lnTo>
                  <a:cubicBezTo>
                    <a:pt x="0" y="113661"/>
                    <a:pt x="16297" y="74316"/>
                    <a:pt x="45307" y="45307"/>
                  </a:cubicBezTo>
                  <a:cubicBezTo>
                    <a:pt x="74316" y="16297"/>
                    <a:pt x="113661" y="0"/>
                    <a:pt x="154686" y="0"/>
                  </a:cubicBezTo>
                  <a:close/>
                </a:path>
              </a:pathLst>
            </a:custGeom>
            <a:solidFill>
              <a:srgbClr val="F7BB97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114300"/>
              <a:ext cx="599039" cy="4827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724"/>
                </a:lnSpc>
              </a:pPr>
              <a:r>
                <a:rPr lang="en-US" sz="7499" spc="532">
                  <a:solidFill>
                    <a:srgbClr val="FFFFFF"/>
                  </a:solidFill>
                  <a:latin typeface="Montserrat Classic Bold"/>
                </a:rPr>
                <a:t>02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76040" y="7149094"/>
            <a:ext cx="1501477" cy="1496372"/>
            <a:chOff x="0" y="0"/>
            <a:chExt cx="599039" cy="597003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599039" cy="597003"/>
            </a:xfrm>
            <a:custGeom>
              <a:avLst/>
              <a:gdLst/>
              <a:ahLst/>
              <a:cxnLst/>
              <a:rect l="l" t="t" r="r" b="b"/>
              <a:pathLst>
                <a:path w="599039" h="597003">
                  <a:moveTo>
                    <a:pt x="154686" y="0"/>
                  </a:moveTo>
                  <a:lnTo>
                    <a:pt x="444353" y="0"/>
                  </a:lnTo>
                  <a:cubicBezTo>
                    <a:pt x="485378" y="0"/>
                    <a:pt x="524723" y="16297"/>
                    <a:pt x="553733" y="45307"/>
                  </a:cubicBezTo>
                  <a:cubicBezTo>
                    <a:pt x="582742" y="74316"/>
                    <a:pt x="599039" y="113661"/>
                    <a:pt x="599039" y="154686"/>
                  </a:cubicBezTo>
                  <a:lnTo>
                    <a:pt x="599039" y="442316"/>
                  </a:lnTo>
                  <a:cubicBezTo>
                    <a:pt x="599039" y="483342"/>
                    <a:pt x="582742" y="522687"/>
                    <a:pt x="553733" y="551696"/>
                  </a:cubicBezTo>
                  <a:cubicBezTo>
                    <a:pt x="524723" y="580705"/>
                    <a:pt x="485378" y="597003"/>
                    <a:pt x="444353" y="597003"/>
                  </a:cubicBezTo>
                  <a:lnTo>
                    <a:pt x="154686" y="597003"/>
                  </a:lnTo>
                  <a:cubicBezTo>
                    <a:pt x="113661" y="597003"/>
                    <a:pt x="74316" y="580705"/>
                    <a:pt x="45307" y="551696"/>
                  </a:cubicBezTo>
                  <a:cubicBezTo>
                    <a:pt x="16297" y="522687"/>
                    <a:pt x="0" y="483342"/>
                    <a:pt x="0" y="442316"/>
                  </a:cubicBezTo>
                  <a:lnTo>
                    <a:pt x="0" y="154686"/>
                  </a:lnTo>
                  <a:cubicBezTo>
                    <a:pt x="0" y="113661"/>
                    <a:pt x="16297" y="74316"/>
                    <a:pt x="45307" y="45307"/>
                  </a:cubicBezTo>
                  <a:cubicBezTo>
                    <a:pt x="74316" y="16297"/>
                    <a:pt x="113661" y="0"/>
                    <a:pt x="154686" y="0"/>
                  </a:cubicBezTo>
                  <a:close/>
                </a:path>
              </a:pathLst>
            </a:custGeom>
            <a:solidFill>
              <a:srgbClr val="FFD2CC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114300"/>
              <a:ext cx="599039" cy="4827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724"/>
                </a:lnSpc>
              </a:pPr>
              <a:r>
                <a:rPr lang="en-US" sz="7499" spc="532">
                  <a:solidFill>
                    <a:srgbClr val="FFFFFF"/>
                  </a:solidFill>
                  <a:latin typeface="Montserrat Classic Bold"/>
                </a:rPr>
                <a:t>03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3196420" y="5496916"/>
            <a:ext cx="7495244" cy="5599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3"/>
              </a:lnSpc>
              <a:spcBef>
                <a:spcPct val="0"/>
              </a:spcBef>
            </a:pPr>
            <a:r>
              <a:rPr lang="en-US" sz="3100" spc="99">
                <a:solidFill>
                  <a:srgbClr val="000000"/>
                </a:solidFill>
                <a:latin typeface="Montserrat Bold"/>
              </a:rPr>
              <a:t>What Does Extranet Mean?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277517" y="7682294"/>
            <a:ext cx="10555721" cy="5612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26"/>
              </a:lnSpc>
              <a:spcBef>
                <a:spcPct val="0"/>
              </a:spcBef>
            </a:pPr>
            <a:r>
              <a:rPr lang="en-US" sz="3109" spc="99">
                <a:solidFill>
                  <a:srgbClr val="000000"/>
                </a:solidFill>
                <a:latin typeface="Montserrat Bold"/>
              </a:rPr>
              <a:t>Difference between Extranet and Intranet.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2149274" y="3605627"/>
            <a:ext cx="7495244" cy="5612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3"/>
              </a:lnSpc>
              <a:spcBef>
                <a:spcPct val="0"/>
              </a:spcBef>
            </a:pPr>
            <a:r>
              <a:rPr lang="en-US" sz="3100" spc="99">
                <a:solidFill>
                  <a:srgbClr val="000000"/>
                </a:solidFill>
                <a:latin typeface="Montserrat Bold"/>
              </a:rPr>
              <a:t>Conclusion 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2149274" y="5496916"/>
            <a:ext cx="7495244" cy="5599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713"/>
              </a:lnSpc>
              <a:spcBef>
                <a:spcPct val="0"/>
              </a:spcBef>
            </a:pPr>
            <a:r>
              <a:rPr lang="en-US" sz="3100" spc="99">
                <a:solidFill>
                  <a:srgbClr val="000000"/>
                </a:solidFill>
                <a:latin typeface="Montserrat Bold"/>
              </a:rPr>
              <a:t>References.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12391005" y="4880996"/>
            <a:ext cx="1501477" cy="1496372"/>
            <a:chOff x="0" y="0"/>
            <a:chExt cx="599039" cy="59700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599039" cy="597003"/>
            </a:xfrm>
            <a:custGeom>
              <a:avLst/>
              <a:gdLst/>
              <a:ahLst/>
              <a:cxnLst/>
              <a:rect l="l" t="t" r="r" b="b"/>
              <a:pathLst>
                <a:path w="599039" h="597003">
                  <a:moveTo>
                    <a:pt x="154686" y="0"/>
                  </a:moveTo>
                  <a:lnTo>
                    <a:pt x="444353" y="0"/>
                  </a:lnTo>
                  <a:cubicBezTo>
                    <a:pt x="485378" y="0"/>
                    <a:pt x="524723" y="16297"/>
                    <a:pt x="553733" y="45307"/>
                  </a:cubicBezTo>
                  <a:cubicBezTo>
                    <a:pt x="582742" y="74316"/>
                    <a:pt x="599039" y="113661"/>
                    <a:pt x="599039" y="154686"/>
                  </a:cubicBezTo>
                  <a:lnTo>
                    <a:pt x="599039" y="442316"/>
                  </a:lnTo>
                  <a:cubicBezTo>
                    <a:pt x="599039" y="483342"/>
                    <a:pt x="582742" y="522687"/>
                    <a:pt x="553733" y="551696"/>
                  </a:cubicBezTo>
                  <a:cubicBezTo>
                    <a:pt x="524723" y="580705"/>
                    <a:pt x="485378" y="597003"/>
                    <a:pt x="444353" y="597003"/>
                  </a:cubicBezTo>
                  <a:lnTo>
                    <a:pt x="154686" y="597003"/>
                  </a:lnTo>
                  <a:cubicBezTo>
                    <a:pt x="113661" y="597003"/>
                    <a:pt x="74316" y="580705"/>
                    <a:pt x="45307" y="551696"/>
                  </a:cubicBezTo>
                  <a:cubicBezTo>
                    <a:pt x="16297" y="522687"/>
                    <a:pt x="0" y="483342"/>
                    <a:pt x="0" y="442316"/>
                  </a:cubicBezTo>
                  <a:lnTo>
                    <a:pt x="0" y="154686"/>
                  </a:lnTo>
                  <a:cubicBezTo>
                    <a:pt x="0" y="113661"/>
                    <a:pt x="16297" y="74316"/>
                    <a:pt x="45307" y="45307"/>
                  </a:cubicBezTo>
                  <a:cubicBezTo>
                    <a:pt x="74316" y="16297"/>
                    <a:pt x="113661" y="0"/>
                    <a:pt x="154686" y="0"/>
                  </a:cubicBezTo>
                  <a:close/>
                </a:path>
              </a:pathLst>
            </a:custGeom>
            <a:solidFill>
              <a:srgbClr val="B8CDDB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114300"/>
              <a:ext cx="599039" cy="4827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724"/>
                </a:lnSpc>
              </a:pPr>
              <a:r>
                <a:rPr lang="en-US" sz="7499" spc="532">
                  <a:solidFill>
                    <a:srgbClr val="FFFFFF"/>
                  </a:solidFill>
                  <a:latin typeface="Montserrat Classic Bold"/>
                </a:rPr>
                <a:t>05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2268200" y="2969643"/>
            <a:ext cx="1624282" cy="1496372"/>
            <a:chOff x="0" y="0"/>
            <a:chExt cx="599039" cy="597003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599039" cy="597003"/>
            </a:xfrm>
            <a:custGeom>
              <a:avLst/>
              <a:gdLst/>
              <a:ahLst/>
              <a:cxnLst/>
              <a:rect l="l" t="t" r="r" b="b"/>
              <a:pathLst>
                <a:path w="599039" h="597003">
                  <a:moveTo>
                    <a:pt x="154686" y="0"/>
                  </a:moveTo>
                  <a:lnTo>
                    <a:pt x="444353" y="0"/>
                  </a:lnTo>
                  <a:cubicBezTo>
                    <a:pt x="485378" y="0"/>
                    <a:pt x="524723" y="16297"/>
                    <a:pt x="553733" y="45307"/>
                  </a:cubicBezTo>
                  <a:cubicBezTo>
                    <a:pt x="582742" y="74316"/>
                    <a:pt x="599039" y="113661"/>
                    <a:pt x="599039" y="154686"/>
                  </a:cubicBezTo>
                  <a:lnTo>
                    <a:pt x="599039" y="442316"/>
                  </a:lnTo>
                  <a:cubicBezTo>
                    <a:pt x="599039" y="483342"/>
                    <a:pt x="582742" y="522687"/>
                    <a:pt x="553733" y="551696"/>
                  </a:cubicBezTo>
                  <a:cubicBezTo>
                    <a:pt x="524723" y="580705"/>
                    <a:pt x="485378" y="597003"/>
                    <a:pt x="444353" y="597003"/>
                  </a:cubicBezTo>
                  <a:lnTo>
                    <a:pt x="154686" y="597003"/>
                  </a:lnTo>
                  <a:cubicBezTo>
                    <a:pt x="113661" y="597003"/>
                    <a:pt x="74316" y="580705"/>
                    <a:pt x="45307" y="551696"/>
                  </a:cubicBezTo>
                  <a:cubicBezTo>
                    <a:pt x="16297" y="522687"/>
                    <a:pt x="0" y="483342"/>
                    <a:pt x="0" y="442316"/>
                  </a:cubicBezTo>
                  <a:lnTo>
                    <a:pt x="0" y="154686"/>
                  </a:lnTo>
                  <a:cubicBezTo>
                    <a:pt x="0" y="113661"/>
                    <a:pt x="16297" y="74316"/>
                    <a:pt x="45307" y="45307"/>
                  </a:cubicBezTo>
                  <a:cubicBezTo>
                    <a:pt x="74316" y="16297"/>
                    <a:pt x="113661" y="0"/>
                    <a:pt x="154686" y="0"/>
                  </a:cubicBezTo>
                  <a:close/>
                </a:path>
              </a:pathLst>
            </a:custGeom>
            <a:solidFill>
              <a:srgbClr val="FFD2CC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0" y="114300"/>
              <a:ext cx="599039" cy="4827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7724"/>
                </a:lnSpc>
              </a:pPr>
              <a:r>
                <a:rPr lang="en-US" sz="7499" spc="532" dirty="0">
                  <a:solidFill>
                    <a:srgbClr val="FFFFFF"/>
                  </a:solidFill>
                  <a:latin typeface="Montserrat Classic Bold"/>
                </a:rPr>
                <a:t>04</a:t>
              </a: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16981897" y="8830730"/>
            <a:ext cx="1306103" cy="1456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726"/>
              </a:lnSpc>
              <a:spcBef>
                <a:spcPct val="0"/>
              </a:spcBef>
            </a:pPr>
            <a:r>
              <a:rPr lang="en-US" sz="8951">
                <a:solidFill>
                  <a:srgbClr val="B8CDDB"/>
                </a:solidFill>
                <a:latin typeface="Hibernate"/>
              </a:rPr>
              <a:t>02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2291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70429" r="-70429"/>
            </a:stretch>
          </a:blip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9982200" y="1448238"/>
            <a:ext cx="7296106" cy="7295274"/>
            <a:chOff x="0" y="0"/>
            <a:chExt cx="6350013" cy="6349289"/>
          </a:xfrm>
        </p:grpSpPr>
        <p:sp>
          <p:nvSpPr>
            <p:cNvPr id="4" name="Freeform 4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3"/>
              <a:stretch>
                <a:fillRect l="-38878" r="-38878"/>
              </a:stretch>
            </a:blipFill>
          </p:spPr>
        </p:sp>
      </p:grpSp>
      <p:sp>
        <p:nvSpPr>
          <p:cNvPr id="5" name="TextBox 5"/>
          <p:cNvSpPr txBox="1"/>
          <p:nvPr/>
        </p:nvSpPr>
        <p:spPr>
          <a:xfrm>
            <a:off x="1300542" y="960541"/>
            <a:ext cx="6776658" cy="50398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3137"/>
              </a:lnSpc>
              <a:spcBef>
                <a:spcPct val="0"/>
              </a:spcBef>
            </a:pPr>
            <a:r>
              <a:rPr lang="en-US" sz="10028" dirty="0">
                <a:solidFill>
                  <a:srgbClr val="000000"/>
                </a:solidFill>
                <a:latin typeface="Hibernate" panose="02000503000000000000" charset="0"/>
              </a:rPr>
              <a:t>WHAT </a:t>
            </a:r>
            <a:r>
              <a:rPr lang="en-US" sz="10028" dirty="0" smtClean="0">
                <a:solidFill>
                  <a:srgbClr val="000000"/>
                </a:solidFill>
                <a:latin typeface="Hibernate" panose="02000503000000000000" charset="0"/>
              </a:rPr>
              <a:t>DOES INTRANET </a:t>
            </a:r>
            <a:r>
              <a:rPr lang="en-US" sz="10028" dirty="0">
                <a:solidFill>
                  <a:srgbClr val="000000"/>
                </a:solidFill>
                <a:latin typeface="Hibernate" panose="02000503000000000000" charset="0"/>
              </a:rPr>
              <a:t>MEAN?</a:t>
            </a:r>
          </a:p>
          <a:p>
            <a:pPr marL="0" lvl="0" indent="0" algn="l">
              <a:lnSpc>
                <a:spcPts val="13137"/>
              </a:lnSpc>
              <a:spcBef>
                <a:spcPct val="0"/>
              </a:spcBef>
            </a:pPr>
            <a:endParaRPr lang="en-US" sz="10028" dirty="0">
              <a:solidFill>
                <a:srgbClr val="000000"/>
              </a:solidFill>
              <a:latin typeface="Hibernate Bold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28700" y="5095875"/>
            <a:ext cx="8522668" cy="18090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22"/>
              </a:lnSpc>
              <a:spcBef>
                <a:spcPct val="0"/>
              </a:spcBef>
            </a:pPr>
            <a:r>
              <a:rPr lang="en-US" sz="2587" dirty="0">
                <a:solidFill>
                  <a:srgbClr val="000000"/>
                </a:solidFill>
                <a:latin typeface="Montserrat"/>
              </a:rPr>
              <a:t>An intranet can be defined as a private network used by an organization. Its primary purpose is to help employees securely communicate with each other, to store information, and to help collaborate.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6981897" y="8830730"/>
            <a:ext cx="1306103" cy="1456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726"/>
              </a:lnSpc>
              <a:spcBef>
                <a:spcPct val="0"/>
              </a:spcBef>
            </a:pPr>
            <a:r>
              <a:rPr lang="en-US" sz="8951">
                <a:solidFill>
                  <a:srgbClr val="B8CDDB"/>
                </a:solidFill>
                <a:latin typeface="Hibernate"/>
              </a:rPr>
              <a:t>03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3848100" y="-44196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70429" r="-70429"/>
            </a:stretch>
          </a:blip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9963194" y="1495863"/>
            <a:ext cx="7296106" cy="7295274"/>
            <a:chOff x="0" y="0"/>
            <a:chExt cx="6350013" cy="6349289"/>
          </a:xfrm>
        </p:grpSpPr>
        <p:sp>
          <p:nvSpPr>
            <p:cNvPr id="4" name="Freeform 4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3"/>
              <a:stretch>
                <a:fillRect l="-38878" r="-38878"/>
              </a:stretch>
            </a:blipFill>
          </p:spPr>
        </p:sp>
      </p:grpSp>
      <p:sp>
        <p:nvSpPr>
          <p:cNvPr id="5" name="TextBox 5"/>
          <p:cNvSpPr txBox="1"/>
          <p:nvPr/>
        </p:nvSpPr>
        <p:spPr>
          <a:xfrm>
            <a:off x="1440526" y="923925"/>
            <a:ext cx="6566814" cy="3294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3137"/>
              </a:lnSpc>
              <a:spcBef>
                <a:spcPct val="0"/>
              </a:spcBef>
            </a:pPr>
            <a:r>
              <a:rPr lang="en-US" sz="10028">
                <a:solidFill>
                  <a:srgbClr val="000000"/>
                </a:solidFill>
                <a:latin typeface="Hibernate"/>
              </a:rPr>
              <a:t>WHAT DOES EXTRANET MEAN?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5095875"/>
            <a:ext cx="8522668" cy="2084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91"/>
              </a:lnSpc>
              <a:spcBef>
                <a:spcPct val="0"/>
              </a:spcBef>
            </a:pPr>
            <a:r>
              <a:rPr lang="en-US" sz="2351" dirty="0">
                <a:solidFill>
                  <a:srgbClr val="000000"/>
                </a:solidFill>
                <a:latin typeface="Montserrat"/>
              </a:rPr>
              <a:t>An extranet is a controlled private network allowing customers, </a:t>
            </a:r>
            <a:r>
              <a:rPr lang="en-US" sz="2351" dirty="0" smtClean="0">
                <a:solidFill>
                  <a:srgbClr val="000000"/>
                </a:solidFill>
                <a:latin typeface="Montserrat"/>
              </a:rPr>
              <a:t>partners, suppliers </a:t>
            </a:r>
            <a:r>
              <a:rPr lang="en-US" sz="2351" dirty="0">
                <a:solidFill>
                  <a:srgbClr val="000000"/>
                </a:solidFill>
                <a:latin typeface="Montserrat"/>
              </a:rPr>
              <a:t>and other businesses to gain information, typically about a specific company or educational institution, and do so without granting access to the organization’s entire network.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6981897" y="8830730"/>
            <a:ext cx="1306103" cy="1456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726"/>
              </a:lnSpc>
              <a:spcBef>
                <a:spcPct val="0"/>
              </a:spcBef>
            </a:pPr>
            <a:r>
              <a:rPr lang="en-US" sz="8951">
                <a:solidFill>
                  <a:srgbClr val="B8CDDB"/>
                </a:solidFill>
                <a:latin typeface="Hibernate"/>
              </a:rPr>
              <a:t>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70429" r="-70429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493227" y="349593"/>
            <a:ext cx="15301545" cy="1495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072"/>
              </a:lnSpc>
              <a:spcBef>
                <a:spcPct val="0"/>
              </a:spcBef>
            </a:pPr>
            <a:r>
              <a:rPr lang="en-US" sz="9215">
                <a:solidFill>
                  <a:srgbClr val="000000"/>
                </a:solidFill>
                <a:latin typeface="Hibernate"/>
              </a:rPr>
              <a:t>DIFFERENCE BETWEEN EXTRANET AND INTRANET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787205" y="2225903"/>
            <a:ext cx="7650773" cy="7032397"/>
            <a:chOff x="0" y="0"/>
            <a:chExt cx="2015018" cy="185215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015018" cy="1852154"/>
            </a:xfrm>
            <a:custGeom>
              <a:avLst/>
              <a:gdLst/>
              <a:ahLst/>
              <a:cxnLst/>
              <a:rect l="l" t="t" r="r" b="b"/>
              <a:pathLst>
                <a:path w="2015018" h="1852154">
                  <a:moveTo>
                    <a:pt x="51608" y="0"/>
                  </a:moveTo>
                  <a:lnTo>
                    <a:pt x="1963411" y="0"/>
                  </a:lnTo>
                  <a:cubicBezTo>
                    <a:pt x="1977098" y="0"/>
                    <a:pt x="1990224" y="5437"/>
                    <a:pt x="1999903" y="15116"/>
                  </a:cubicBezTo>
                  <a:cubicBezTo>
                    <a:pt x="2009581" y="24794"/>
                    <a:pt x="2015018" y="37920"/>
                    <a:pt x="2015018" y="51608"/>
                  </a:cubicBezTo>
                  <a:lnTo>
                    <a:pt x="2015018" y="1800546"/>
                  </a:lnTo>
                  <a:cubicBezTo>
                    <a:pt x="2015018" y="1814234"/>
                    <a:pt x="2009581" y="1827360"/>
                    <a:pt x="1999903" y="1837038"/>
                  </a:cubicBezTo>
                  <a:cubicBezTo>
                    <a:pt x="1990224" y="1846717"/>
                    <a:pt x="1977098" y="1852154"/>
                    <a:pt x="1963411" y="1852154"/>
                  </a:cubicBezTo>
                  <a:lnTo>
                    <a:pt x="51608" y="1852154"/>
                  </a:lnTo>
                  <a:cubicBezTo>
                    <a:pt x="37920" y="1852154"/>
                    <a:pt x="24794" y="1846717"/>
                    <a:pt x="15116" y="1837038"/>
                  </a:cubicBezTo>
                  <a:cubicBezTo>
                    <a:pt x="5437" y="1827360"/>
                    <a:pt x="0" y="1814234"/>
                    <a:pt x="0" y="1800546"/>
                  </a:cubicBezTo>
                  <a:lnTo>
                    <a:pt x="0" y="51608"/>
                  </a:lnTo>
                  <a:cubicBezTo>
                    <a:pt x="0" y="37920"/>
                    <a:pt x="5437" y="24794"/>
                    <a:pt x="15116" y="15116"/>
                  </a:cubicBezTo>
                  <a:cubicBezTo>
                    <a:pt x="24794" y="5437"/>
                    <a:pt x="37920" y="0"/>
                    <a:pt x="51608" y="0"/>
                  </a:cubicBezTo>
                  <a:close/>
                </a:path>
              </a:pathLst>
            </a:custGeom>
            <a:solidFill>
              <a:srgbClr val="B8CDDB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9525"/>
              <a:ext cx="2015018" cy="184262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98"/>
                </a:lnSpc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3988333" y="2966931"/>
            <a:ext cx="2660562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99"/>
              </a:lnSpc>
              <a:spcBef>
                <a:spcPct val="0"/>
              </a:spcBef>
            </a:pPr>
            <a:r>
              <a:rPr lang="en-US" sz="2999" spc="95">
                <a:solidFill>
                  <a:srgbClr val="000000"/>
                </a:solidFill>
                <a:latin typeface="Montserrat Bold"/>
              </a:rPr>
              <a:t>INTRANET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467690" y="3913809"/>
            <a:ext cx="6289803" cy="3599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10209" lvl="1" indent="-205105">
              <a:lnSpc>
                <a:spcPts val="2887"/>
              </a:lnSpc>
              <a:buFont typeface="Arial"/>
              <a:buChar char="•"/>
            </a:pPr>
            <a:r>
              <a:rPr lang="en-US" sz="1899" spc="60">
                <a:solidFill>
                  <a:srgbClr val="000000"/>
                </a:solidFill>
                <a:latin typeface="Montserrat Medium"/>
              </a:rPr>
              <a:t>Intranet is a tool for sharing information throughout the organization.</a:t>
            </a:r>
          </a:p>
          <a:p>
            <a:pPr>
              <a:lnSpc>
                <a:spcPts val="2887"/>
              </a:lnSpc>
            </a:pPr>
            <a:endParaRPr lang="en-US" sz="1899" spc="60">
              <a:solidFill>
                <a:srgbClr val="000000"/>
              </a:solidFill>
              <a:latin typeface="Montserrat Medium"/>
            </a:endParaRPr>
          </a:p>
          <a:p>
            <a:pPr marL="410209" lvl="1" indent="-205105">
              <a:lnSpc>
                <a:spcPts val="2887"/>
              </a:lnSpc>
              <a:buFont typeface="Arial"/>
              <a:buChar char="•"/>
            </a:pPr>
            <a:r>
              <a:rPr lang="en-US" sz="1899" spc="60">
                <a:solidFill>
                  <a:srgbClr val="000000"/>
                </a:solidFill>
                <a:latin typeface="Montserrat Medium"/>
              </a:rPr>
              <a:t>Intranet is owned by a single organization.</a:t>
            </a:r>
          </a:p>
          <a:p>
            <a:pPr>
              <a:lnSpc>
                <a:spcPts val="2887"/>
              </a:lnSpc>
            </a:pPr>
            <a:endParaRPr lang="en-US" sz="1899" spc="60">
              <a:solidFill>
                <a:srgbClr val="000000"/>
              </a:solidFill>
              <a:latin typeface="Montserrat Medium"/>
            </a:endParaRPr>
          </a:p>
          <a:p>
            <a:pPr marL="410209" lvl="1" indent="-205105">
              <a:lnSpc>
                <a:spcPts val="2887"/>
              </a:lnSpc>
              <a:buFont typeface="Arial"/>
              <a:buChar char="•"/>
            </a:pPr>
            <a:r>
              <a:rPr lang="en-US" sz="1899" spc="60">
                <a:solidFill>
                  <a:srgbClr val="000000"/>
                </a:solidFill>
                <a:latin typeface="Montserrat Medium"/>
              </a:rPr>
              <a:t>Intranet is managed by an organization.</a:t>
            </a:r>
          </a:p>
          <a:p>
            <a:pPr>
              <a:lnSpc>
                <a:spcPts val="2887"/>
              </a:lnSpc>
            </a:pPr>
            <a:endParaRPr lang="en-US" sz="1899" spc="60">
              <a:solidFill>
                <a:srgbClr val="000000"/>
              </a:solidFill>
              <a:latin typeface="Montserrat Medium"/>
            </a:endParaRPr>
          </a:p>
          <a:p>
            <a:pPr marL="410209" lvl="1" indent="-205105">
              <a:lnSpc>
                <a:spcPts val="2887"/>
              </a:lnSpc>
              <a:buFont typeface="Arial"/>
              <a:buChar char="•"/>
            </a:pPr>
            <a:r>
              <a:rPr lang="en-US" sz="1899" spc="60">
                <a:solidFill>
                  <a:srgbClr val="000000"/>
                </a:solidFill>
                <a:latin typeface="Montserrat Medium"/>
              </a:rPr>
              <a:t>Intranet is the limited and compromised version of Extranet.</a:t>
            </a:r>
          </a:p>
          <a:p>
            <a:pPr>
              <a:lnSpc>
                <a:spcPts val="2887"/>
              </a:lnSpc>
            </a:pPr>
            <a:endParaRPr lang="en-US" sz="1899" spc="60">
              <a:solidFill>
                <a:srgbClr val="000000"/>
              </a:solidFill>
              <a:latin typeface="Montserrat Medium"/>
            </a:endParaRPr>
          </a:p>
        </p:txBody>
      </p:sp>
      <p:grpSp>
        <p:nvGrpSpPr>
          <p:cNvPr id="9" name="Group 9"/>
          <p:cNvGrpSpPr/>
          <p:nvPr/>
        </p:nvGrpSpPr>
        <p:grpSpPr>
          <a:xfrm>
            <a:off x="9714203" y="2225903"/>
            <a:ext cx="7545097" cy="7032397"/>
            <a:chOff x="0" y="0"/>
            <a:chExt cx="1987186" cy="185215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987186" cy="1852154"/>
            </a:xfrm>
            <a:custGeom>
              <a:avLst/>
              <a:gdLst/>
              <a:ahLst/>
              <a:cxnLst/>
              <a:rect l="l" t="t" r="r" b="b"/>
              <a:pathLst>
                <a:path w="1987186" h="1852154">
                  <a:moveTo>
                    <a:pt x="52330" y="0"/>
                  </a:moveTo>
                  <a:lnTo>
                    <a:pt x="1934856" y="0"/>
                  </a:lnTo>
                  <a:cubicBezTo>
                    <a:pt x="1963757" y="0"/>
                    <a:pt x="1987186" y="23429"/>
                    <a:pt x="1987186" y="52330"/>
                  </a:cubicBezTo>
                  <a:lnTo>
                    <a:pt x="1987186" y="1799824"/>
                  </a:lnTo>
                  <a:cubicBezTo>
                    <a:pt x="1987186" y="1813702"/>
                    <a:pt x="1981673" y="1827013"/>
                    <a:pt x="1971859" y="1836827"/>
                  </a:cubicBezTo>
                  <a:cubicBezTo>
                    <a:pt x="1962045" y="1846641"/>
                    <a:pt x="1948735" y="1852154"/>
                    <a:pt x="1934856" y="1852154"/>
                  </a:cubicBezTo>
                  <a:lnTo>
                    <a:pt x="52330" y="1852154"/>
                  </a:lnTo>
                  <a:cubicBezTo>
                    <a:pt x="23429" y="1852154"/>
                    <a:pt x="0" y="1828725"/>
                    <a:pt x="0" y="1799824"/>
                  </a:cubicBezTo>
                  <a:lnTo>
                    <a:pt x="0" y="52330"/>
                  </a:lnTo>
                  <a:cubicBezTo>
                    <a:pt x="0" y="23429"/>
                    <a:pt x="23429" y="0"/>
                    <a:pt x="52330" y="0"/>
                  </a:cubicBezTo>
                  <a:close/>
                </a:path>
              </a:pathLst>
            </a:custGeom>
            <a:solidFill>
              <a:srgbClr val="FFD2CC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9525"/>
              <a:ext cx="1987186" cy="184262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98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2408283" y="2966931"/>
            <a:ext cx="2660562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99"/>
              </a:lnSpc>
              <a:spcBef>
                <a:spcPct val="0"/>
              </a:spcBef>
            </a:pPr>
            <a:r>
              <a:rPr lang="en-US" sz="2999" spc="95">
                <a:solidFill>
                  <a:srgbClr val="000000"/>
                </a:solidFill>
                <a:latin typeface="Montserrat Bold"/>
              </a:rPr>
              <a:t>EXTRANET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586287" y="3789521"/>
            <a:ext cx="6304554" cy="43233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10209" lvl="1" indent="-205105">
              <a:lnSpc>
                <a:spcPts val="2887"/>
              </a:lnSpc>
              <a:buFont typeface="Arial"/>
              <a:buChar char="•"/>
            </a:pPr>
            <a:r>
              <a:rPr lang="en-US" sz="1899" spc="60">
                <a:solidFill>
                  <a:srgbClr val="000000"/>
                </a:solidFill>
                <a:latin typeface="Montserrat Medium"/>
              </a:rPr>
              <a:t>Whereas Extranet is a tool for sharing information between the internal members and external members.</a:t>
            </a:r>
          </a:p>
          <a:p>
            <a:pPr>
              <a:lnSpc>
                <a:spcPts val="2887"/>
              </a:lnSpc>
            </a:pPr>
            <a:endParaRPr lang="en-US" sz="1899" spc="60">
              <a:solidFill>
                <a:srgbClr val="000000"/>
              </a:solidFill>
              <a:latin typeface="Montserrat Medium"/>
            </a:endParaRPr>
          </a:p>
          <a:p>
            <a:pPr marL="410209" lvl="1" indent="-205105">
              <a:lnSpc>
                <a:spcPts val="2887"/>
              </a:lnSpc>
              <a:buFont typeface="Arial"/>
              <a:buChar char="•"/>
            </a:pPr>
            <a:r>
              <a:rPr lang="en-US" sz="1899" spc="60">
                <a:solidFill>
                  <a:srgbClr val="000000"/>
                </a:solidFill>
                <a:latin typeface="Montserrat Medium"/>
              </a:rPr>
              <a:t>While Extranet is owned by either a single or a many organization.</a:t>
            </a:r>
          </a:p>
          <a:p>
            <a:pPr>
              <a:lnSpc>
                <a:spcPts val="2887"/>
              </a:lnSpc>
            </a:pPr>
            <a:endParaRPr lang="en-US" sz="1899" spc="60">
              <a:solidFill>
                <a:srgbClr val="000000"/>
              </a:solidFill>
              <a:latin typeface="Montserrat Medium"/>
            </a:endParaRPr>
          </a:p>
          <a:p>
            <a:pPr marL="410209" lvl="1" indent="-205105">
              <a:lnSpc>
                <a:spcPts val="2887"/>
              </a:lnSpc>
              <a:buFont typeface="Arial"/>
              <a:buChar char="•"/>
            </a:pPr>
            <a:r>
              <a:rPr lang="en-US" sz="1899" spc="60">
                <a:solidFill>
                  <a:srgbClr val="000000"/>
                </a:solidFill>
                <a:latin typeface="Montserrat Medium"/>
              </a:rPr>
              <a:t>Whereas Extranet is managed by many organizations.</a:t>
            </a:r>
          </a:p>
          <a:p>
            <a:pPr>
              <a:lnSpc>
                <a:spcPts val="2887"/>
              </a:lnSpc>
            </a:pPr>
            <a:endParaRPr lang="en-US" sz="1899" spc="60">
              <a:solidFill>
                <a:srgbClr val="000000"/>
              </a:solidFill>
              <a:latin typeface="Montserrat Medium"/>
            </a:endParaRPr>
          </a:p>
          <a:p>
            <a:pPr marL="410209" lvl="1" indent="-205105">
              <a:lnSpc>
                <a:spcPts val="2887"/>
              </a:lnSpc>
              <a:buFont typeface="Arial"/>
              <a:buChar char="•"/>
            </a:pPr>
            <a:r>
              <a:rPr lang="en-US" sz="1899" spc="60">
                <a:solidFill>
                  <a:srgbClr val="000000"/>
                </a:solidFill>
                <a:latin typeface="Montserrat Medium"/>
              </a:rPr>
              <a:t>While Extranet is the limited and compromised version of Internet.</a:t>
            </a:r>
          </a:p>
        </p:txBody>
      </p: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15390316" y="7068094"/>
            <a:ext cx="2190455" cy="2190206"/>
            <a:chOff x="0" y="0"/>
            <a:chExt cx="6350013" cy="6349289"/>
          </a:xfrm>
        </p:grpSpPr>
        <p:sp>
          <p:nvSpPr>
            <p:cNvPr id="15" name="Freeform 15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3"/>
              <a:stretch>
                <a:fillRect t="-5" b="-5"/>
              </a:stretch>
            </a:blipFill>
          </p:spPr>
        </p:sp>
      </p:grpSp>
      <p:grpSp>
        <p:nvGrpSpPr>
          <p:cNvPr id="16" name="Group 16"/>
          <p:cNvGrpSpPr>
            <a:grpSpLocks noChangeAspect="1"/>
          </p:cNvGrpSpPr>
          <p:nvPr/>
        </p:nvGrpSpPr>
        <p:grpSpPr>
          <a:xfrm>
            <a:off x="6953545" y="7017752"/>
            <a:ext cx="2190455" cy="2190206"/>
            <a:chOff x="0" y="0"/>
            <a:chExt cx="6350013" cy="6349289"/>
          </a:xfrm>
        </p:grpSpPr>
        <p:sp>
          <p:nvSpPr>
            <p:cNvPr id="17" name="Freeform 17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4"/>
              <a:stretch>
                <a:fillRect l="-16659" r="-16659"/>
              </a:stretch>
            </a:blipFill>
          </p:spPr>
        </p:sp>
      </p:grpSp>
      <p:sp>
        <p:nvSpPr>
          <p:cNvPr id="18" name="TextBox 18"/>
          <p:cNvSpPr txBox="1"/>
          <p:nvPr/>
        </p:nvSpPr>
        <p:spPr>
          <a:xfrm>
            <a:off x="16981897" y="8830730"/>
            <a:ext cx="1306103" cy="1456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726"/>
              </a:lnSpc>
              <a:spcBef>
                <a:spcPct val="0"/>
              </a:spcBef>
            </a:pPr>
            <a:r>
              <a:rPr lang="en-US" sz="8951">
                <a:solidFill>
                  <a:srgbClr val="B8CDDB"/>
                </a:solidFill>
                <a:latin typeface="Hibernate"/>
              </a:rPr>
              <a:t>05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70429" r="-70429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028700" y="621502"/>
            <a:ext cx="16230600" cy="8952913"/>
            <a:chOff x="0" y="0"/>
            <a:chExt cx="4274726" cy="23579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357969"/>
            </a:xfrm>
            <a:custGeom>
              <a:avLst/>
              <a:gdLst/>
              <a:ahLst/>
              <a:cxnLst/>
              <a:rect l="l" t="t" r="r" b="b"/>
              <a:pathLst>
                <a:path w="4274726" h="2357969">
                  <a:moveTo>
                    <a:pt x="0" y="0"/>
                  </a:moveTo>
                  <a:lnTo>
                    <a:pt x="4274726" y="0"/>
                  </a:lnTo>
                  <a:lnTo>
                    <a:pt x="4274726" y="2357969"/>
                  </a:lnTo>
                  <a:lnTo>
                    <a:pt x="0" y="2357969"/>
                  </a:lnTo>
                  <a:close/>
                </a:path>
              </a:pathLst>
            </a:custGeom>
            <a:solidFill>
              <a:srgbClr val="F6BFBD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4274726" cy="23960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4526693" y="4011788"/>
            <a:ext cx="9234615" cy="25908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97"/>
              </a:lnSpc>
            </a:pPr>
            <a:r>
              <a:rPr lang="en-US" sz="2997">
                <a:solidFill>
                  <a:srgbClr val="000000"/>
                </a:solidFill>
                <a:latin typeface="Montserrat"/>
              </a:rPr>
              <a:t> An Intranet is best used for internal communication and collaboration, while an Extranet can be used to connect with customers or suppliers outside of the company.</a:t>
            </a:r>
          </a:p>
          <a:p>
            <a:pPr algn="ctr">
              <a:lnSpc>
                <a:spcPts val="4197"/>
              </a:lnSpc>
              <a:spcBef>
                <a:spcPct val="0"/>
              </a:spcBef>
            </a:pPr>
            <a:endParaRPr lang="en-US" sz="2997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792608" y="1304929"/>
            <a:ext cx="10702784" cy="2280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 u="none" strike="noStrike">
                <a:solidFill>
                  <a:srgbClr val="000000"/>
                </a:solidFill>
                <a:latin typeface="Hibernate"/>
              </a:rPr>
              <a:t>CONCLUSIONS</a:t>
            </a:r>
          </a:p>
        </p:txBody>
      </p: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13669130" y="5984655"/>
            <a:ext cx="3590170" cy="3589761"/>
            <a:chOff x="0" y="0"/>
            <a:chExt cx="6350013" cy="6349289"/>
          </a:xfrm>
        </p:grpSpPr>
        <p:sp>
          <p:nvSpPr>
            <p:cNvPr id="9" name="Freeform 9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3"/>
              <a:stretch>
                <a:fillRect l="-12592" r="-12593"/>
              </a:stretch>
            </a:blipFill>
          </p:spPr>
        </p:sp>
      </p:grpSp>
      <p:grpSp>
        <p:nvGrpSpPr>
          <p:cNvPr id="10" name="Group 10"/>
          <p:cNvGrpSpPr>
            <a:grpSpLocks noChangeAspect="1"/>
          </p:cNvGrpSpPr>
          <p:nvPr/>
        </p:nvGrpSpPr>
        <p:grpSpPr>
          <a:xfrm>
            <a:off x="1028700" y="621502"/>
            <a:ext cx="3590164" cy="3589755"/>
            <a:chOff x="0" y="0"/>
            <a:chExt cx="6350013" cy="6349289"/>
          </a:xfrm>
        </p:grpSpPr>
        <p:sp>
          <p:nvSpPr>
            <p:cNvPr id="11" name="Freeform 11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3"/>
              <a:stretch>
                <a:fillRect l="-12592" r="-12593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16981897" y="8830730"/>
            <a:ext cx="1306103" cy="1456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726"/>
              </a:lnSpc>
              <a:spcBef>
                <a:spcPct val="0"/>
              </a:spcBef>
            </a:pPr>
            <a:r>
              <a:rPr lang="en-US" sz="8951">
                <a:solidFill>
                  <a:srgbClr val="B8CDDB"/>
                </a:solidFill>
                <a:latin typeface="Hibernate"/>
              </a:rPr>
              <a:t>06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70429" r="-70429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028700" y="621502"/>
            <a:ext cx="16230600" cy="8952913"/>
            <a:chOff x="0" y="0"/>
            <a:chExt cx="4274726" cy="23579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74726" cy="2357969"/>
            </a:xfrm>
            <a:custGeom>
              <a:avLst/>
              <a:gdLst/>
              <a:ahLst/>
              <a:cxnLst/>
              <a:rect l="l" t="t" r="r" b="b"/>
              <a:pathLst>
                <a:path w="4274726" h="2357969">
                  <a:moveTo>
                    <a:pt x="0" y="0"/>
                  </a:moveTo>
                  <a:lnTo>
                    <a:pt x="4274726" y="0"/>
                  </a:lnTo>
                  <a:lnTo>
                    <a:pt x="4274726" y="2357969"/>
                  </a:lnTo>
                  <a:lnTo>
                    <a:pt x="0" y="2357969"/>
                  </a:lnTo>
                  <a:close/>
                </a:path>
              </a:pathLst>
            </a:custGeom>
            <a:solidFill>
              <a:srgbClr val="F6A020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4274726" cy="23960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547720" y="4211860"/>
            <a:ext cx="9234615" cy="2961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3200" dirty="0" smtClean="0">
                <a:solidFill>
                  <a:srgbClr val="FDFDFE"/>
                </a:solidFill>
                <a:latin typeface="YAFdtQi73Xs 0"/>
              </a:rPr>
              <a:t>Walton</a:t>
            </a:r>
            <a:r>
              <a:rPr lang="en-US" sz="3200" dirty="0">
                <a:solidFill>
                  <a:srgbClr val="FDFDFE"/>
                </a:solidFill>
                <a:latin typeface="YAFdtQi73Xs 0"/>
              </a:rPr>
              <a:t>, D. (2015). slideplayer.chapter-3-e-business(October.30.2023</a:t>
            </a:r>
            <a:r>
              <a:rPr lang="en-US" sz="3200" dirty="0" smtClean="0">
                <a:solidFill>
                  <a:srgbClr val="FDFDFE"/>
                </a:solidFill>
                <a:latin typeface="YAFdtQi73Xs 0"/>
              </a:rPr>
              <a:t>).</a:t>
            </a:r>
          </a:p>
          <a:p>
            <a:endParaRPr lang="en-US" sz="3200" dirty="0">
              <a:solidFill>
                <a:srgbClr val="FDFDFE"/>
              </a:solidFill>
              <a:latin typeface="YAFdtQi73Xs 0"/>
            </a:endParaRPr>
          </a:p>
          <a:p>
            <a:r>
              <a:rPr lang="en-US" sz="3200" dirty="0">
                <a:solidFill>
                  <a:srgbClr val="FDFDFE"/>
                </a:solidFill>
                <a:latin typeface="YAFdtQi73Xs 0"/>
              </a:rPr>
              <a:t>Sam,(2020). </a:t>
            </a:r>
            <a:r>
              <a:rPr lang="en-US" sz="3200" dirty="0" err="1">
                <a:solidFill>
                  <a:srgbClr val="FDFDFE"/>
                </a:solidFill>
                <a:latin typeface="YAFdtQi73Xs 0"/>
              </a:rPr>
              <a:t>geeksforgeeks.difference</a:t>
            </a:r>
            <a:r>
              <a:rPr lang="en-US" sz="3200" dirty="0">
                <a:solidFill>
                  <a:srgbClr val="FDFDFE"/>
                </a:solidFill>
                <a:latin typeface="YAFdtQi73Xs 0"/>
              </a:rPr>
              <a:t>-between-intranet-and-extranet.</a:t>
            </a:r>
          </a:p>
          <a:p>
            <a:pPr algn="ctr">
              <a:lnSpc>
                <a:spcPts val="4197"/>
              </a:lnSpc>
              <a:spcBef>
                <a:spcPct val="0"/>
              </a:spcBef>
            </a:pPr>
            <a:endParaRPr lang="en-US" sz="2997" dirty="0">
              <a:solidFill>
                <a:srgbClr val="FDFDFE"/>
              </a:solidFill>
              <a:latin typeface="Montserrat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-343663" y="1219203"/>
            <a:ext cx="10702784" cy="23467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8340"/>
              </a:lnSpc>
              <a:spcBef>
                <a:spcPct val="0"/>
              </a:spcBef>
            </a:pPr>
            <a:r>
              <a:rPr lang="en-US" sz="14000" dirty="0">
                <a:solidFill>
                  <a:srgbClr val="FDFDFE"/>
                </a:solidFill>
                <a:latin typeface="Hibernate" panose="02000503000000000000" charset="0"/>
              </a:rPr>
              <a:t>REFERENCES</a:t>
            </a:r>
          </a:p>
        </p:txBody>
      </p: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11943763" y="4259485"/>
            <a:ext cx="5315537" cy="5314931"/>
            <a:chOff x="0" y="0"/>
            <a:chExt cx="6350013" cy="6349289"/>
          </a:xfrm>
        </p:grpSpPr>
        <p:sp>
          <p:nvSpPr>
            <p:cNvPr id="9" name="Freeform 9"/>
            <p:cNvSpPr/>
            <p:nvPr/>
          </p:nvSpPr>
          <p:spPr>
            <a:xfrm>
              <a:off x="-95250" y="-95136"/>
              <a:ext cx="6540525" cy="6539573"/>
            </a:xfrm>
            <a:custGeom>
              <a:avLst/>
              <a:gdLst/>
              <a:ahLst/>
              <a:cxnLst/>
              <a:rect l="l" t="t" r="r" b="b"/>
              <a:pathLst>
                <a:path w="6540525" h="6539573">
                  <a:moveTo>
                    <a:pt x="5684545" y="1101865"/>
                  </a:moveTo>
                  <a:cubicBezTo>
                    <a:pt x="5560364" y="886829"/>
                    <a:pt x="5335181" y="766521"/>
                    <a:pt x="5103533" y="766356"/>
                  </a:cubicBezTo>
                  <a:lnTo>
                    <a:pt x="5103571" y="766318"/>
                  </a:lnTo>
                  <a:cubicBezTo>
                    <a:pt x="4871923" y="766115"/>
                    <a:pt x="4646701" y="645821"/>
                    <a:pt x="4522559" y="430810"/>
                  </a:cubicBezTo>
                  <a:cubicBezTo>
                    <a:pt x="4337317" y="109919"/>
                    <a:pt x="3927030" y="0"/>
                    <a:pt x="3606140" y="185281"/>
                  </a:cubicBezTo>
                  <a:lnTo>
                    <a:pt x="3606089" y="185319"/>
                  </a:lnTo>
                  <a:lnTo>
                    <a:pt x="3606089" y="185115"/>
                  </a:lnTo>
                  <a:cubicBezTo>
                    <a:pt x="3406788" y="299936"/>
                    <a:pt x="3153854" y="309029"/>
                    <a:pt x="2939771" y="187630"/>
                  </a:cubicBezTo>
                  <a:cubicBezTo>
                    <a:pt x="2836743" y="126902"/>
                    <a:pt x="2719296" y="94958"/>
                    <a:pt x="2599703" y="95136"/>
                  </a:cubicBezTo>
                  <a:cubicBezTo>
                    <a:pt x="2351405" y="95136"/>
                    <a:pt x="2134641" y="230048"/>
                    <a:pt x="2018614" y="430568"/>
                  </a:cubicBezTo>
                  <a:lnTo>
                    <a:pt x="2018614" y="430530"/>
                  </a:lnTo>
                  <a:cubicBezTo>
                    <a:pt x="1902625" y="631012"/>
                    <a:pt x="1685811" y="765925"/>
                    <a:pt x="1437551" y="765925"/>
                  </a:cubicBezTo>
                  <a:cubicBezTo>
                    <a:pt x="1067029" y="765925"/>
                    <a:pt x="766686" y="1066267"/>
                    <a:pt x="766686" y="1436789"/>
                  </a:cubicBezTo>
                  <a:lnTo>
                    <a:pt x="766686" y="1436866"/>
                  </a:lnTo>
                  <a:lnTo>
                    <a:pt x="766483" y="1436789"/>
                  </a:lnTo>
                  <a:cubicBezTo>
                    <a:pt x="766280" y="1666672"/>
                    <a:pt x="647802" y="1890154"/>
                    <a:pt x="435902" y="2014906"/>
                  </a:cubicBezTo>
                  <a:cubicBezTo>
                    <a:pt x="331646" y="2073744"/>
                    <a:pt x="245134" y="2159541"/>
                    <a:pt x="185433" y="2263305"/>
                  </a:cubicBezTo>
                  <a:cubicBezTo>
                    <a:pt x="61277" y="2478367"/>
                    <a:pt x="69723" y="2733523"/>
                    <a:pt x="185395" y="2934246"/>
                  </a:cubicBezTo>
                  <a:lnTo>
                    <a:pt x="185357" y="2934246"/>
                  </a:lnTo>
                  <a:cubicBezTo>
                    <a:pt x="300939" y="3134932"/>
                    <a:pt x="309385" y="3390113"/>
                    <a:pt x="185230" y="3605149"/>
                  </a:cubicBezTo>
                  <a:cubicBezTo>
                    <a:pt x="0" y="3926002"/>
                    <a:pt x="109906" y="4336288"/>
                    <a:pt x="430797" y="4521569"/>
                  </a:cubicBezTo>
                  <a:lnTo>
                    <a:pt x="430835" y="4521607"/>
                  </a:lnTo>
                  <a:lnTo>
                    <a:pt x="430708" y="4521695"/>
                  </a:lnTo>
                  <a:cubicBezTo>
                    <a:pt x="631228" y="4637634"/>
                    <a:pt x="766077" y="4854448"/>
                    <a:pt x="766077" y="5102746"/>
                  </a:cubicBezTo>
                  <a:cubicBezTo>
                    <a:pt x="766077" y="5473268"/>
                    <a:pt x="1066419" y="5773611"/>
                    <a:pt x="1436929" y="5773611"/>
                  </a:cubicBezTo>
                  <a:cubicBezTo>
                    <a:pt x="1685239" y="5773611"/>
                    <a:pt x="1901965" y="5908497"/>
                    <a:pt x="2018030" y="6109018"/>
                  </a:cubicBezTo>
                  <a:cubicBezTo>
                    <a:pt x="2134019" y="6309449"/>
                    <a:pt x="2350821" y="6444425"/>
                    <a:pt x="2599093" y="6444425"/>
                  </a:cubicBezTo>
                  <a:cubicBezTo>
                    <a:pt x="2718685" y="6444579"/>
                    <a:pt x="2836127" y="6412633"/>
                    <a:pt x="2939161" y="6351918"/>
                  </a:cubicBezTo>
                  <a:cubicBezTo>
                    <a:pt x="3153194" y="6230544"/>
                    <a:pt x="3406191" y="6239637"/>
                    <a:pt x="3605479" y="6354496"/>
                  </a:cubicBezTo>
                  <a:lnTo>
                    <a:pt x="3605479" y="6354255"/>
                  </a:lnTo>
                  <a:lnTo>
                    <a:pt x="3605517" y="6354331"/>
                  </a:lnTo>
                  <a:cubicBezTo>
                    <a:pt x="3926408" y="6539573"/>
                    <a:pt x="4336694" y="6429617"/>
                    <a:pt x="4521987" y="6108764"/>
                  </a:cubicBezTo>
                  <a:cubicBezTo>
                    <a:pt x="4646130" y="5893766"/>
                    <a:pt x="4871314" y="5773446"/>
                    <a:pt x="5102961" y="5773281"/>
                  </a:cubicBezTo>
                  <a:lnTo>
                    <a:pt x="5102911" y="5773192"/>
                  </a:lnTo>
                  <a:cubicBezTo>
                    <a:pt x="5334558" y="5773027"/>
                    <a:pt x="5559780" y="5652707"/>
                    <a:pt x="5683885" y="5437709"/>
                  </a:cubicBezTo>
                  <a:cubicBezTo>
                    <a:pt x="5745010" y="5331855"/>
                    <a:pt x="5774017" y="5216234"/>
                    <a:pt x="5773890" y="5102213"/>
                  </a:cubicBezTo>
                  <a:lnTo>
                    <a:pt x="5773979" y="5102290"/>
                  </a:lnTo>
                  <a:cubicBezTo>
                    <a:pt x="5774182" y="4878846"/>
                    <a:pt x="5886145" y="4661358"/>
                    <a:pt x="6087059" y="4534828"/>
                  </a:cubicBezTo>
                  <a:cubicBezTo>
                    <a:pt x="6195364" y="4477881"/>
                    <a:pt x="6289357" y="4390620"/>
                    <a:pt x="6355029" y="4276866"/>
                  </a:cubicBezTo>
                  <a:cubicBezTo>
                    <a:pt x="6479222" y="4061753"/>
                    <a:pt x="6470777" y="3806572"/>
                    <a:pt x="6355118" y="3605886"/>
                  </a:cubicBezTo>
                  <a:lnTo>
                    <a:pt x="6355156" y="3605886"/>
                  </a:lnTo>
                  <a:cubicBezTo>
                    <a:pt x="6239535" y="3405201"/>
                    <a:pt x="6231077" y="3150020"/>
                    <a:pt x="6355245" y="2934971"/>
                  </a:cubicBezTo>
                  <a:cubicBezTo>
                    <a:pt x="6540525" y="2614080"/>
                    <a:pt x="6430568" y="2203832"/>
                    <a:pt x="6109677" y="2018552"/>
                  </a:cubicBezTo>
                  <a:lnTo>
                    <a:pt x="6109627" y="2018501"/>
                  </a:lnTo>
                  <a:lnTo>
                    <a:pt x="6109754" y="2018463"/>
                  </a:lnTo>
                  <a:cubicBezTo>
                    <a:pt x="5910847" y="1903375"/>
                    <a:pt x="5776557" y="1689088"/>
                    <a:pt x="5774436" y="1443267"/>
                  </a:cubicBezTo>
                  <a:cubicBezTo>
                    <a:pt x="5775604" y="1327265"/>
                    <a:pt x="5746686" y="1209536"/>
                    <a:pt x="5684545" y="1101865"/>
                  </a:cubicBezTo>
                </a:path>
              </a:pathLst>
            </a:custGeom>
            <a:blipFill>
              <a:blip r:embed="rId3"/>
              <a:stretch>
                <a:fillRect t="-2259" b="-2259"/>
              </a:stretch>
            </a:blipFill>
          </p:spPr>
        </p:sp>
      </p:grpSp>
      <p:sp>
        <p:nvSpPr>
          <p:cNvPr id="10" name="TextBox 10"/>
          <p:cNvSpPr txBox="1"/>
          <p:nvPr/>
        </p:nvSpPr>
        <p:spPr>
          <a:xfrm>
            <a:off x="16981897" y="8830730"/>
            <a:ext cx="1306103" cy="1456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726"/>
              </a:lnSpc>
              <a:spcBef>
                <a:spcPct val="0"/>
              </a:spcBef>
            </a:pPr>
            <a:r>
              <a:rPr lang="en-US" sz="8951">
                <a:solidFill>
                  <a:srgbClr val="B8CDDB"/>
                </a:solidFill>
                <a:latin typeface="Hibernate"/>
              </a:rPr>
              <a:t>07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400000">
            <a:off x="4000500" y="-4000500"/>
            <a:ext cx="10287000" cy="18288000"/>
          </a:xfrm>
          <a:custGeom>
            <a:avLst/>
            <a:gdLst/>
            <a:ahLst/>
            <a:cxnLst/>
            <a:rect l="l" t="t" r="r" b="b"/>
            <a:pathLst>
              <a:path w="10287000" h="18288000">
                <a:moveTo>
                  <a:pt x="10287000" y="0"/>
                </a:moveTo>
                <a:lnTo>
                  <a:pt x="10287000" y="18288000"/>
                </a:lnTo>
                <a:lnTo>
                  <a:pt x="0" y="18288000"/>
                </a:lnTo>
                <a:lnTo>
                  <a:pt x="0" y="0"/>
                </a:lnTo>
                <a:lnTo>
                  <a:pt x="10287000" y="0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70429" r="-70429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1214591" y="-653351"/>
            <a:ext cx="3335222" cy="3026714"/>
          </a:xfrm>
          <a:custGeom>
            <a:avLst/>
            <a:gdLst/>
            <a:ahLst/>
            <a:cxnLst/>
            <a:rect l="l" t="t" r="r" b="b"/>
            <a:pathLst>
              <a:path w="3335222" h="3026714">
                <a:moveTo>
                  <a:pt x="0" y="0"/>
                </a:moveTo>
                <a:lnTo>
                  <a:pt x="3335222" y="0"/>
                </a:lnTo>
                <a:lnTo>
                  <a:pt x="3335222" y="3026714"/>
                </a:lnTo>
                <a:lnTo>
                  <a:pt x="0" y="302671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2777434" y="-1093686"/>
            <a:ext cx="2669512" cy="2469299"/>
          </a:xfrm>
          <a:custGeom>
            <a:avLst/>
            <a:gdLst/>
            <a:ahLst/>
            <a:cxnLst/>
            <a:rect l="l" t="t" r="r" b="b"/>
            <a:pathLst>
              <a:path w="2669512" h="2469299">
                <a:moveTo>
                  <a:pt x="0" y="0"/>
                </a:moveTo>
                <a:lnTo>
                  <a:pt x="2669513" y="0"/>
                </a:lnTo>
                <a:lnTo>
                  <a:pt x="2669513" y="2469299"/>
                </a:lnTo>
                <a:lnTo>
                  <a:pt x="0" y="24692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6323134" y="8156869"/>
            <a:ext cx="2436684" cy="2692468"/>
          </a:xfrm>
          <a:custGeom>
            <a:avLst/>
            <a:gdLst/>
            <a:ahLst/>
            <a:cxnLst/>
            <a:rect l="l" t="t" r="r" b="b"/>
            <a:pathLst>
              <a:path w="2436684" h="2692468">
                <a:moveTo>
                  <a:pt x="0" y="0"/>
                </a:moveTo>
                <a:lnTo>
                  <a:pt x="2436684" y="0"/>
                </a:lnTo>
                <a:lnTo>
                  <a:pt x="2436684" y="2692469"/>
                </a:lnTo>
                <a:lnTo>
                  <a:pt x="0" y="26924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2523674">
            <a:off x="8574628" y="8547243"/>
            <a:ext cx="3966278" cy="3822501"/>
          </a:xfrm>
          <a:custGeom>
            <a:avLst/>
            <a:gdLst/>
            <a:ahLst/>
            <a:cxnLst/>
            <a:rect l="l" t="t" r="r" b="b"/>
            <a:pathLst>
              <a:path w="3966278" h="3822501">
                <a:moveTo>
                  <a:pt x="0" y="0"/>
                </a:moveTo>
                <a:lnTo>
                  <a:pt x="3966278" y="0"/>
                </a:lnTo>
                <a:lnTo>
                  <a:pt x="3966278" y="3822501"/>
                </a:lnTo>
                <a:lnTo>
                  <a:pt x="0" y="382250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3748651" y="8858795"/>
            <a:ext cx="2268425" cy="1990543"/>
          </a:xfrm>
          <a:custGeom>
            <a:avLst/>
            <a:gdLst/>
            <a:ahLst/>
            <a:cxnLst/>
            <a:rect l="l" t="t" r="r" b="b"/>
            <a:pathLst>
              <a:path w="2268425" h="1990543">
                <a:moveTo>
                  <a:pt x="0" y="0"/>
                </a:moveTo>
                <a:lnTo>
                  <a:pt x="2268425" y="0"/>
                </a:lnTo>
                <a:lnTo>
                  <a:pt x="2268425" y="1990543"/>
                </a:lnTo>
                <a:lnTo>
                  <a:pt x="0" y="19905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2829396">
            <a:off x="16595204" y="61939"/>
            <a:ext cx="3367561" cy="3245487"/>
          </a:xfrm>
          <a:custGeom>
            <a:avLst/>
            <a:gdLst/>
            <a:ahLst/>
            <a:cxnLst/>
            <a:rect l="l" t="t" r="r" b="b"/>
            <a:pathLst>
              <a:path w="3367561" h="3245487">
                <a:moveTo>
                  <a:pt x="0" y="0"/>
                </a:moveTo>
                <a:lnTo>
                  <a:pt x="3367561" y="0"/>
                </a:lnTo>
                <a:lnTo>
                  <a:pt x="3367561" y="3245487"/>
                </a:lnTo>
                <a:lnTo>
                  <a:pt x="0" y="324548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-1214591" y="3572091"/>
            <a:ext cx="2429181" cy="4015176"/>
          </a:xfrm>
          <a:custGeom>
            <a:avLst/>
            <a:gdLst/>
            <a:ahLst/>
            <a:cxnLst/>
            <a:rect l="l" t="t" r="r" b="b"/>
            <a:pathLst>
              <a:path w="2429181" h="4015176">
                <a:moveTo>
                  <a:pt x="0" y="0"/>
                </a:moveTo>
                <a:lnTo>
                  <a:pt x="2429182" y="0"/>
                </a:lnTo>
                <a:lnTo>
                  <a:pt x="2429182" y="4015176"/>
                </a:lnTo>
                <a:lnTo>
                  <a:pt x="0" y="401517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6736567" y="4592514"/>
            <a:ext cx="3102866" cy="3118458"/>
          </a:xfrm>
          <a:custGeom>
            <a:avLst/>
            <a:gdLst/>
            <a:ahLst/>
            <a:cxnLst/>
            <a:rect l="l" t="t" r="r" b="b"/>
            <a:pathLst>
              <a:path w="3102866" h="3118458">
                <a:moveTo>
                  <a:pt x="0" y="0"/>
                </a:moveTo>
                <a:lnTo>
                  <a:pt x="3102866" y="0"/>
                </a:lnTo>
                <a:lnTo>
                  <a:pt x="3102866" y="3118458"/>
                </a:lnTo>
                <a:lnTo>
                  <a:pt x="0" y="311845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-10726236">
            <a:off x="13288786" y="-648443"/>
            <a:ext cx="4156830" cy="1979691"/>
          </a:xfrm>
          <a:custGeom>
            <a:avLst/>
            <a:gdLst/>
            <a:ahLst/>
            <a:cxnLst/>
            <a:rect l="l" t="t" r="r" b="b"/>
            <a:pathLst>
              <a:path w="4156830" h="1979691">
                <a:moveTo>
                  <a:pt x="0" y="0"/>
                </a:moveTo>
                <a:lnTo>
                  <a:pt x="4156830" y="0"/>
                </a:lnTo>
                <a:lnTo>
                  <a:pt x="4156830" y="1979691"/>
                </a:lnTo>
                <a:lnTo>
                  <a:pt x="0" y="197969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0789271" y="-1202197"/>
            <a:ext cx="2478756" cy="2404393"/>
          </a:xfrm>
          <a:custGeom>
            <a:avLst/>
            <a:gdLst/>
            <a:ahLst/>
            <a:cxnLst/>
            <a:rect l="l" t="t" r="r" b="b"/>
            <a:pathLst>
              <a:path w="2478756" h="2404393">
                <a:moveTo>
                  <a:pt x="0" y="0"/>
                </a:moveTo>
                <a:lnTo>
                  <a:pt x="2478756" y="0"/>
                </a:lnTo>
                <a:lnTo>
                  <a:pt x="2478756" y="2404394"/>
                </a:lnTo>
                <a:lnTo>
                  <a:pt x="0" y="240439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-778935" y="8261739"/>
            <a:ext cx="3287385" cy="3184654"/>
          </a:xfrm>
          <a:custGeom>
            <a:avLst/>
            <a:gdLst/>
            <a:ahLst/>
            <a:cxnLst/>
            <a:rect l="l" t="t" r="r" b="b"/>
            <a:pathLst>
              <a:path w="3287385" h="3184654">
                <a:moveTo>
                  <a:pt x="0" y="0"/>
                </a:moveTo>
                <a:lnTo>
                  <a:pt x="3287384" y="0"/>
                </a:lnTo>
                <a:lnTo>
                  <a:pt x="3287384" y="3184654"/>
                </a:lnTo>
                <a:lnTo>
                  <a:pt x="0" y="318465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3083439" y="9151851"/>
            <a:ext cx="4283445" cy="2039991"/>
          </a:xfrm>
          <a:custGeom>
            <a:avLst/>
            <a:gdLst/>
            <a:ahLst/>
            <a:cxnLst/>
            <a:rect l="l" t="t" r="r" b="b"/>
            <a:pathLst>
              <a:path w="4283445" h="2039991">
                <a:moveTo>
                  <a:pt x="0" y="0"/>
                </a:moveTo>
                <a:lnTo>
                  <a:pt x="4283444" y="0"/>
                </a:lnTo>
                <a:lnTo>
                  <a:pt x="4283444" y="2039990"/>
                </a:lnTo>
                <a:lnTo>
                  <a:pt x="0" y="203999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-8754662">
            <a:off x="5893358" y="-2053103"/>
            <a:ext cx="4176376" cy="3664770"/>
          </a:xfrm>
          <a:custGeom>
            <a:avLst/>
            <a:gdLst/>
            <a:ahLst/>
            <a:cxnLst/>
            <a:rect l="l" t="t" r="r" b="b"/>
            <a:pathLst>
              <a:path w="4176376" h="3664770">
                <a:moveTo>
                  <a:pt x="0" y="0"/>
                </a:moveTo>
                <a:lnTo>
                  <a:pt x="4176376" y="0"/>
                </a:lnTo>
                <a:lnTo>
                  <a:pt x="4176376" y="3664769"/>
                </a:lnTo>
                <a:lnTo>
                  <a:pt x="0" y="366476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3931403" y="3588870"/>
            <a:ext cx="10425193" cy="43475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396"/>
              </a:lnSpc>
            </a:pPr>
            <a:r>
              <a:rPr lang="en-US" sz="19065">
                <a:solidFill>
                  <a:srgbClr val="404040"/>
                </a:solidFill>
                <a:latin typeface="Hibernate"/>
              </a:rPr>
              <a:t>THANK YOU VERY MUCH!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283</Words>
  <Application>Microsoft Office PowerPoint</Application>
  <PresentationFormat>Custom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Montserrat Classic Bold</vt:lpstr>
      <vt:lpstr>Arial</vt:lpstr>
      <vt:lpstr>Montserrat Bold</vt:lpstr>
      <vt:lpstr>Hibernate</vt:lpstr>
      <vt:lpstr>Calibri</vt:lpstr>
      <vt:lpstr>Montserrat Medium</vt:lpstr>
      <vt:lpstr>Montserrat</vt:lpstr>
      <vt:lpstr>Agrandir Bold</vt:lpstr>
      <vt:lpstr>Hibernate Bold</vt:lpstr>
      <vt:lpstr>YAFdtQi73Xs 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Colorful Watercolor Creative Project Presentation</dc:title>
  <dc:creator>rode</dc:creator>
  <cp:lastModifiedBy>Maher Fattouh</cp:lastModifiedBy>
  <cp:revision>6</cp:revision>
  <dcterms:created xsi:type="dcterms:W3CDTF">2006-08-16T00:00:00Z</dcterms:created>
  <dcterms:modified xsi:type="dcterms:W3CDTF">2023-12-20T08:22:39Z</dcterms:modified>
  <dc:identifier>DAFyvAYue-g</dc:identifier>
</cp:coreProperties>
</file>