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8" r:id="rId1"/>
  </p:sldMasterIdLst>
  <p:notesMasterIdLst>
    <p:notesMasterId r:id="rId17"/>
  </p:notesMasterIdLst>
  <p:sldIdLst>
    <p:sldId id="256" r:id="rId2"/>
    <p:sldId id="258" r:id="rId3"/>
    <p:sldId id="259" r:id="rId4"/>
    <p:sldId id="261" r:id="rId5"/>
    <p:sldId id="302" r:id="rId6"/>
    <p:sldId id="303" r:id="rId7"/>
    <p:sldId id="304" r:id="rId8"/>
    <p:sldId id="305" r:id="rId9"/>
    <p:sldId id="306" r:id="rId10"/>
    <p:sldId id="307" r:id="rId11"/>
    <p:sldId id="308" r:id="rId12"/>
    <p:sldId id="309" r:id="rId13"/>
    <p:sldId id="260" r:id="rId14"/>
    <p:sldId id="282" r:id="rId15"/>
    <p:sldId id="279" r:id="rId16"/>
  </p:sldIdLst>
  <p:sldSz cx="9144000" cy="5143500" type="screen16x9"/>
  <p:notesSz cx="6858000" cy="9144000"/>
  <p:embeddedFontLst>
    <p:embeddedFont>
      <p:font typeface="Source Sans Pro" panose="020B0604020202020204" charset="0"/>
      <p:regular r:id="rId18"/>
      <p:bold r:id="rId19"/>
      <p:italic r:id="rId20"/>
      <p:boldItalic r:id="rId21"/>
    </p:embeddedFont>
    <p:embeddedFont>
      <p:font typeface="Reem Kufi" panose="020B0604020202020204"/>
      <p:regular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7B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B036CEA-E20D-437A-8950-30CE01A15E8B}">
  <a:tblStyle styleId="{0B036CEA-E20D-437A-8950-30CE01A15E8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94660"/>
  </p:normalViewPr>
  <p:slideViewPr>
    <p:cSldViewPr snapToGrid="0">
      <p:cViewPr>
        <p:scale>
          <a:sx n="100" d="100"/>
          <a:sy n="100" d="100"/>
        </p:scale>
        <p:origin x="994" y="2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6068051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855186e73f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855186e73f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649062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7837852887_0_2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7837852887_0_2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2917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87442ffb15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87442ffb15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3035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7837852887_0_2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7837852887_0_2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432962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7837852887_0_1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7837852887_0_1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620451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g8c2b285fc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5" name="Google Shape;625;g8c2b285fc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51192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g8f7179da94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2" name="Google Shape;602;g8f7179da94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2575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7837852887_0_2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7837852887_0_2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7313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87442ffb15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87442ffb15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73293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7837852887_0_2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7837852887_0_2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347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87442ffb15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87442ffb15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97633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7837852887_0_2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7837852887_0_2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523085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87442ffb15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87442ffb15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820026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7837852887_0_2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7837852887_0_2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091439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87442ffb15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87442ffb15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44795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592850" y="2257100"/>
            <a:ext cx="5958300" cy="94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617650" y="1786700"/>
            <a:ext cx="3908700" cy="47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ource Sans Pro"/>
              <a:buNone/>
              <a:defRPr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 rot="900108">
            <a:off x="7586327" y="3667699"/>
            <a:ext cx="1802354" cy="1802354"/>
          </a:xfrm>
          <a:custGeom>
            <a:avLst/>
            <a:gdLst/>
            <a:ahLst/>
            <a:cxnLst/>
            <a:rect l="l" t="t" r="r" b="b"/>
            <a:pathLst>
              <a:path w="80403" h="80403" extrusionOk="0">
                <a:moveTo>
                  <a:pt x="80402" y="0"/>
                </a:moveTo>
                <a:cubicBezTo>
                  <a:pt x="36029" y="0"/>
                  <a:pt x="0" y="36095"/>
                  <a:pt x="0" y="80403"/>
                </a:cubicBezTo>
                <a:lnTo>
                  <a:pt x="30598" y="80403"/>
                </a:lnTo>
                <a:cubicBezTo>
                  <a:pt x="30598" y="52918"/>
                  <a:pt x="52983" y="30664"/>
                  <a:pt x="80402" y="30664"/>
                </a:cubicBezTo>
                <a:lnTo>
                  <a:pt x="80402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0" y="0"/>
            <a:ext cx="1540587" cy="1540521"/>
          </a:xfrm>
          <a:custGeom>
            <a:avLst/>
            <a:gdLst/>
            <a:ahLst/>
            <a:cxnLst/>
            <a:rect l="l" t="t" r="r" b="b"/>
            <a:pathLst>
              <a:path w="23248" h="23247" extrusionOk="0">
                <a:moveTo>
                  <a:pt x="1" y="0"/>
                </a:moveTo>
                <a:lnTo>
                  <a:pt x="1" y="23247"/>
                </a:lnTo>
                <a:cubicBezTo>
                  <a:pt x="12783" y="23247"/>
                  <a:pt x="23247" y="12849"/>
                  <a:pt x="2324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6">
    <p:bg>
      <p:bgPr>
        <a:solidFill>
          <a:schemeClr val="lt1"/>
        </a:solidFill>
        <a:effectLst/>
      </p:bgPr>
    </p:bg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9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286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29"/>
          <p:cNvSpPr txBox="1"/>
          <p:nvPr/>
        </p:nvSpPr>
        <p:spPr>
          <a:xfrm>
            <a:off x="2293625" y="3662200"/>
            <a:ext cx="4552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CREDITS: This presentation template was created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Source Sans Pro"/>
                <a:ea typeface="Source Sans Pro"/>
                <a:cs typeface="Source Sans Pro"/>
                <a:sym typeface="Source Sans Pro"/>
                <a:hlinkClick r:id="rId2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, including icons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Source Sans Pro"/>
                <a:ea typeface="Source Sans Pro"/>
                <a:cs typeface="Source Sans Pro"/>
                <a:sym typeface="Source Sans Pro"/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, and infographics &amp; images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Source Sans Pro"/>
                <a:ea typeface="Source Sans Pro"/>
                <a:cs typeface="Source Sans Pro"/>
                <a:sym typeface="Source Sans Pro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200" b="1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3" name="Google Shape;173;p29"/>
          <p:cNvSpPr txBox="1">
            <a:spLocks noGrp="1"/>
          </p:cNvSpPr>
          <p:nvPr>
            <p:ph type="subTitle" idx="1"/>
          </p:nvPr>
        </p:nvSpPr>
        <p:spPr>
          <a:xfrm>
            <a:off x="3101850" y="1499650"/>
            <a:ext cx="2940300" cy="110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29"/>
          <p:cNvSpPr/>
          <p:nvPr/>
        </p:nvSpPr>
        <p:spPr>
          <a:xfrm flipH="1">
            <a:off x="7603425" y="0"/>
            <a:ext cx="1540587" cy="1540521"/>
          </a:xfrm>
          <a:custGeom>
            <a:avLst/>
            <a:gdLst/>
            <a:ahLst/>
            <a:cxnLst/>
            <a:rect l="l" t="t" r="r" b="b"/>
            <a:pathLst>
              <a:path w="23248" h="23247" extrusionOk="0">
                <a:moveTo>
                  <a:pt x="1" y="0"/>
                </a:moveTo>
                <a:lnTo>
                  <a:pt x="1" y="23247"/>
                </a:lnTo>
                <a:cubicBezTo>
                  <a:pt x="12783" y="23247"/>
                  <a:pt x="23247" y="12849"/>
                  <a:pt x="2324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29"/>
          <p:cNvSpPr/>
          <p:nvPr/>
        </p:nvSpPr>
        <p:spPr>
          <a:xfrm rot="10800000" flipH="1">
            <a:off x="0" y="3602975"/>
            <a:ext cx="1540587" cy="1540521"/>
          </a:xfrm>
          <a:custGeom>
            <a:avLst/>
            <a:gdLst/>
            <a:ahLst/>
            <a:cxnLst/>
            <a:rect l="l" t="t" r="r" b="b"/>
            <a:pathLst>
              <a:path w="23248" h="23247" extrusionOk="0">
                <a:moveTo>
                  <a:pt x="1" y="0"/>
                </a:moveTo>
                <a:lnTo>
                  <a:pt x="1" y="23247"/>
                </a:lnTo>
                <a:cubicBezTo>
                  <a:pt x="12783" y="23247"/>
                  <a:pt x="23247" y="12849"/>
                  <a:pt x="2324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lt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 hasCustomPrompt="1"/>
          </p:nvPr>
        </p:nvSpPr>
        <p:spPr>
          <a:xfrm>
            <a:off x="3781075" y="1635450"/>
            <a:ext cx="1714500" cy="97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5" name="Google Shape;15;p3"/>
          <p:cNvSpPr txBox="1">
            <a:spLocks noGrp="1"/>
          </p:cNvSpPr>
          <p:nvPr>
            <p:ph type="title" idx="2"/>
          </p:nvPr>
        </p:nvSpPr>
        <p:spPr>
          <a:xfrm>
            <a:off x="2343300" y="2406625"/>
            <a:ext cx="44577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3"/>
          <p:cNvSpPr/>
          <p:nvPr/>
        </p:nvSpPr>
        <p:spPr>
          <a:xfrm>
            <a:off x="3515050" y="540000"/>
            <a:ext cx="4908900" cy="227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/>
          <p:nvPr/>
        </p:nvSpPr>
        <p:spPr>
          <a:xfrm>
            <a:off x="720000" y="4341175"/>
            <a:ext cx="4908900" cy="227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3"/>
          <p:cNvSpPr/>
          <p:nvPr/>
        </p:nvSpPr>
        <p:spPr>
          <a:xfrm>
            <a:off x="0" y="0"/>
            <a:ext cx="1540587" cy="1540521"/>
          </a:xfrm>
          <a:custGeom>
            <a:avLst/>
            <a:gdLst/>
            <a:ahLst/>
            <a:cxnLst/>
            <a:rect l="l" t="t" r="r" b="b"/>
            <a:pathLst>
              <a:path w="23248" h="23247" extrusionOk="0">
                <a:moveTo>
                  <a:pt x="1" y="0"/>
                </a:moveTo>
                <a:lnTo>
                  <a:pt x="1" y="23247"/>
                </a:lnTo>
                <a:cubicBezTo>
                  <a:pt x="12783" y="23247"/>
                  <a:pt x="23247" y="12849"/>
                  <a:pt x="2324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3"/>
          <p:cNvSpPr/>
          <p:nvPr/>
        </p:nvSpPr>
        <p:spPr>
          <a:xfrm rot="10800000">
            <a:off x="7603425" y="3602975"/>
            <a:ext cx="1540587" cy="1540521"/>
          </a:xfrm>
          <a:custGeom>
            <a:avLst/>
            <a:gdLst/>
            <a:ahLst/>
            <a:cxnLst/>
            <a:rect l="l" t="t" r="r" b="b"/>
            <a:pathLst>
              <a:path w="23248" h="23247" extrusionOk="0">
                <a:moveTo>
                  <a:pt x="1" y="0"/>
                </a:moveTo>
                <a:lnTo>
                  <a:pt x="1" y="23247"/>
                </a:lnTo>
                <a:cubicBezTo>
                  <a:pt x="12783" y="23247"/>
                  <a:pt x="23247" y="12849"/>
                  <a:pt x="2324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ubTitle" idx="1"/>
          </p:nvPr>
        </p:nvSpPr>
        <p:spPr>
          <a:xfrm>
            <a:off x="2343300" y="2895900"/>
            <a:ext cx="4457700" cy="4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lt1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 rot="-9387396">
            <a:off x="-70379" y="-428829"/>
            <a:ext cx="1802529" cy="1802529"/>
          </a:xfrm>
          <a:custGeom>
            <a:avLst/>
            <a:gdLst/>
            <a:ahLst/>
            <a:cxnLst/>
            <a:rect l="l" t="t" r="r" b="b"/>
            <a:pathLst>
              <a:path w="80403" h="80403" extrusionOk="0">
                <a:moveTo>
                  <a:pt x="80402" y="0"/>
                </a:moveTo>
                <a:cubicBezTo>
                  <a:pt x="36029" y="0"/>
                  <a:pt x="0" y="36095"/>
                  <a:pt x="0" y="80403"/>
                </a:cubicBezTo>
                <a:lnTo>
                  <a:pt x="30598" y="80403"/>
                </a:lnTo>
                <a:cubicBezTo>
                  <a:pt x="30598" y="52918"/>
                  <a:pt x="52983" y="30664"/>
                  <a:pt x="80402" y="30664"/>
                </a:cubicBezTo>
                <a:lnTo>
                  <a:pt x="8040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3657825" y="540000"/>
            <a:ext cx="4766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ubTitle" idx="1"/>
          </p:nvPr>
        </p:nvSpPr>
        <p:spPr>
          <a:xfrm>
            <a:off x="4278250" y="1258300"/>
            <a:ext cx="4145700" cy="72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r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algn="r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algn="r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algn="r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algn="r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algn="r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algn="r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algn="r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1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ctrTitle"/>
          </p:nvPr>
        </p:nvSpPr>
        <p:spPr>
          <a:xfrm>
            <a:off x="1566750" y="1538250"/>
            <a:ext cx="6010500" cy="206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8"/>
          <p:cNvSpPr/>
          <p:nvPr/>
        </p:nvSpPr>
        <p:spPr>
          <a:xfrm flipH="1">
            <a:off x="720062" y="540000"/>
            <a:ext cx="4908900" cy="227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8"/>
          <p:cNvSpPr/>
          <p:nvPr/>
        </p:nvSpPr>
        <p:spPr>
          <a:xfrm flipH="1">
            <a:off x="3515112" y="4341175"/>
            <a:ext cx="4908900" cy="227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8"/>
          <p:cNvSpPr/>
          <p:nvPr/>
        </p:nvSpPr>
        <p:spPr>
          <a:xfrm rot="9387396" flipH="1">
            <a:off x="7503726" y="-428829"/>
            <a:ext cx="1802529" cy="1802529"/>
          </a:xfrm>
          <a:custGeom>
            <a:avLst/>
            <a:gdLst/>
            <a:ahLst/>
            <a:cxnLst/>
            <a:rect l="l" t="t" r="r" b="b"/>
            <a:pathLst>
              <a:path w="80403" h="80403" extrusionOk="0">
                <a:moveTo>
                  <a:pt x="80402" y="0"/>
                </a:moveTo>
                <a:cubicBezTo>
                  <a:pt x="36029" y="0"/>
                  <a:pt x="0" y="36095"/>
                  <a:pt x="0" y="80403"/>
                </a:cubicBezTo>
                <a:lnTo>
                  <a:pt x="30598" y="80403"/>
                </a:lnTo>
                <a:cubicBezTo>
                  <a:pt x="30598" y="52918"/>
                  <a:pt x="52983" y="30664"/>
                  <a:pt x="80402" y="30664"/>
                </a:cubicBezTo>
                <a:lnTo>
                  <a:pt x="80402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8"/>
          <p:cNvSpPr/>
          <p:nvPr/>
        </p:nvSpPr>
        <p:spPr>
          <a:xfrm rot="-900108" flipH="1">
            <a:off x="-152805" y="3667699"/>
            <a:ext cx="1802354" cy="1802354"/>
          </a:xfrm>
          <a:custGeom>
            <a:avLst/>
            <a:gdLst/>
            <a:ahLst/>
            <a:cxnLst/>
            <a:rect l="l" t="t" r="r" b="b"/>
            <a:pathLst>
              <a:path w="80403" h="80403" extrusionOk="0">
                <a:moveTo>
                  <a:pt x="80402" y="0"/>
                </a:moveTo>
                <a:cubicBezTo>
                  <a:pt x="36029" y="0"/>
                  <a:pt x="0" y="36095"/>
                  <a:pt x="0" y="80403"/>
                </a:cubicBezTo>
                <a:lnTo>
                  <a:pt x="30598" y="80403"/>
                </a:lnTo>
                <a:cubicBezTo>
                  <a:pt x="30598" y="52918"/>
                  <a:pt x="52983" y="30664"/>
                  <a:pt x="80402" y="30664"/>
                </a:cubicBezTo>
                <a:lnTo>
                  <a:pt x="8040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lt1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 txBox="1">
            <a:spLocks noGrp="1"/>
          </p:cNvSpPr>
          <p:nvPr>
            <p:ph type="body" idx="1"/>
          </p:nvPr>
        </p:nvSpPr>
        <p:spPr>
          <a:xfrm>
            <a:off x="4312575" y="1188025"/>
            <a:ext cx="3790500" cy="323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/>
          <p:nvPr/>
        </p:nvSpPr>
        <p:spPr>
          <a:xfrm>
            <a:off x="3515050" y="540000"/>
            <a:ext cx="4908900" cy="227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9"/>
          <p:cNvSpPr/>
          <p:nvPr/>
        </p:nvSpPr>
        <p:spPr>
          <a:xfrm rot="-900108" flipH="1">
            <a:off x="-152805" y="3667699"/>
            <a:ext cx="1802354" cy="1802354"/>
          </a:xfrm>
          <a:custGeom>
            <a:avLst/>
            <a:gdLst/>
            <a:ahLst/>
            <a:cxnLst/>
            <a:rect l="l" t="t" r="r" b="b"/>
            <a:pathLst>
              <a:path w="80403" h="80403" extrusionOk="0">
                <a:moveTo>
                  <a:pt x="80402" y="0"/>
                </a:moveTo>
                <a:cubicBezTo>
                  <a:pt x="36029" y="0"/>
                  <a:pt x="0" y="36095"/>
                  <a:pt x="0" y="80403"/>
                </a:cubicBezTo>
                <a:lnTo>
                  <a:pt x="30598" y="80403"/>
                </a:lnTo>
                <a:cubicBezTo>
                  <a:pt x="30598" y="52918"/>
                  <a:pt x="52983" y="30664"/>
                  <a:pt x="80402" y="30664"/>
                </a:cubicBezTo>
                <a:lnTo>
                  <a:pt x="8040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2992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ubTitle" idx="2"/>
          </p:nvPr>
        </p:nvSpPr>
        <p:spPr>
          <a:xfrm>
            <a:off x="720000" y="1479450"/>
            <a:ext cx="2992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lt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subTitle" idx="1"/>
          </p:nvPr>
        </p:nvSpPr>
        <p:spPr>
          <a:xfrm>
            <a:off x="2206250" y="1877517"/>
            <a:ext cx="4737300" cy="118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>
              <a:spcBef>
                <a:spcPts val="1600"/>
              </a:spcBef>
              <a:spcAft>
                <a:spcPts val="0"/>
              </a:spcAft>
              <a:buSzPts val="2200"/>
              <a:buNone/>
              <a:defRPr sz="2200"/>
            </a:lvl2pPr>
            <a:lvl3pPr lvl="2">
              <a:spcBef>
                <a:spcPts val="1600"/>
              </a:spcBef>
              <a:spcAft>
                <a:spcPts val="0"/>
              </a:spcAft>
              <a:buSzPts val="2200"/>
              <a:buNone/>
              <a:defRPr sz="2200"/>
            </a:lvl3pPr>
            <a:lvl4pPr lvl="3">
              <a:spcBef>
                <a:spcPts val="1600"/>
              </a:spcBef>
              <a:spcAft>
                <a:spcPts val="0"/>
              </a:spcAft>
              <a:buSzPts val="2200"/>
              <a:buNone/>
              <a:defRPr sz="2200"/>
            </a:lvl4pPr>
            <a:lvl5pPr lvl="4">
              <a:spcBef>
                <a:spcPts val="1600"/>
              </a:spcBef>
              <a:spcAft>
                <a:spcPts val="0"/>
              </a:spcAft>
              <a:buSzPts val="2200"/>
              <a:buNone/>
              <a:defRPr sz="2200"/>
            </a:lvl5pPr>
            <a:lvl6pPr lvl="5">
              <a:spcBef>
                <a:spcPts val="1600"/>
              </a:spcBef>
              <a:spcAft>
                <a:spcPts val="0"/>
              </a:spcAft>
              <a:buSzPts val="2200"/>
              <a:buNone/>
              <a:defRPr sz="2200"/>
            </a:lvl6pPr>
            <a:lvl7pPr lvl="6">
              <a:spcBef>
                <a:spcPts val="1600"/>
              </a:spcBef>
              <a:spcAft>
                <a:spcPts val="0"/>
              </a:spcAft>
              <a:buSzPts val="2200"/>
              <a:buNone/>
              <a:defRPr sz="2200"/>
            </a:lvl7pPr>
            <a:lvl8pPr lvl="7">
              <a:spcBef>
                <a:spcPts val="1600"/>
              </a:spcBef>
              <a:spcAft>
                <a:spcPts val="0"/>
              </a:spcAft>
              <a:buSzPts val="2200"/>
              <a:buNone/>
              <a:defRPr sz="2200"/>
            </a:lvl8pPr>
            <a:lvl9pPr lvl="8">
              <a:spcBef>
                <a:spcPts val="1600"/>
              </a:spcBef>
              <a:spcAft>
                <a:spcPts val="160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title"/>
          </p:nvPr>
        </p:nvSpPr>
        <p:spPr>
          <a:xfrm>
            <a:off x="3003125" y="3059517"/>
            <a:ext cx="3142800" cy="32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55" name="Google Shape;55;p10"/>
          <p:cNvSpPr/>
          <p:nvPr/>
        </p:nvSpPr>
        <p:spPr>
          <a:xfrm rot="9387396" flipH="1">
            <a:off x="7503726" y="-428829"/>
            <a:ext cx="1802529" cy="1802529"/>
          </a:xfrm>
          <a:custGeom>
            <a:avLst/>
            <a:gdLst/>
            <a:ahLst/>
            <a:cxnLst/>
            <a:rect l="l" t="t" r="r" b="b"/>
            <a:pathLst>
              <a:path w="80403" h="80403" extrusionOk="0">
                <a:moveTo>
                  <a:pt x="80402" y="0"/>
                </a:moveTo>
                <a:cubicBezTo>
                  <a:pt x="36029" y="0"/>
                  <a:pt x="0" y="36095"/>
                  <a:pt x="0" y="80403"/>
                </a:cubicBezTo>
                <a:lnTo>
                  <a:pt x="30598" y="80403"/>
                </a:lnTo>
                <a:cubicBezTo>
                  <a:pt x="30598" y="52918"/>
                  <a:pt x="52983" y="30664"/>
                  <a:pt x="80402" y="30664"/>
                </a:cubicBezTo>
                <a:lnTo>
                  <a:pt x="8040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0"/>
          <p:cNvSpPr/>
          <p:nvPr/>
        </p:nvSpPr>
        <p:spPr>
          <a:xfrm rot="-900108" flipH="1">
            <a:off x="-152805" y="3667699"/>
            <a:ext cx="1802354" cy="1802354"/>
          </a:xfrm>
          <a:custGeom>
            <a:avLst/>
            <a:gdLst/>
            <a:ahLst/>
            <a:cxnLst/>
            <a:rect l="l" t="t" r="r" b="b"/>
            <a:pathLst>
              <a:path w="80403" h="80403" extrusionOk="0">
                <a:moveTo>
                  <a:pt x="80402" y="0"/>
                </a:moveTo>
                <a:cubicBezTo>
                  <a:pt x="36029" y="0"/>
                  <a:pt x="0" y="36095"/>
                  <a:pt x="0" y="80403"/>
                </a:cubicBezTo>
                <a:lnTo>
                  <a:pt x="30598" y="80403"/>
                </a:lnTo>
                <a:cubicBezTo>
                  <a:pt x="30598" y="52918"/>
                  <a:pt x="52983" y="30664"/>
                  <a:pt x="80402" y="30664"/>
                </a:cubicBezTo>
                <a:lnTo>
                  <a:pt x="80402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">
    <p:bg>
      <p:bgPr>
        <a:solidFill>
          <a:schemeClr val="lt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/>
          <p:nvPr/>
        </p:nvSpPr>
        <p:spPr>
          <a:xfrm rot="-9387396">
            <a:off x="-70379" y="-428829"/>
            <a:ext cx="1802529" cy="1802529"/>
          </a:xfrm>
          <a:custGeom>
            <a:avLst/>
            <a:gdLst/>
            <a:ahLst/>
            <a:cxnLst/>
            <a:rect l="l" t="t" r="r" b="b"/>
            <a:pathLst>
              <a:path w="80403" h="80403" extrusionOk="0">
                <a:moveTo>
                  <a:pt x="80402" y="0"/>
                </a:moveTo>
                <a:cubicBezTo>
                  <a:pt x="36029" y="0"/>
                  <a:pt x="0" y="36095"/>
                  <a:pt x="0" y="80403"/>
                </a:cubicBezTo>
                <a:lnTo>
                  <a:pt x="30598" y="80403"/>
                </a:lnTo>
                <a:cubicBezTo>
                  <a:pt x="30598" y="52918"/>
                  <a:pt x="52983" y="30664"/>
                  <a:pt x="80402" y="30664"/>
                </a:cubicBezTo>
                <a:lnTo>
                  <a:pt x="8040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4"/>
          <p:cNvSpPr/>
          <p:nvPr/>
        </p:nvSpPr>
        <p:spPr>
          <a:xfrm rot="900108">
            <a:off x="7586327" y="3667699"/>
            <a:ext cx="1802354" cy="1802354"/>
          </a:xfrm>
          <a:custGeom>
            <a:avLst/>
            <a:gdLst/>
            <a:ahLst/>
            <a:cxnLst/>
            <a:rect l="l" t="t" r="r" b="b"/>
            <a:pathLst>
              <a:path w="80403" h="80403" extrusionOk="0">
                <a:moveTo>
                  <a:pt x="80402" y="0"/>
                </a:moveTo>
                <a:cubicBezTo>
                  <a:pt x="36029" y="0"/>
                  <a:pt x="0" y="36095"/>
                  <a:pt x="0" y="80403"/>
                </a:cubicBezTo>
                <a:lnTo>
                  <a:pt x="30598" y="80403"/>
                </a:lnTo>
                <a:cubicBezTo>
                  <a:pt x="30598" y="52918"/>
                  <a:pt x="52983" y="30664"/>
                  <a:pt x="80402" y="30664"/>
                </a:cubicBezTo>
                <a:lnTo>
                  <a:pt x="80402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2992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0" name="Google Shape;90;p16"/>
          <p:cNvSpPr txBox="1">
            <a:spLocks noGrp="1"/>
          </p:cNvSpPr>
          <p:nvPr>
            <p:ph type="title" idx="2" hasCustomPrompt="1"/>
          </p:nvPr>
        </p:nvSpPr>
        <p:spPr>
          <a:xfrm>
            <a:off x="876525" y="1867600"/>
            <a:ext cx="923700" cy="84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1" name="Google Shape;91;p16"/>
          <p:cNvSpPr txBox="1">
            <a:spLocks noGrp="1"/>
          </p:cNvSpPr>
          <p:nvPr>
            <p:ph type="subTitle" idx="1"/>
          </p:nvPr>
        </p:nvSpPr>
        <p:spPr>
          <a:xfrm>
            <a:off x="2047875" y="1801850"/>
            <a:ext cx="2524200" cy="33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2"/>
                </a:solidFill>
                <a:latin typeface="Reem Kufi"/>
                <a:ea typeface="Reem Kufi"/>
                <a:cs typeface="Reem Kufi"/>
                <a:sym typeface="Reem Kufi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6"/>
          <p:cNvSpPr txBox="1">
            <a:spLocks noGrp="1"/>
          </p:cNvSpPr>
          <p:nvPr>
            <p:ph type="subTitle" idx="3"/>
          </p:nvPr>
        </p:nvSpPr>
        <p:spPr>
          <a:xfrm>
            <a:off x="2047875" y="2097125"/>
            <a:ext cx="2285700" cy="61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6"/>
          <p:cNvSpPr txBox="1">
            <a:spLocks noGrp="1"/>
          </p:cNvSpPr>
          <p:nvPr>
            <p:ph type="title" idx="4" hasCustomPrompt="1"/>
          </p:nvPr>
        </p:nvSpPr>
        <p:spPr>
          <a:xfrm>
            <a:off x="876525" y="3534475"/>
            <a:ext cx="923700" cy="84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4" name="Google Shape;94;p16"/>
          <p:cNvSpPr txBox="1">
            <a:spLocks noGrp="1"/>
          </p:cNvSpPr>
          <p:nvPr>
            <p:ph type="subTitle" idx="5"/>
          </p:nvPr>
        </p:nvSpPr>
        <p:spPr>
          <a:xfrm>
            <a:off x="2047875" y="3468725"/>
            <a:ext cx="2524200" cy="33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2"/>
                </a:solidFill>
                <a:latin typeface="Reem Kufi"/>
                <a:ea typeface="Reem Kufi"/>
                <a:cs typeface="Reem Kufi"/>
                <a:sym typeface="Reem Kufi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6"/>
          <p:cNvSpPr txBox="1">
            <a:spLocks noGrp="1"/>
          </p:cNvSpPr>
          <p:nvPr>
            <p:ph type="subTitle" idx="6"/>
          </p:nvPr>
        </p:nvSpPr>
        <p:spPr>
          <a:xfrm>
            <a:off x="2047875" y="3764000"/>
            <a:ext cx="2285700" cy="61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6"/>
          <p:cNvSpPr txBox="1">
            <a:spLocks noGrp="1"/>
          </p:cNvSpPr>
          <p:nvPr>
            <p:ph type="title" idx="7" hasCustomPrompt="1"/>
          </p:nvPr>
        </p:nvSpPr>
        <p:spPr>
          <a:xfrm>
            <a:off x="4695825" y="1867600"/>
            <a:ext cx="923700" cy="84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7" name="Google Shape;97;p16"/>
          <p:cNvSpPr txBox="1">
            <a:spLocks noGrp="1"/>
          </p:cNvSpPr>
          <p:nvPr>
            <p:ph type="subTitle" idx="8"/>
          </p:nvPr>
        </p:nvSpPr>
        <p:spPr>
          <a:xfrm>
            <a:off x="5867175" y="1801850"/>
            <a:ext cx="2524200" cy="33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2"/>
                </a:solidFill>
                <a:latin typeface="Reem Kufi"/>
                <a:ea typeface="Reem Kufi"/>
                <a:cs typeface="Reem Kufi"/>
                <a:sym typeface="Reem Kufi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6"/>
          <p:cNvSpPr txBox="1">
            <a:spLocks noGrp="1"/>
          </p:cNvSpPr>
          <p:nvPr>
            <p:ph type="subTitle" idx="9"/>
          </p:nvPr>
        </p:nvSpPr>
        <p:spPr>
          <a:xfrm>
            <a:off x="5867175" y="2097125"/>
            <a:ext cx="2285700" cy="61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title" idx="13" hasCustomPrompt="1"/>
          </p:nvPr>
        </p:nvSpPr>
        <p:spPr>
          <a:xfrm>
            <a:off x="4695825" y="3534475"/>
            <a:ext cx="923700" cy="84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0" name="Google Shape;100;p16"/>
          <p:cNvSpPr txBox="1">
            <a:spLocks noGrp="1"/>
          </p:cNvSpPr>
          <p:nvPr>
            <p:ph type="subTitle" idx="14"/>
          </p:nvPr>
        </p:nvSpPr>
        <p:spPr>
          <a:xfrm>
            <a:off x="5867175" y="3468725"/>
            <a:ext cx="2524200" cy="33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2"/>
                </a:solidFill>
                <a:latin typeface="Reem Kufi"/>
                <a:ea typeface="Reem Kufi"/>
                <a:cs typeface="Reem Kufi"/>
                <a:sym typeface="Reem Kufi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subTitle" idx="15"/>
          </p:nvPr>
        </p:nvSpPr>
        <p:spPr>
          <a:xfrm>
            <a:off x="5867175" y="3764000"/>
            <a:ext cx="2285700" cy="61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6"/>
          <p:cNvSpPr/>
          <p:nvPr/>
        </p:nvSpPr>
        <p:spPr>
          <a:xfrm>
            <a:off x="3515050" y="540000"/>
            <a:ext cx="4908900" cy="227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eem Kufi"/>
              <a:buNone/>
              <a:defRPr sz="2800">
                <a:solidFill>
                  <a:schemeClr val="dk1"/>
                </a:solidFill>
                <a:latin typeface="Reem Kufi"/>
                <a:ea typeface="Reem Kufi"/>
                <a:cs typeface="Reem Kufi"/>
                <a:sym typeface="Reem Kuf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●"/>
              <a:defRPr sz="1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○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■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●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○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■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●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○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Sans Pro"/>
              <a:buChar char="■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4" r:id="rId4"/>
    <p:sldLayoutId id="2147483655" r:id="rId5"/>
    <p:sldLayoutId id="2147483656" r:id="rId6"/>
    <p:sldLayoutId id="2147483658" r:id="rId7"/>
    <p:sldLayoutId id="2147483660" r:id="rId8"/>
    <p:sldLayoutId id="2147483662" r:id="rId9"/>
    <p:sldLayoutId id="2147483675" r:id="rId10"/>
  </p:sldLayoutIdLst>
  <p:hf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plato.stanford.edu/entries/ethics-business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3"/>
          <p:cNvSpPr txBox="1">
            <a:spLocks noGrp="1"/>
          </p:cNvSpPr>
          <p:nvPr>
            <p:ph type="ctrTitle"/>
          </p:nvPr>
        </p:nvSpPr>
        <p:spPr>
          <a:xfrm>
            <a:off x="1016759" y="2257100"/>
            <a:ext cx="7124132" cy="94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sz="4000" b="1" dirty="0" smtClean="0"/>
              <a:t>Business Ethics </a:t>
            </a:r>
            <a:r>
              <a:rPr sz="4000" b="1" dirty="0"/>
              <a:t>I</a:t>
            </a:r>
            <a:r>
              <a:rPr sz="4000" b="1" dirty="0" smtClean="0"/>
              <a:t>n </a:t>
            </a:r>
            <a:r>
              <a:rPr sz="4000" b="1" dirty="0"/>
              <a:t>T</a:t>
            </a:r>
            <a:r>
              <a:rPr sz="4000" b="1" dirty="0" smtClean="0"/>
              <a:t>he </a:t>
            </a:r>
            <a:r>
              <a:rPr sz="4000" b="1" dirty="0"/>
              <a:t>C</a:t>
            </a:r>
            <a:r>
              <a:rPr sz="4000" b="1" dirty="0" smtClean="0"/>
              <a:t>ontext </a:t>
            </a:r>
            <a:r>
              <a:rPr sz="4000" b="1" dirty="0"/>
              <a:t>O</a:t>
            </a:r>
            <a:r>
              <a:rPr sz="4000" b="1" dirty="0" smtClean="0"/>
              <a:t>f Globalization &amp; Sustainability</a:t>
            </a:r>
            <a:endParaRPr sz="4000" b="1" dirty="0"/>
          </a:p>
        </p:txBody>
      </p:sp>
      <p:sp>
        <p:nvSpPr>
          <p:cNvPr id="189" name="Google Shape;189;p33"/>
          <p:cNvSpPr txBox="1">
            <a:spLocks noGrp="1"/>
          </p:cNvSpPr>
          <p:nvPr>
            <p:ph type="subTitle" idx="1"/>
          </p:nvPr>
        </p:nvSpPr>
        <p:spPr>
          <a:xfrm>
            <a:off x="893929" y="683752"/>
            <a:ext cx="7008125" cy="47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sz="2800" b="1" dirty="0" smtClean="0">
                <a:solidFill>
                  <a:schemeClr val="dk2"/>
                </a:solidFill>
              </a:rPr>
              <a:t>Libyan International Medical University</a:t>
            </a:r>
            <a:endParaRPr sz="2800" b="1" dirty="0">
              <a:solidFill>
                <a:schemeClr val="dk2"/>
              </a:solidFill>
            </a:endParaRPr>
          </a:p>
        </p:txBody>
      </p:sp>
      <p:sp>
        <p:nvSpPr>
          <p:cNvPr id="190" name="Google Shape;190;p33"/>
          <p:cNvSpPr/>
          <p:nvPr/>
        </p:nvSpPr>
        <p:spPr>
          <a:xfrm rot="5400000">
            <a:off x="4558741" y="2409699"/>
            <a:ext cx="26525" cy="1867678"/>
          </a:xfrm>
          <a:custGeom>
            <a:avLst/>
            <a:gdLst/>
            <a:ahLst/>
            <a:cxnLst/>
            <a:rect l="l" t="t" r="r" b="b"/>
            <a:pathLst>
              <a:path w="1061" h="31989" extrusionOk="0">
                <a:moveTo>
                  <a:pt x="0" y="0"/>
                </a:moveTo>
                <a:lnTo>
                  <a:pt x="0" y="31989"/>
                </a:lnTo>
                <a:lnTo>
                  <a:pt x="1060" y="31989"/>
                </a:lnTo>
                <a:lnTo>
                  <a:pt x="10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" y="-300"/>
            <a:ext cx="1154452" cy="1154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9350" y="-6058"/>
            <a:ext cx="1174650" cy="1174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مستطيل 1"/>
          <p:cNvSpPr/>
          <p:nvPr/>
        </p:nvSpPr>
        <p:spPr>
          <a:xfrm>
            <a:off x="2285999" y="3356801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b="1" dirty="0">
                <a:solidFill>
                  <a:srgbClr val="637B7F"/>
                </a:solidFill>
              </a:rPr>
              <a:t>Munther Elgehani 2252</a:t>
            </a:r>
          </a:p>
          <a:p>
            <a:pPr lvl="0" algn="ctr"/>
            <a:r>
              <a:rPr lang="en-US" b="1" dirty="0">
                <a:solidFill>
                  <a:srgbClr val="637B7F"/>
                </a:solidFill>
              </a:rPr>
              <a:t>Elmunther_2252@limu.edu.ly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8"/>
          <p:cNvSpPr txBox="1">
            <a:spLocks noGrp="1"/>
          </p:cNvSpPr>
          <p:nvPr>
            <p:ph type="title"/>
          </p:nvPr>
        </p:nvSpPr>
        <p:spPr>
          <a:xfrm>
            <a:off x="2971800" y="540000"/>
            <a:ext cx="5452125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200" dirty="0"/>
              <a:t>Sustainability in Business Ethics</a:t>
            </a:r>
            <a:br>
              <a:rPr lang="en-US" sz="3200" dirty="0"/>
            </a:br>
            <a:endParaRPr dirty="0"/>
          </a:p>
        </p:txBody>
      </p:sp>
      <p:sp>
        <p:nvSpPr>
          <p:cNvPr id="238" name="Google Shape;238;p38"/>
          <p:cNvSpPr txBox="1">
            <a:spLocks noGrp="1"/>
          </p:cNvSpPr>
          <p:nvPr>
            <p:ph type="subTitle" idx="1"/>
          </p:nvPr>
        </p:nvSpPr>
        <p:spPr>
          <a:xfrm>
            <a:off x="533400" y="1326538"/>
            <a:ext cx="7986085" cy="187386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/>
            <a:r>
              <a:rPr lang="" dirty="0" smtClean="0"/>
              <a:t>       </a:t>
            </a:r>
            <a:r>
              <a:rPr lang="en-US" dirty="0"/>
              <a:t>The </a:t>
            </a:r>
            <a:r>
              <a:rPr lang="en-US" b="1" dirty="0"/>
              <a:t>Ethical</a:t>
            </a:r>
            <a:r>
              <a:rPr lang="en-US" dirty="0"/>
              <a:t> Duty of a </a:t>
            </a:r>
            <a:r>
              <a:rPr lang="en-US" b="1" dirty="0"/>
              <a:t>Business</a:t>
            </a:r>
            <a:r>
              <a:rPr lang="en-US" dirty="0"/>
              <a:t> Organization with Regard to </a:t>
            </a:r>
            <a:r>
              <a:rPr lang="en-US" b="1" dirty="0"/>
              <a:t>Sustainability</a:t>
            </a:r>
            <a:r>
              <a:rPr lang="en-US" dirty="0"/>
              <a:t>. In </a:t>
            </a:r>
            <a:r>
              <a:rPr lang="en-US" b="1" dirty="0"/>
              <a:t>business</a:t>
            </a:r>
            <a:r>
              <a:rPr lang="en-US" dirty="0"/>
              <a:t>, the three aspects of </a:t>
            </a:r>
            <a:r>
              <a:rPr lang="en-US" b="1" dirty="0"/>
              <a:t>sustainability</a:t>
            </a:r>
            <a:r>
              <a:rPr lang="en-US" dirty="0"/>
              <a:t> include social, economic and environmental. ... For example, the company should focus on global economic development so that it could change with the trends.</a:t>
            </a:r>
          </a:p>
          <a:p>
            <a:pPr algn="just"/>
            <a:r>
              <a:rPr lang="en-US" dirty="0"/>
              <a:t/>
            </a:r>
            <a:br>
              <a:rPr lang="en-US" dirty="0"/>
            </a:br>
            <a:endParaRPr dirty="0"/>
          </a:p>
        </p:txBody>
      </p:sp>
      <p:pic>
        <p:nvPicPr>
          <p:cNvPr id="4100" name="Picture 4" descr="Sustainability Landscape - SBC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1" y="2581622"/>
            <a:ext cx="3573144" cy="221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7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6"/>
          <p:cNvSpPr txBox="1">
            <a:spLocks noGrp="1"/>
          </p:cNvSpPr>
          <p:nvPr>
            <p:ph type="title"/>
          </p:nvPr>
        </p:nvSpPr>
        <p:spPr>
          <a:xfrm>
            <a:off x="3781075" y="1635450"/>
            <a:ext cx="1714500" cy="97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</a:t>
            </a:r>
            <a:r>
              <a:rPr lang="" dirty="0" smtClean="0"/>
              <a:t>5</a:t>
            </a:r>
            <a:endParaRPr dirty="0"/>
          </a:p>
        </p:txBody>
      </p:sp>
      <p:sp>
        <p:nvSpPr>
          <p:cNvPr id="223" name="Google Shape;223;p36"/>
          <p:cNvSpPr txBox="1">
            <a:spLocks noGrp="1"/>
          </p:cNvSpPr>
          <p:nvPr>
            <p:ph type="title" idx="2"/>
          </p:nvPr>
        </p:nvSpPr>
        <p:spPr>
          <a:xfrm>
            <a:off x="2343300" y="2406625"/>
            <a:ext cx="4457700" cy="609600"/>
          </a:xfrm>
          <a:prstGeom prst="rect">
            <a:avLst/>
          </a:prstGeom>
        </p:spPr>
        <p:txBody>
          <a:bodyPr spcFirstLastPara="1" wrap="square" lIns="91425" tIns="91425" rIns="8377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sz="4400" dirty="0" smtClean="0">
                <a:solidFill>
                  <a:schemeClr val="lt2"/>
                </a:solidFill>
              </a:rPr>
              <a:t>Globalization in Business Ethics</a:t>
            </a:r>
            <a:endParaRPr sz="4400" dirty="0">
              <a:solidFill>
                <a:schemeClr val="l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82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8"/>
          <p:cNvSpPr txBox="1">
            <a:spLocks noGrp="1"/>
          </p:cNvSpPr>
          <p:nvPr>
            <p:ph type="title"/>
          </p:nvPr>
        </p:nvSpPr>
        <p:spPr>
          <a:xfrm>
            <a:off x="2971800" y="540000"/>
            <a:ext cx="5452125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" sz="3200" dirty="0" smtClean="0"/>
              <a:t>Globilization </a:t>
            </a:r>
            <a:r>
              <a:rPr lang="en-US" sz="3200" dirty="0" smtClean="0"/>
              <a:t>in </a:t>
            </a:r>
            <a:r>
              <a:rPr lang="en-US" sz="3200" dirty="0"/>
              <a:t>Business Ethics</a:t>
            </a:r>
            <a:br>
              <a:rPr lang="en-US" sz="3200" dirty="0"/>
            </a:br>
            <a:endParaRPr dirty="0"/>
          </a:p>
        </p:txBody>
      </p:sp>
      <p:sp>
        <p:nvSpPr>
          <p:cNvPr id="238" name="Google Shape;238;p38"/>
          <p:cNvSpPr txBox="1">
            <a:spLocks noGrp="1"/>
          </p:cNvSpPr>
          <p:nvPr>
            <p:ph type="subTitle" idx="1"/>
          </p:nvPr>
        </p:nvSpPr>
        <p:spPr>
          <a:xfrm>
            <a:off x="533400" y="1326538"/>
            <a:ext cx="7986085" cy="187386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/>
            <a:r>
              <a:rPr lang="" dirty="0" smtClean="0"/>
              <a:t>    It is focused on current problems of our present </a:t>
            </a:r>
          </a:p>
          <a:p>
            <a:pPr algn="just">
              <a:buFont typeface="+mj-lt"/>
              <a:buAutoNum type="arabicPeriod"/>
            </a:pPr>
            <a:endParaRPr lang="" sz="1600" dirty="0" smtClean="0"/>
          </a:p>
          <a:p>
            <a:pPr algn="just">
              <a:buFont typeface="+mj-lt"/>
              <a:buAutoNum type="arabicPeriod"/>
            </a:pPr>
            <a:r>
              <a:rPr lang="en-US" sz="1600" dirty="0" smtClean="0"/>
              <a:t>I</a:t>
            </a:r>
            <a:r>
              <a:rPr lang="" sz="1600" dirty="0" smtClean="0"/>
              <a:t>t represents the application of ethics to be existing everyday problems related to the environemnt of man with the current global problems of mankind</a:t>
            </a:r>
            <a:endParaRPr sz="1600" dirty="0"/>
          </a:p>
        </p:txBody>
      </p:sp>
      <p:pic>
        <p:nvPicPr>
          <p:cNvPr id="5" name="Picture 6" descr="Around The World by Hurca™ on Dribbble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79" y="2732404"/>
            <a:ext cx="2464435" cy="184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390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7"/>
          <p:cNvSpPr/>
          <p:nvPr/>
        </p:nvSpPr>
        <p:spPr>
          <a:xfrm rot="5400000">
            <a:off x="4558738" y="1137842"/>
            <a:ext cx="26525" cy="1264205"/>
          </a:xfrm>
          <a:custGeom>
            <a:avLst/>
            <a:gdLst/>
            <a:ahLst/>
            <a:cxnLst/>
            <a:rect l="l" t="t" r="r" b="b"/>
            <a:pathLst>
              <a:path w="1061" h="31989" extrusionOk="0">
                <a:moveTo>
                  <a:pt x="0" y="0"/>
                </a:moveTo>
                <a:lnTo>
                  <a:pt x="0" y="31989"/>
                </a:lnTo>
                <a:lnTo>
                  <a:pt x="1060" y="31989"/>
                </a:lnTo>
                <a:lnTo>
                  <a:pt x="10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37"/>
          <p:cNvSpPr txBox="1">
            <a:spLocks noGrp="1"/>
          </p:cNvSpPr>
          <p:nvPr>
            <p:ph type="subTitle" idx="1"/>
          </p:nvPr>
        </p:nvSpPr>
        <p:spPr>
          <a:xfrm>
            <a:off x="2206250" y="1877517"/>
            <a:ext cx="4737300" cy="118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dirty="0" smtClean="0"/>
              <a:t>Business Ethics is a must for every organization since without t</a:t>
            </a:r>
            <a:r>
              <a:rPr lang="en-US" dirty="0" smtClean="0"/>
              <a:t>he</a:t>
            </a:r>
            <a:r>
              <a:rPr lang="" dirty="0" smtClean="0"/>
              <a:t>re would be a lot of internal and external problems .</a:t>
            </a:r>
            <a:endParaRPr dirty="0"/>
          </a:p>
        </p:txBody>
      </p:sp>
      <p:sp>
        <p:nvSpPr>
          <p:cNvPr id="231" name="Google Shape;231;p37"/>
          <p:cNvSpPr txBox="1">
            <a:spLocks noGrp="1"/>
          </p:cNvSpPr>
          <p:nvPr>
            <p:ph type="title"/>
          </p:nvPr>
        </p:nvSpPr>
        <p:spPr>
          <a:xfrm>
            <a:off x="3000600" y="1218577"/>
            <a:ext cx="3142800" cy="32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" sz="3200" dirty="0" smtClean="0"/>
              <a:t>Conlusion</a:t>
            </a:r>
            <a:endParaRPr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59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286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sz="4000" dirty="0" smtClean="0"/>
              <a:t>References</a:t>
            </a:r>
            <a:endParaRPr sz="4000" dirty="0"/>
          </a:p>
        </p:txBody>
      </p:sp>
      <p:sp>
        <p:nvSpPr>
          <p:cNvPr id="628" name="Google Shape;628;p59"/>
          <p:cNvSpPr txBox="1">
            <a:spLocks noGrp="1"/>
          </p:cNvSpPr>
          <p:nvPr>
            <p:ph type="subTitle" idx="1"/>
          </p:nvPr>
        </p:nvSpPr>
        <p:spPr>
          <a:xfrm>
            <a:off x="579120" y="1575850"/>
            <a:ext cx="6804660" cy="110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000"/>
              </a:spcAft>
            </a:pPr>
            <a:r>
              <a:rPr lang="en-US" dirty="0"/>
              <a:t> </a:t>
            </a:r>
            <a:r>
              <a:rPr lang="en-US" i="1" dirty="0">
                <a:hlinkClick r:id="rId3"/>
              </a:rPr>
              <a:t>"</a:t>
            </a:r>
            <a:r>
              <a:rPr lang="en-US" sz="2000" i="1" dirty="0">
                <a:hlinkClick r:id="rId3"/>
              </a:rPr>
              <a:t>Business Ethics (Stanford Encyclopedia of Philosophy)"</a:t>
            </a:r>
            <a:r>
              <a:rPr lang="en-US" sz="2000" i="1" dirty="0"/>
              <a:t>. Plato.stanford.edu. 2008-04-16</a:t>
            </a:r>
            <a:r>
              <a:rPr lang="en-US" sz="2000" i="1" dirty="0" smtClean="0"/>
              <a:t>.</a:t>
            </a:r>
            <a:r>
              <a:rPr lang="" sz="2000" i="1" dirty="0" smtClean="0"/>
              <a:t> pg13</a:t>
            </a:r>
            <a:endParaRPr sz="2000" dirty="0"/>
          </a:p>
        </p:txBody>
      </p:sp>
      <p:sp>
        <p:nvSpPr>
          <p:cNvPr id="629" name="Google Shape;629;p59"/>
          <p:cNvSpPr txBox="1"/>
          <p:nvPr/>
        </p:nvSpPr>
        <p:spPr>
          <a:xfrm>
            <a:off x="2909725" y="4048100"/>
            <a:ext cx="33246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Please keep this slide for attribution</a:t>
            </a:r>
            <a:endParaRPr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2150700" y="3482340"/>
            <a:ext cx="4920660" cy="998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56"/>
          <p:cNvSpPr txBox="1">
            <a:spLocks noGrp="1"/>
          </p:cNvSpPr>
          <p:nvPr>
            <p:ph type="ctrTitle"/>
          </p:nvPr>
        </p:nvSpPr>
        <p:spPr>
          <a:xfrm>
            <a:off x="1566750" y="1538250"/>
            <a:ext cx="6010500" cy="206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sz="6000" dirty="0" smtClean="0"/>
              <a:t>Thank You!</a:t>
            </a:r>
            <a:endParaRPr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2992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dirty="0" smtClean="0"/>
              <a:t>Contents</a:t>
            </a:r>
            <a:endParaRPr dirty="0"/>
          </a:p>
        </p:txBody>
      </p:sp>
      <p:sp>
        <p:nvSpPr>
          <p:cNvPr id="202" name="Google Shape;202;p35"/>
          <p:cNvSpPr txBox="1">
            <a:spLocks noGrp="1"/>
          </p:cNvSpPr>
          <p:nvPr>
            <p:ph type="title" idx="2"/>
          </p:nvPr>
        </p:nvSpPr>
        <p:spPr>
          <a:xfrm>
            <a:off x="876525" y="1867600"/>
            <a:ext cx="923700" cy="84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203" name="Google Shape;203;p35"/>
          <p:cNvSpPr txBox="1">
            <a:spLocks noGrp="1"/>
          </p:cNvSpPr>
          <p:nvPr>
            <p:ph type="subTitle" idx="1"/>
          </p:nvPr>
        </p:nvSpPr>
        <p:spPr>
          <a:xfrm>
            <a:off x="1985925" y="1867600"/>
            <a:ext cx="2524200" cy="33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What is Business Ethics?</a:t>
            </a:r>
            <a:endParaRPr lang="en-US" dirty="0"/>
          </a:p>
        </p:txBody>
      </p:sp>
      <p:sp>
        <p:nvSpPr>
          <p:cNvPr id="205" name="Google Shape;205;p35"/>
          <p:cNvSpPr txBox="1">
            <a:spLocks noGrp="1"/>
          </p:cNvSpPr>
          <p:nvPr>
            <p:ph type="title" idx="4"/>
          </p:nvPr>
        </p:nvSpPr>
        <p:spPr>
          <a:xfrm>
            <a:off x="876525" y="3534475"/>
            <a:ext cx="923700" cy="84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206" name="Google Shape;206;p35"/>
          <p:cNvSpPr txBox="1">
            <a:spLocks noGrp="1"/>
          </p:cNvSpPr>
          <p:nvPr>
            <p:ph type="subTitle" idx="5"/>
          </p:nvPr>
        </p:nvSpPr>
        <p:spPr>
          <a:xfrm>
            <a:off x="2047875" y="3468725"/>
            <a:ext cx="2524200" cy="33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Aft>
                <a:spcPts val="1600"/>
              </a:spcAft>
            </a:pPr>
            <a:r>
              <a:rPr lang="en-US" sz="2400" dirty="0"/>
              <a:t>Sustainability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208" name="Google Shape;208;p35"/>
          <p:cNvSpPr txBox="1">
            <a:spLocks noGrp="1"/>
          </p:cNvSpPr>
          <p:nvPr>
            <p:ph type="title" idx="7"/>
          </p:nvPr>
        </p:nvSpPr>
        <p:spPr>
          <a:xfrm>
            <a:off x="4695825" y="1867600"/>
            <a:ext cx="923700" cy="84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209" name="Google Shape;209;p35"/>
          <p:cNvSpPr txBox="1">
            <a:spLocks noGrp="1"/>
          </p:cNvSpPr>
          <p:nvPr>
            <p:ph type="subTitle" idx="8"/>
          </p:nvPr>
        </p:nvSpPr>
        <p:spPr>
          <a:xfrm>
            <a:off x="5867175" y="1801850"/>
            <a:ext cx="2524200" cy="33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Aft>
                <a:spcPts val="1600"/>
              </a:spcAft>
            </a:pPr>
            <a:r>
              <a:rPr lang="en-US" dirty="0"/>
              <a:t>Globalization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211" name="Google Shape;211;p35"/>
          <p:cNvSpPr txBox="1">
            <a:spLocks noGrp="1"/>
          </p:cNvSpPr>
          <p:nvPr>
            <p:ph type="title" idx="13"/>
          </p:nvPr>
        </p:nvSpPr>
        <p:spPr>
          <a:xfrm>
            <a:off x="4695825" y="3534475"/>
            <a:ext cx="923700" cy="84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212" name="Google Shape;212;p35"/>
          <p:cNvSpPr txBox="1">
            <a:spLocks noGrp="1"/>
          </p:cNvSpPr>
          <p:nvPr>
            <p:ph type="subTitle" idx="14"/>
          </p:nvPr>
        </p:nvSpPr>
        <p:spPr>
          <a:xfrm>
            <a:off x="5867175" y="3468725"/>
            <a:ext cx="2524200" cy="33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dirty="0" smtClean="0"/>
              <a:t>Conclusion </a:t>
            </a:r>
            <a:endParaRPr dirty="0"/>
          </a:p>
        </p:txBody>
      </p:sp>
      <p:sp>
        <p:nvSpPr>
          <p:cNvPr id="213" name="Google Shape;213;p35"/>
          <p:cNvSpPr txBox="1">
            <a:spLocks noGrp="1"/>
          </p:cNvSpPr>
          <p:nvPr>
            <p:ph type="subTitle" idx="15"/>
          </p:nvPr>
        </p:nvSpPr>
        <p:spPr>
          <a:xfrm>
            <a:off x="5867175" y="3764000"/>
            <a:ext cx="2285700" cy="61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214" name="Google Shape;214;p35"/>
          <p:cNvSpPr/>
          <p:nvPr/>
        </p:nvSpPr>
        <p:spPr>
          <a:xfrm>
            <a:off x="1943100" y="1867627"/>
            <a:ext cx="26525" cy="841231"/>
          </a:xfrm>
          <a:custGeom>
            <a:avLst/>
            <a:gdLst/>
            <a:ahLst/>
            <a:cxnLst/>
            <a:rect l="l" t="t" r="r" b="b"/>
            <a:pathLst>
              <a:path w="1061" h="31989" extrusionOk="0">
                <a:moveTo>
                  <a:pt x="0" y="0"/>
                </a:moveTo>
                <a:lnTo>
                  <a:pt x="0" y="31989"/>
                </a:lnTo>
                <a:lnTo>
                  <a:pt x="1060" y="31989"/>
                </a:lnTo>
                <a:lnTo>
                  <a:pt x="10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35"/>
          <p:cNvSpPr/>
          <p:nvPr/>
        </p:nvSpPr>
        <p:spPr>
          <a:xfrm>
            <a:off x="1943100" y="3534502"/>
            <a:ext cx="26525" cy="841231"/>
          </a:xfrm>
          <a:custGeom>
            <a:avLst/>
            <a:gdLst/>
            <a:ahLst/>
            <a:cxnLst/>
            <a:rect l="l" t="t" r="r" b="b"/>
            <a:pathLst>
              <a:path w="1061" h="31989" extrusionOk="0">
                <a:moveTo>
                  <a:pt x="0" y="0"/>
                </a:moveTo>
                <a:lnTo>
                  <a:pt x="0" y="31989"/>
                </a:lnTo>
                <a:lnTo>
                  <a:pt x="1060" y="31989"/>
                </a:lnTo>
                <a:lnTo>
                  <a:pt x="10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35"/>
          <p:cNvSpPr/>
          <p:nvPr/>
        </p:nvSpPr>
        <p:spPr>
          <a:xfrm>
            <a:off x="5762400" y="1867627"/>
            <a:ext cx="26525" cy="841231"/>
          </a:xfrm>
          <a:custGeom>
            <a:avLst/>
            <a:gdLst/>
            <a:ahLst/>
            <a:cxnLst/>
            <a:rect l="l" t="t" r="r" b="b"/>
            <a:pathLst>
              <a:path w="1061" h="31989" extrusionOk="0">
                <a:moveTo>
                  <a:pt x="0" y="0"/>
                </a:moveTo>
                <a:lnTo>
                  <a:pt x="0" y="31989"/>
                </a:lnTo>
                <a:lnTo>
                  <a:pt x="1060" y="31989"/>
                </a:lnTo>
                <a:lnTo>
                  <a:pt x="10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35"/>
          <p:cNvSpPr/>
          <p:nvPr/>
        </p:nvSpPr>
        <p:spPr>
          <a:xfrm>
            <a:off x="5762400" y="3534502"/>
            <a:ext cx="26525" cy="841231"/>
          </a:xfrm>
          <a:custGeom>
            <a:avLst/>
            <a:gdLst/>
            <a:ahLst/>
            <a:cxnLst/>
            <a:rect l="l" t="t" r="r" b="b"/>
            <a:pathLst>
              <a:path w="1061" h="31989" extrusionOk="0">
                <a:moveTo>
                  <a:pt x="0" y="0"/>
                </a:moveTo>
                <a:lnTo>
                  <a:pt x="0" y="31989"/>
                </a:lnTo>
                <a:lnTo>
                  <a:pt x="1060" y="31989"/>
                </a:lnTo>
                <a:lnTo>
                  <a:pt x="10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6"/>
          <p:cNvSpPr txBox="1">
            <a:spLocks noGrp="1"/>
          </p:cNvSpPr>
          <p:nvPr>
            <p:ph type="title"/>
          </p:nvPr>
        </p:nvSpPr>
        <p:spPr>
          <a:xfrm>
            <a:off x="3781075" y="1635450"/>
            <a:ext cx="1714500" cy="97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223" name="Google Shape;223;p36"/>
          <p:cNvSpPr txBox="1">
            <a:spLocks noGrp="1"/>
          </p:cNvSpPr>
          <p:nvPr>
            <p:ph type="title" idx="2"/>
          </p:nvPr>
        </p:nvSpPr>
        <p:spPr>
          <a:xfrm>
            <a:off x="2343300" y="2406625"/>
            <a:ext cx="4457700" cy="609600"/>
          </a:xfrm>
          <a:prstGeom prst="rect">
            <a:avLst/>
          </a:prstGeom>
        </p:spPr>
        <p:txBody>
          <a:bodyPr spcFirstLastPara="1" wrap="square" lIns="91425" tIns="91425" rIns="83775" bIns="91425" anchor="t" anchorCtr="0">
            <a:noAutofit/>
          </a:bodyPr>
          <a:lstStyle/>
          <a:p>
            <a:pPr lvl="0"/>
            <a:r>
              <a:rPr lang="en-US" dirty="0"/>
              <a:t>What is Business Ethics?</a:t>
            </a:r>
            <a:endParaRPr dirty="0">
              <a:solidFill>
                <a:schemeClr val="l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8"/>
          <p:cNvSpPr txBox="1">
            <a:spLocks noGrp="1"/>
          </p:cNvSpPr>
          <p:nvPr>
            <p:ph type="title"/>
          </p:nvPr>
        </p:nvSpPr>
        <p:spPr>
          <a:xfrm>
            <a:off x="3657825" y="540000"/>
            <a:ext cx="4766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dirty="0" smtClean="0"/>
              <a:t>What is Business Ethics?</a:t>
            </a:r>
            <a:endParaRPr dirty="0"/>
          </a:p>
        </p:txBody>
      </p:sp>
      <p:sp>
        <p:nvSpPr>
          <p:cNvPr id="238" name="Google Shape;238;p38"/>
          <p:cNvSpPr txBox="1">
            <a:spLocks noGrp="1"/>
          </p:cNvSpPr>
          <p:nvPr>
            <p:ph type="subTitle" idx="1"/>
          </p:nvPr>
        </p:nvSpPr>
        <p:spPr>
          <a:xfrm>
            <a:off x="533400" y="1326538"/>
            <a:ext cx="7986085" cy="187386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spcAft>
                <a:spcPts val="1600"/>
              </a:spcAft>
            </a:pPr>
            <a:r>
              <a:rPr lang="en-US" dirty="0"/>
              <a:t>Business ethics is the study of appropriate business policies and practices regarding potentially controversial subjects including corporate governance, insider</a:t>
            </a:r>
            <a:r>
              <a:rPr lang="en-US" u="sng" dirty="0"/>
              <a:t> </a:t>
            </a:r>
            <a:r>
              <a:rPr lang="en-US" dirty="0"/>
              <a:t>trading, bribery, discrimination, corporate social responsibility, and fiduciary responsibilities. </a:t>
            </a:r>
            <a:endParaRPr dirty="0"/>
          </a:p>
        </p:txBody>
      </p:sp>
      <p:pic>
        <p:nvPicPr>
          <p:cNvPr id="1026" name="Picture 2" descr="CIMC : Code of Ethic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187" y="3200400"/>
            <a:ext cx="6271147" cy="156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Download Flashing Arrow Gif Png | PNG &amp; GIF BASE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58407" flipH="1">
            <a:off x="4293172" y="2071066"/>
            <a:ext cx="871944" cy="150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6"/>
          <p:cNvSpPr txBox="1">
            <a:spLocks noGrp="1"/>
          </p:cNvSpPr>
          <p:nvPr>
            <p:ph type="title"/>
          </p:nvPr>
        </p:nvSpPr>
        <p:spPr>
          <a:xfrm>
            <a:off x="3781075" y="1635450"/>
            <a:ext cx="1714500" cy="97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</a:t>
            </a:r>
            <a:r>
              <a:rPr lang="" dirty="0" smtClean="0"/>
              <a:t>2</a:t>
            </a:r>
            <a:endParaRPr dirty="0"/>
          </a:p>
        </p:txBody>
      </p:sp>
      <p:sp>
        <p:nvSpPr>
          <p:cNvPr id="223" name="Google Shape;223;p36"/>
          <p:cNvSpPr txBox="1">
            <a:spLocks noGrp="1"/>
          </p:cNvSpPr>
          <p:nvPr>
            <p:ph type="title" idx="2"/>
          </p:nvPr>
        </p:nvSpPr>
        <p:spPr>
          <a:xfrm>
            <a:off x="2343300" y="2406625"/>
            <a:ext cx="4457700" cy="609600"/>
          </a:xfrm>
          <a:prstGeom prst="rect">
            <a:avLst/>
          </a:prstGeom>
        </p:spPr>
        <p:txBody>
          <a:bodyPr spcFirstLastPara="1" wrap="square" lIns="91425" tIns="91425" rIns="8377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sz="4400" dirty="0" smtClean="0">
                <a:solidFill>
                  <a:schemeClr val="lt2"/>
                </a:solidFill>
              </a:rPr>
              <a:t>Globalization</a:t>
            </a:r>
            <a:endParaRPr sz="4400" dirty="0">
              <a:solidFill>
                <a:schemeClr val="l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77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8"/>
          <p:cNvSpPr txBox="1">
            <a:spLocks noGrp="1"/>
          </p:cNvSpPr>
          <p:nvPr>
            <p:ph type="title"/>
          </p:nvPr>
        </p:nvSpPr>
        <p:spPr>
          <a:xfrm>
            <a:off x="3657825" y="540000"/>
            <a:ext cx="4766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dirty="0" smtClean="0"/>
              <a:t>Globalization</a:t>
            </a:r>
            <a:endParaRPr dirty="0"/>
          </a:p>
        </p:txBody>
      </p:sp>
      <p:sp>
        <p:nvSpPr>
          <p:cNvPr id="238" name="Google Shape;238;p38"/>
          <p:cNvSpPr txBox="1">
            <a:spLocks noGrp="1"/>
          </p:cNvSpPr>
          <p:nvPr>
            <p:ph type="subTitle" idx="1"/>
          </p:nvPr>
        </p:nvSpPr>
        <p:spPr>
          <a:xfrm>
            <a:off x="533400" y="1326538"/>
            <a:ext cx="7986085" cy="187386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/>
            <a:r>
              <a:rPr lang="" b="1" dirty="0" smtClean="0"/>
              <a:t>       </a:t>
            </a:r>
            <a:r>
              <a:rPr lang="en-US" b="1" dirty="0" smtClean="0"/>
              <a:t>Globalization</a:t>
            </a:r>
            <a:r>
              <a:rPr lang="en-US" dirty="0"/>
              <a:t> means the speedup of movements and exchanges (of </a:t>
            </a:r>
            <a:r>
              <a:rPr lang="en-US" dirty="0" smtClean="0"/>
              <a:t>human beings</a:t>
            </a:r>
            <a:r>
              <a:rPr lang="en-US" dirty="0"/>
              <a:t>, goods, and services, capital, technologies or cultural practices) all over the planet. </a:t>
            </a:r>
            <a:endParaRPr dirty="0"/>
          </a:p>
        </p:txBody>
      </p:sp>
      <p:pic>
        <p:nvPicPr>
          <p:cNvPr id="2050" name="Picture 2" descr="OmniDaily — 260 Globalization | Neon aesthetic, Optical illusions, Art  movement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899" y="2724784"/>
            <a:ext cx="1786255" cy="178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Around The World by Hurca™ on Dribbble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019" y="2724784"/>
            <a:ext cx="2464435" cy="184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88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6"/>
          <p:cNvSpPr txBox="1">
            <a:spLocks noGrp="1"/>
          </p:cNvSpPr>
          <p:nvPr>
            <p:ph type="title"/>
          </p:nvPr>
        </p:nvSpPr>
        <p:spPr>
          <a:xfrm>
            <a:off x="3781075" y="1635450"/>
            <a:ext cx="1714500" cy="97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</a:t>
            </a:r>
            <a:r>
              <a:rPr lang="" dirty="0"/>
              <a:t>3</a:t>
            </a:r>
            <a:endParaRPr dirty="0"/>
          </a:p>
        </p:txBody>
      </p:sp>
      <p:sp>
        <p:nvSpPr>
          <p:cNvPr id="223" name="Google Shape;223;p36"/>
          <p:cNvSpPr txBox="1">
            <a:spLocks noGrp="1"/>
          </p:cNvSpPr>
          <p:nvPr>
            <p:ph type="title" idx="2"/>
          </p:nvPr>
        </p:nvSpPr>
        <p:spPr>
          <a:xfrm>
            <a:off x="2343300" y="2406625"/>
            <a:ext cx="4457700" cy="609600"/>
          </a:xfrm>
          <a:prstGeom prst="rect">
            <a:avLst/>
          </a:prstGeom>
        </p:spPr>
        <p:txBody>
          <a:bodyPr spcFirstLastPara="1" wrap="square" lIns="91425" tIns="91425" rIns="8377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sz="4400" dirty="0" smtClean="0">
                <a:solidFill>
                  <a:schemeClr val="lt2"/>
                </a:solidFill>
              </a:rPr>
              <a:t>Sustainability</a:t>
            </a:r>
            <a:endParaRPr sz="4400" dirty="0">
              <a:solidFill>
                <a:schemeClr val="l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16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8"/>
          <p:cNvSpPr txBox="1">
            <a:spLocks noGrp="1"/>
          </p:cNvSpPr>
          <p:nvPr>
            <p:ph type="title"/>
          </p:nvPr>
        </p:nvSpPr>
        <p:spPr>
          <a:xfrm>
            <a:off x="3657825" y="540000"/>
            <a:ext cx="4766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dirty="0" smtClean="0"/>
              <a:t>Sustainability</a:t>
            </a:r>
            <a:endParaRPr dirty="0"/>
          </a:p>
        </p:txBody>
      </p:sp>
      <p:sp>
        <p:nvSpPr>
          <p:cNvPr id="238" name="Google Shape;238;p38"/>
          <p:cNvSpPr txBox="1">
            <a:spLocks noGrp="1"/>
          </p:cNvSpPr>
          <p:nvPr>
            <p:ph type="subTitle" idx="1"/>
          </p:nvPr>
        </p:nvSpPr>
        <p:spPr>
          <a:xfrm>
            <a:off x="533400" y="1326538"/>
            <a:ext cx="7986085" cy="187386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/>
            <a:r>
              <a:rPr lang="" dirty="0" smtClean="0"/>
              <a:t>       </a:t>
            </a:r>
            <a:r>
              <a:rPr lang="en-US" dirty="0" smtClean="0"/>
              <a:t>Sustainability </a:t>
            </a:r>
            <a:r>
              <a:rPr lang="en-US" dirty="0"/>
              <a:t>focuses on meeting the needs of the present </a:t>
            </a:r>
            <a:r>
              <a:rPr lang="en-US" dirty="0" smtClean="0"/>
              <a:t>without compromising </a:t>
            </a:r>
            <a:r>
              <a:rPr lang="en-US" dirty="0"/>
              <a:t>the ability of future generations to meet their needs.</a:t>
            </a:r>
            <a:r>
              <a:rPr lang="en-US" dirty="0" smtClean="0"/>
              <a:t> </a:t>
            </a:r>
            <a:endParaRPr dirty="0"/>
          </a:p>
        </p:txBody>
      </p:sp>
      <p:pic>
        <p:nvPicPr>
          <p:cNvPr id="3074" name="Picture 2" descr="Sustainability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947" y="2120024"/>
            <a:ext cx="3856990" cy="258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53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6"/>
          <p:cNvSpPr txBox="1">
            <a:spLocks noGrp="1"/>
          </p:cNvSpPr>
          <p:nvPr>
            <p:ph type="title"/>
          </p:nvPr>
        </p:nvSpPr>
        <p:spPr>
          <a:xfrm>
            <a:off x="3781075" y="1635450"/>
            <a:ext cx="1714500" cy="97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</a:t>
            </a:r>
            <a:r>
              <a:rPr lang="" dirty="0"/>
              <a:t>4</a:t>
            </a:r>
            <a:endParaRPr dirty="0"/>
          </a:p>
        </p:txBody>
      </p:sp>
      <p:sp>
        <p:nvSpPr>
          <p:cNvPr id="223" name="Google Shape;223;p36"/>
          <p:cNvSpPr txBox="1">
            <a:spLocks noGrp="1"/>
          </p:cNvSpPr>
          <p:nvPr>
            <p:ph type="title" idx="2"/>
          </p:nvPr>
        </p:nvSpPr>
        <p:spPr>
          <a:xfrm>
            <a:off x="2343300" y="2406625"/>
            <a:ext cx="4457700" cy="609600"/>
          </a:xfrm>
          <a:prstGeom prst="rect">
            <a:avLst/>
          </a:prstGeom>
        </p:spPr>
        <p:txBody>
          <a:bodyPr spcFirstLastPara="1" wrap="square" lIns="91425" tIns="91425" rIns="8377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sz="4400" dirty="0" smtClean="0">
                <a:solidFill>
                  <a:schemeClr val="lt2"/>
                </a:solidFill>
              </a:rPr>
              <a:t>Sustainability in Business Ethics</a:t>
            </a:r>
            <a:endParaRPr sz="4400" dirty="0">
              <a:solidFill>
                <a:schemeClr val="l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81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Meeting by Slidesgo">
  <a:themeElements>
    <a:clrScheme name="Simple Light">
      <a:dk1>
        <a:srgbClr val="000000"/>
      </a:dk1>
      <a:lt1>
        <a:srgbClr val="FFFFFF"/>
      </a:lt1>
      <a:dk2>
        <a:srgbClr val="637B7F"/>
      </a:dk2>
      <a:lt2>
        <a:srgbClr val="EBB55A"/>
      </a:lt2>
      <a:accent1>
        <a:srgbClr val="D84E2E"/>
      </a:accent1>
      <a:accent2>
        <a:srgbClr val="637B7F"/>
      </a:accent2>
      <a:accent3>
        <a:srgbClr val="EBB55A"/>
      </a:accent3>
      <a:accent4>
        <a:srgbClr val="D84E2E"/>
      </a:accent4>
      <a:accent5>
        <a:srgbClr val="637B7F"/>
      </a:accent5>
      <a:accent6>
        <a:srgbClr val="EBB55A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179</Words>
  <Application>Microsoft Office PowerPoint</Application>
  <PresentationFormat>عرض على الشاشة (9:16)‏</PresentationFormat>
  <Paragraphs>42</Paragraphs>
  <Slides>15</Slides>
  <Notes>15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9" baseType="lpstr">
      <vt:lpstr>Source Sans Pro</vt:lpstr>
      <vt:lpstr>Reem Kufi</vt:lpstr>
      <vt:lpstr>Arial</vt:lpstr>
      <vt:lpstr>Simple Meeting by Slidesgo</vt:lpstr>
      <vt:lpstr>Business Ethics In The Context Of Globalization &amp; Sustainability</vt:lpstr>
      <vt:lpstr>Contents</vt:lpstr>
      <vt:lpstr>01</vt:lpstr>
      <vt:lpstr>What is Business Ethics?</vt:lpstr>
      <vt:lpstr>02</vt:lpstr>
      <vt:lpstr>Globalization</vt:lpstr>
      <vt:lpstr>03</vt:lpstr>
      <vt:lpstr>Sustainability</vt:lpstr>
      <vt:lpstr>04</vt:lpstr>
      <vt:lpstr>Sustainability in Business Ethics </vt:lpstr>
      <vt:lpstr>05</vt:lpstr>
      <vt:lpstr>Globilization in Business Ethics </vt:lpstr>
      <vt:lpstr>Conlusion</vt:lpstr>
      <vt:lpstr>References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Ethics In The Context Of Globalization &amp; Sustainability</dc:title>
  <dc:creator>PIXEL-LIBYA</dc:creator>
  <cp:lastModifiedBy>PIXEL-LIBYA</cp:lastModifiedBy>
  <cp:revision>12</cp:revision>
  <dcterms:modified xsi:type="dcterms:W3CDTF">2020-11-05T13:26:02Z</dcterms:modified>
</cp:coreProperties>
</file>