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703" r:id="rId1"/>
  </p:sldMasterIdLst>
  <p:notesMasterIdLst>
    <p:notesMasterId r:id="rId15"/>
  </p:notesMasterIdLst>
  <p:sldIdLst>
    <p:sldId id="256" r:id="rId2"/>
    <p:sldId id="257" r:id="rId3"/>
    <p:sldId id="263" r:id="rId4"/>
    <p:sldId id="258" r:id="rId5"/>
    <p:sldId id="266" r:id="rId6"/>
    <p:sldId id="260" r:id="rId7"/>
    <p:sldId id="265" r:id="rId8"/>
    <p:sldId id="259" r:id="rId9"/>
    <p:sldId id="261" r:id="rId10"/>
    <p:sldId id="269" r:id="rId11"/>
    <p:sldId id="268" r:id="rId12"/>
    <p:sldId id="270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468" autoAdjust="0"/>
    <p:restoredTop sz="94660"/>
  </p:normalViewPr>
  <p:slideViewPr>
    <p:cSldViewPr snapToGrid="0">
      <p:cViewPr varScale="1">
        <p:scale>
          <a:sx n="67" d="100"/>
          <a:sy n="67" d="100"/>
        </p:scale>
        <p:origin x="7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F0B6D103-750A-4804-946E-7747380903A3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BC1AB001-B2FC-4E1B-B6B1-86697B109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01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C4390102-BE55-4B3A-90BA-7266A096672F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217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9B428-B3FD-45EF-931B-D9CDFD98BF49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193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A9DF-59E9-4A1A-B76C-43656E7C7124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102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5E29-78C1-40E7-AA46-A2E324E87742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460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871C-AA23-4640-AAD6-50FFBE74D482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37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E96D75F-1360-4F5E-8BBC-9D7ED109A98D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84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FC401-2A89-4FDD-92BC-7B646A8E3709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98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6B19-69C4-42CE-828F-7ADEA8737DCA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148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D082-6262-4201-AC71-95EF42812D09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20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1FA0-49FC-40DF-84FA-7BB4A429FDE0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400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7755-9C43-4317-ADF1-5A51D38E7685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69054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EE5CBCB-596B-45DE-BFEA-4647F27C5EA1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96117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A510F6B-1016-4F0B-AAAA-6C4BFC9E1017}" type="datetime1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A7A4AB6-9216-415D-8B08-736DCA6403C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52634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EB9B6FF-C72F-4054-A061-11CB4E24E7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hiller" panose="04020404031007020602" pitchFamily="82" charset="0"/>
              </a:rPr>
              <a:t>Tongue cancer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BCA53873-8A67-4479-B5B1-5C76EE591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1706" y="4343400"/>
            <a:ext cx="9070848" cy="110051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ar-EG" sz="1600" dirty="0"/>
              <a:t> </a:t>
            </a:r>
            <a:r>
              <a:rPr lang="en-US" sz="1600" dirty="0"/>
              <a:t>       </a:t>
            </a:r>
            <a:r>
              <a:rPr lang="en-US" dirty="0"/>
              <a:t>STU ID : </a:t>
            </a:r>
            <a:r>
              <a:rPr lang="en-US" sz="1800" kern="1200" spc="80" dirty="0">
                <a:solidFill>
                  <a:srgbClr val="333F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Salma Abd Al Qadir Al sharif  </a:t>
            </a:r>
            <a:endParaRPr lang="ar-EG" sz="1800" kern="1200" spc="80" dirty="0">
              <a:solidFill>
                <a:srgbClr val="333F5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l"/>
            <a:r>
              <a:rPr lang="en-US" sz="1600" dirty="0"/>
              <a:t>STD NU : 3395</a:t>
            </a:r>
          </a:p>
          <a:p>
            <a:pPr algn="l"/>
            <a:r>
              <a:rPr lang="en-US" dirty="0"/>
              <a:t>DAY : 4/6/2022 , Saturday</a:t>
            </a:r>
          </a:p>
          <a:p>
            <a:pPr algn="l"/>
            <a:r>
              <a:rPr lang="en-US" dirty="0"/>
              <a:t>PTS : 8</a:t>
            </a:r>
          </a:p>
          <a:p>
            <a:pPr algn="l"/>
            <a:r>
              <a:rPr lang="en-US" dirty="0"/>
              <a:t>YEAR 1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652D7436-6062-48FD-BEE3-062B6957A3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17942" cy="914153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845553D1-021B-7B85-4B7D-8CFC1ED3C2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242" y="5350328"/>
            <a:ext cx="1594758" cy="150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403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237A38D-72E9-5595-ED8F-837626A07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77" y="385849"/>
            <a:ext cx="10058400" cy="1371600"/>
          </a:xfrm>
        </p:spPr>
        <p:txBody>
          <a:bodyPr/>
          <a:lstStyle/>
          <a:p>
            <a:r>
              <a:rPr lang="en-US" sz="6000" dirty="0">
                <a:latin typeface="Imprint MT Shadow" panose="04020605060303030202" pitchFamily="82" charset="0"/>
              </a:rPr>
              <a:t>Conclusion</a:t>
            </a:r>
            <a:r>
              <a:rPr lang="ar-EG" sz="6000" dirty="0">
                <a:latin typeface="Imprint MT Shadow" panose="04020605060303030202" pitchFamily="82" charset="0"/>
              </a:rPr>
              <a:t> </a:t>
            </a:r>
            <a:r>
              <a:rPr lang="ar-EG" sz="5400" dirty="0">
                <a:latin typeface="Imprint MT Shadow" panose="04020605060303030202" pitchFamily="82" charset="0"/>
              </a:rPr>
              <a:t>.</a:t>
            </a:r>
            <a:endParaRPr lang="en-US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50B14B52-5318-DE8F-001A-4BC00F0A9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شكل بيضاوي 4">
            <a:extLst>
              <a:ext uri="{FF2B5EF4-FFF2-40B4-BE49-F238E27FC236}">
                <a16:creationId xmlns:a16="http://schemas.microsoft.com/office/drawing/2014/main" id="{1EDBE502-BCC2-4755-0A86-F9E94F8F576D}"/>
              </a:ext>
            </a:extLst>
          </p:cNvPr>
          <p:cNvSpPr/>
          <p:nvPr/>
        </p:nvSpPr>
        <p:spPr>
          <a:xfrm>
            <a:off x="722236" y="1294212"/>
            <a:ext cx="10337649" cy="5176355"/>
          </a:xfrm>
          <a:prstGeom prst="ellipse">
            <a:avLst/>
          </a:prstGeom>
          <a:ln>
            <a:solidFill>
              <a:srgbClr val="7030A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111111"/>
                </a:solidFill>
                <a:latin typeface="Helvetica" panose="020B0604020202020204" pitchFamily="34" charset="0"/>
              </a:rPr>
              <a:t>Begins in </a:t>
            </a:r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squamous cell ,</a:t>
            </a:r>
            <a:r>
              <a:rPr lang="en-US" sz="3600" dirty="0">
                <a:latin typeface="Arial Narrow" panose="020B0606020202030204" pitchFamily="34" charset="0"/>
                <a:cs typeface="Arial" panose="020B0604020202020204" pitchFamily="34" charset="0"/>
              </a:rPr>
              <a:t>Oral cancer is associated with tobacco and alcohol use , The base of tongue cancer</a:t>
            </a:r>
          </a:p>
          <a:p>
            <a:pPr algn="ctr"/>
            <a:r>
              <a:rPr lang="en-US" sz="3600" dirty="0">
                <a:latin typeface="Arial Narrow" panose="020B0606020202030204" pitchFamily="34" charset="0"/>
                <a:cs typeface="Arial" panose="020B0604020202020204" pitchFamily="34" charset="0"/>
              </a:rPr>
              <a:t>linked to HPV infection, All forms of oral cancer are amenable to detection and diagnosis by biopsy .</a:t>
            </a: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0694D6C8-0004-F37E-8E9B-F442364CF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192" y="832162"/>
            <a:ext cx="1926772" cy="579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9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5675357E-6255-06C9-C0ED-89196D511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عنصر نائب للمحتوى 6">
            <a:extLst>
              <a:ext uri="{FF2B5EF4-FFF2-40B4-BE49-F238E27FC236}">
                <a16:creationId xmlns:a16="http://schemas.microsoft.com/office/drawing/2014/main" id="{6107A20F-64CE-03B9-FAA5-6AAF29244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1655" y="1494054"/>
            <a:ext cx="10058400" cy="5262154"/>
          </a:xfrm>
        </p:spPr>
        <p:txBody>
          <a:bodyPr/>
          <a:lstStyle/>
          <a:p>
            <a:r>
              <a:rPr lang="en-US" b="1" i="0" dirty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: 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Healthline. 2022. </a:t>
            </a:r>
            <a:r>
              <a:rPr lang="en-US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Tongue Cancer: Symptoms, Pictures, Prognosis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[online] Available at: &lt;https://www.healthline.com/health/oral-cancer/tongu</a:t>
            </a:r>
          </a:p>
          <a:p>
            <a:r>
              <a:rPr lang="en-US" b="1" i="0" dirty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Cancerresearchuk.org. 2022. </a:t>
            </a:r>
            <a:r>
              <a:rPr lang="en-US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About tongue cancer | Cancer Research UK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[online] Available at: &lt;https://www.cancerresearchuk.org/about-cancer/mouth-cancer/stages-types-grades/tongue-cancer/about&gt; [Accessed 2 June 2022].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Cedars-sinai.org. 2022. </a:t>
            </a:r>
            <a:r>
              <a:rPr lang="en-US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Tongue Cancer | Cedars-Sinai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[online] Available at: &lt;https://www.cedars-sinai.org/health-library/diseases-and-conditions/t/tongue-cancer.html#:~:text=Smoking%20and%20drinking%20alcohol.,the%20risk%20of%20tongue%20cancer.&gt; [Accessed 2 June 2022].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Cancerresearchuk.org. 2022. </a:t>
            </a:r>
            <a:r>
              <a:rPr lang="en-US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Treating tongue cancer | Tongue cancer | Cancer Research UK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[online] Available at: &lt;https://www.cancerresearchuk.org/about-cancer/mouth-cancer/stages-types-grades/tongue-cancer/treatment&gt; [Accessed 2 June 2022].</a:t>
            </a:r>
            <a:endParaRPr lang="en-US" dirty="0"/>
          </a:p>
        </p:txBody>
      </p:sp>
      <p:sp>
        <p:nvSpPr>
          <p:cNvPr id="8" name="مخطط انسيابي: محطة طرفية 7">
            <a:extLst>
              <a:ext uri="{FF2B5EF4-FFF2-40B4-BE49-F238E27FC236}">
                <a16:creationId xmlns:a16="http://schemas.microsoft.com/office/drawing/2014/main" id="{A82A639E-9033-17B3-92E9-FDBD9F5A2933}"/>
              </a:ext>
            </a:extLst>
          </p:cNvPr>
          <p:cNvSpPr/>
          <p:nvPr/>
        </p:nvSpPr>
        <p:spPr>
          <a:xfrm>
            <a:off x="87086" y="195942"/>
            <a:ext cx="4169228" cy="927997"/>
          </a:xfrm>
          <a:prstGeom prst="flowChartTerminator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Imprint MT Shadow" panose="04020605060303030202" pitchFamily="82" charset="0"/>
              </a:rPr>
              <a:t>Reference.</a:t>
            </a:r>
          </a:p>
        </p:txBody>
      </p:sp>
    </p:spTree>
    <p:extLst>
      <p:ext uri="{BB962C8B-B14F-4D97-AF65-F5344CB8AC3E}">
        <p14:creationId xmlns:p14="http://schemas.microsoft.com/office/powerpoint/2010/main" val="4293985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82AEDDF-8926-37EE-F989-BD4B2D439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1FA15AD5-05F5-38A8-7F63-58E71948E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Adobe Stock. 2022. </a:t>
            </a:r>
            <a:r>
              <a:rPr lang="en-US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Tongue Cancer Images – Browse 677 Stock Photos, Vectors, and Video</a:t>
            </a:r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[online] Available at: &lt;https://stock.adobe.com/search?k=tongue%20cancer&gt; [Accessed 6 June 2022].</a:t>
            </a:r>
            <a:endParaRPr lang="en-US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300CDBC2-5C8E-88BE-05E5-AFF7717F1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850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1F0E011C-F64B-0938-3831-E6C251C53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fld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722829DE-7163-CA82-42E8-BD1A373EE1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26" y="391886"/>
            <a:ext cx="11431150" cy="607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953DA6B-30F1-4B89-91B1-86FFE16EA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307" y="889883"/>
            <a:ext cx="5516349" cy="844164"/>
          </a:xfrm>
        </p:spPr>
        <p:txBody>
          <a:bodyPr>
            <a:noAutofit/>
          </a:bodyPr>
          <a:lstStyle/>
          <a:p>
            <a:r>
              <a:rPr lang="en-US" sz="6600" dirty="0">
                <a:latin typeface="Algerian" panose="04020705040A02060702" pitchFamily="82" charset="0"/>
              </a:rPr>
              <a:t>OBJECTIVE .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21CB5842-EA5B-4664-B843-ABDE060D50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6500" y="1566407"/>
            <a:ext cx="10353761" cy="458112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List types of tongue cancer</a:t>
            </a:r>
            <a:r>
              <a:rPr lang="ar-EG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Outline tongue Cancer Causes</a:t>
            </a:r>
            <a:r>
              <a:rPr lang="ar-EG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.</a:t>
            </a:r>
            <a:endParaRPr lang="ar-EG" sz="3600" dirty="0">
              <a:solidFill>
                <a:schemeClr val="accent1">
                  <a:lumMod val="50000"/>
                </a:schemeClr>
              </a:solidFill>
              <a:latin typeface="Algerian" panose="04020705040A02060702" pitchFamily="82" charset="0"/>
              <a:cs typeface="Andalus" panose="02020603050405020304" pitchFamily="18" charset="-78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List Tongue Cancer Symptoms.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The ways of Diagnosing the tongue cancer</a:t>
            </a:r>
            <a:r>
              <a:rPr lang="ar-EG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.</a:t>
            </a:r>
            <a:endParaRPr lang="ar-EG" sz="3600" dirty="0">
              <a:solidFill>
                <a:schemeClr val="accent1">
                  <a:lumMod val="50000"/>
                </a:schemeClr>
              </a:solidFill>
              <a:latin typeface="Algerian" panose="04020705040A02060702" pitchFamily="82" charset="0"/>
              <a:cs typeface="Andalus" panose="02020603050405020304" pitchFamily="18" charset="-78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ar-EG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LIST Tongue</a:t>
            </a:r>
            <a:r>
              <a:rPr lang="en-US" sz="3600" dirty="0">
                <a:solidFill>
                  <a:srgbClr val="92B0C8">
                    <a:lumMod val="50000"/>
                  </a:srgb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Cancer</a:t>
            </a:r>
            <a:r>
              <a:rPr lang="en-US" sz="3600" dirty="0">
                <a:solidFill>
                  <a:srgbClr val="92B0C8">
                    <a:lumMod val="50000"/>
                  </a:srgb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Treatment.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026FF765-1B49-4DC5-AAD0-E7921602C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0261" y="6147527"/>
            <a:ext cx="753545" cy="365125"/>
          </a:xfrm>
        </p:spPr>
        <p:txBody>
          <a:bodyPr/>
          <a:lstStyle/>
          <a:p>
            <a:fld id="{6A7A4AB6-9216-415D-8B08-736DCA6403C4}" type="slidenum">
              <a:rPr lang="en-US" sz="1600" b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en-US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3FCB699E-335D-9304-18AA-A70B1936BC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501" y="0"/>
            <a:ext cx="2763520" cy="27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ED103583-8C3B-4C3E-9D49-0A2381C8E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شكل بيضاوي 2">
            <a:extLst>
              <a:ext uri="{FF2B5EF4-FFF2-40B4-BE49-F238E27FC236}">
                <a16:creationId xmlns:a16="http://schemas.microsoft.com/office/drawing/2014/main" id="{ACB187DE-7022-008D-499F-7CC96FA1AE04}"/>
              </a:ext>
            </a:extLst>
          </p:cNvPr>
          <p:cNvSpPr/>
          <p:nvPr/>
        </p:nvSpPr>
        <p:spPr>
          <a:xfrm>
            <a:off x="4057661" y="2591028"/>
            <a:ext cx="4076679" cy="1486359"/>
          </a:xfrm>
          <a:prstGeom prst="ellipse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>
                <a:latin typeface="Algerian" panose="04020705040A02060702" pitchFamily="82" charset="0"/>
              </a:rPr>
              <a:t>tongue</a:t>
            </a:r>
          </a:p>
        </p:txBody>
      </p:sp>
      <p:cxnSp>
        <p:nvCxnSpPr>
          <p:cNvPr id="19" name="موصل: منحني 18">
            <a:extLst>
              <a:ext uri="{FF2B5EF4-FFF2-40B4-BE49-F238E27FC236}">
                <a16:creationId xmlns:a16="http://schemas.microsoft.com/office/drawing/2014/main" id="{04E7A58B-FCD8-6520-408E-E74501430830}"/>
              </a:ext>
            </a:extLst>
          </p:cNvPr>
          <p:cNvCxnSpPr>
            <a:cxnSpLocks/>
            <a:stCxn id="27" idx="1"/>
            <a:endCxn id="3" idx="6"/>
          </p:cNvCxnSpPr>
          <p:nvPr/>
        </p:nvCxnSpPr>
        <p:spPr>
          <a:xfrm rot="10800000" flipV="1">
            <a:off x="8134340" y="2053578"/>
            <a:ext cx="787590" cy="1280630"/>
          </a:xfrm>
          <a:prstGeom prst="curvedConnector3">
            <a:avLst>
              <a:gd name="adj1" fmla="val 50000"/>
            </a:avLst>
          </a:prstGeom>
          <a:ln>
            <a:headEnd type="arrow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7" name="مخطط انسيابي: محطة طرفية 26">
            <a:extLst>
              <a:ext uri="{FF2B5EF4-FFF2-40B4-BE49-F238E27FC236}">
                <a16:creationId xmlns:a16="http://schemas.microsoft.com/office/drawing/2014/main" id="{144ECA3D-C542-DF78-814F-9C065A6C0567}"/>
              </a:ext>
            </a:extLst>
          </p:cNvPr>
          <p:cNvSpPr/>
          <p:nvPr/>
        </p:nvSpPr>
        <p:spPr>
          <a:xfrm>
            <a:off x="8921930" y="1612301"/>
            <a:ext cx="2692070" cy="882553"/>
          </a:xfrm>
          <a:prstGeom prst="flowChartTerminator">
            <a:avLst/>
          </a:prstGeom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Testing </a:t>
            </a:r>
          </a:p>
        </p:txBody>
      </p:sp>
      <p:cxnSp>
        <p:nvCxnSpPr>
          <p:cNvPr id="29" name="موصل: منحني 28">
            <a:extLst>
              <a:ext uri="{FF2B5EF4-FFF2-40B4-BE49-F238E27FC236}">
                <a16:creationId xmlns:a16="http://schemas.microsoft.com/office/drawing/2014/main" id="{12A92687-5A4D-D653-310E-E8692962ABC8}"/>
              </a:ext>
            </a:extLst>
          </p:cNvPr>
          <p:cNvCxnSpPr>
            <a:cxnSpLocks/>
            <a:stCxn id="37" idx="3"/>
            <a:endCxn id="3" idx="1"/>
          </p:cNvCxnSpPr>
          <p:nvPr/>
        </p:nvCxnSpPr>
        <p:spPr>
          <a:xfrm>
            <a:off x="3646714" y="1579160"/>
            <a:ext cx="1007963" cy="1229540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مخطط انسيابي: محطة طرفية 31">
            <a:extLst>
              <a:ext uri="{FF2B5EF4-FFF2-40B4-BE49-F238E27FC236}">
                <a16:creationId xmlns:a16="http://schemas.microsoft.com/office/drawing/2014/main" id="{F0D739D8-6545-E63C-2AB8-652C0F77CBD9}"/>
              </a:ext>
            </a:extLst>
          </p:cNvPr>
          <p:cNvSpPr/>
          <p:nvPr/>
        </p:nvSpPr>
        <p:spPr>
          <a:xfrm>
            <a:off x="4594697" y="393113"/>
            <a:ext cx="3002606" cy="948837"/>
          </a:xfrm>
          <a:prstGeom prst="flowChartTermina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Muscular organ </a:t>
            </a:r>
          </a:p>
        </p:txBody>
      </p:sp>
      <p:cxnSp>
        <p:nvCxnSpPr>
          <p:cNvPr id="34" name="موصل: منحني 33">
            <a:extLst>
              <a:ext uri="{FF2B5EF4-FFF2-40B4-BE49-F238E27FC236}">
                <a16:creationId xmlns:a16="http://schemas.microsoft.com/office/drawing/2014/main" id="{D68C147C-E284-046E-8605-538BA9CBB617}"/>
              </a:ext>
            </a:extLst>
          </p:cNvPr>
          <p:cNvCxnSpPr>
            <a:cxnSpLocks/>
            <a:stCxn id="3" idx="2"/>
            <a:endCxn id="86" idx="0"/>
          </p:cNvCxnSpPr>
          <p:nvPr/>
        </p:nvCxnSpPr>
        <p:spPr>
          <a:xfrm rot="10800000" flipV="1">
            <a:off x="3845191" y="3334208"/>
            <a:ext cx="212471" cy="1309898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7" name="مخطط انسيابي: محطة طرفية 36">
            <a:extLst>
              <a:ext uri="{FF2B5EF4-FFF2-40B4-BE49-F238E27FC236}">
                <a16:creationId xmlns:a16="http://schemas.microsoft.com/office/drawing/2014/main" id="{AB3EB252-8E67-1F92-E4E7-6B39C3EC4BFA}"/>
              </a:ext>
            </a:extLst>
          </p:cNvPr>
          <p:cNvSpPr/>
          <p:nvPr/>
        </p:nvSpPr>
        <p:spPr>
          <a:xfrm>
            <a:off x="480822" y="1104741"/>
            <a:ext cx="3165892" cy="948837"/>
          </a:xfrm>
          <a:prstGeom prst="flowChartTermina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Cover by mucosa membrane </a:t>
            </a:r>
          </a:p>
        </p:txBody>
      </p:sp>
      <p:cxnSp>
        <p:nvCxnSpPr>
          <p:cNvPr id="48" name="رابط مستقيم 47">
            <a:extLst>
              <a:ext uri="{FF2B5EF4-FFF2-40B4-BE49-F238E27FC236}">
                <a16:creationId xmlns:a16="http://schemas.microsoft.com/office/drawing/2014/main" id="{35AB7385-4536-9F51-A821-9372018AD22B}"/>
              </a:ext>
            </a:extLst>
          </p:cNvPr>
          <p:cNvCxnSpPr>
            <a:cxnSpLocks/>
          </p:cNvCxnSpPr>
          <p:nvPr/>
        </p:nvCxnSpPr>
        <p:spPr>
          <a:xfrm>
            <a:off x="10293919" y="2490577"/>
            <a:ext cx="0" cy="38463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1" name="مخطط انسيابي: محطة طرفية 50">
            <a:extLst>
              <a:ext uri="{FF2B5EF4-FFF2-40B4-BE49-F238E27FC236}">
                <a16:creationId xmlns:a16="http://schemas.microsoft.com/office/drawing/2014/main" id="{FB55CE6A-12EF-074C-BB75-25F081996B46}"/>
              </a:ext>
            </a:extLst>
          </p:cNvPr>
          <p:cNvSpPr/>
          <p:nvPr/>
        </p:nvSpPr>
        <p:spPr>
          <a:xfrm>
            <a:off x="8968365" y="2769752"/>
            <a:ext cx="2645635" cy="828453"/>
          </a:xfrm>
          <a:prstGeom prst="flowChartTermina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Swallowing</a:t>
            </a:r>
          </a:p>
        </p:txBody>
      </p:sp>
      <p:cxnSp>
        <p:nvCxnSpPr>
          <p:cNvPr id="53" name="رابط مستقيم 52">
            <a:extLst>
              <a:ext uri="{FF2B5EF4-FFF2-40B4-BE49-F238E27FC236}">
                <a16:creationId xmlns:a16="http://schemas.microsoft.com/office/drawing/2014/main" id="{7DD50968-D4EC-571C-28D5-E14882F8F897}"/>
              </a:ext>
            </a:extLst>
          </p:cNvPr>
          <p:cNvCxnSpPr>
            <a:cxnSpLocks/>
            <a:stCxn id="51" idx="2"/>
            <a:endCxn id="54" idx="0"/>
          </p:cNvCxnSpPr>
          <p:nvPr/>
        </p:nvCxnSpPr>
        <p:spPr>
          <a:xfrm>
            <a:off x="10291183" y="3598205"/>
            <a:ext cx="0" cy="27029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4" name="مخطط انسيابي: محطة طرفية 53">
            <a:extLst>
              <a:ext uri="{FF2B5EF4-FFF2-40B4-BE49-F238E27FC236}">
                <a16:creationId xmlns:a16="http://schemas.microsoft.com/office/drawing/2014/main" id="{CD5FBD46-BC7A-F14B-4747-BADB76561C54}"/>
              </a:ext>
            </a:extLst>
          </p:cNvPr>
          <p:cNvSpPr/>
          <p:nvPr/>
        </p:nvSpPr>
        <p:spPr>
          <a:xfrm>
            <a:off x="8968365" y="3868504"/>
            <a:ext cx="2645635" cy="828453"/>
          </a:xfrm>
          <a:prstGeom prst="flowChartTermina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Speaking</a:t>
            </a:r>
          </a:p>
        </p:txBody>
      </p:sp>
      <p:cxnSp>
        <p:nvCxnSpPr>
          <p:cNvPr id="58" name="رابط مستقيم 57">
            <a:extLst>
              <a:ext uri="{FF2B5EF4-FFF2-40B4-BE49-F238E27FC236}">
                <a16:creationId xmlns:a16="http://schemas.microsoft.com/office/drawing/2014/main" id="{4405F6A7-6D9D-9BA1-9710-16F2E427152B}"/>
              </a:ext>
            </a:extLst>
          </p:cNvPr>
          <p:cNvCxnSpPr>
            <a:cxnSpLocks/>
          </p:cNvCxnSpPr>
          <p:nvPr/>
        </p:nvCxnSpPr>
        <p:spPr>
          <a:xfrm>
            <a:off x="10322880" y="4696957"/>
            <a:ext cx="0" cy="28463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0" name="مخطط انسيابي: محطة طرفية 59">
            <a:extLst>
              <a:ext uri="{FF2B5EF4-FFF2-40B4-BE49-F238E27FC236}">
                <a16:creationId xmlns:a16="http://schemas.microsoft.com/office/drawing/2014/main" id="{1070A9A0-3CBA-B0D3-A677-D945200369A0}"/>
              </a:ext>
            </a:extLst>
          </p:cNvPr>
          <p:cNvSpPr/>
          <p:nvPr/>
        </p:nvSpPr>
        <p:spPr>
          <a:xfrm>
            <a:off x="9048609" y="4971855"/>
            <a:ext cx="2565393" cy="828453"/>
          </a:xfrm>
          <a:prstGeom prst="flowChartTermina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Mastication</a:t>
            </a:r>
          </a:p>
        </p:txBody>
      </p:sp>
      <p:cxnSp>
        <p:nvCxnSpPr>
          <p:cNvPr id="80" name="موصل: منحني 79">
            <a:extLst>
              <a:ext uri="{FF2B5EF4-FFF2-40B4-BE49-F238E27FC236}">
                <a16:creationId xmlns:a16="http://schemas.microsoft.com/office/drawing/2014/main" id="{AF296CA5-503D-1A7C-E078-82981ED34DA1}"/>
              </a:ext>
            </a:extLst>
          </p:cNvPr>
          <p:cNvCxnSpPr>
            <a:cxnSpLocks/>
            <a:stCxn id="32" idx="3"/>
            <a:endCxn id="3" idx="0"/>
          </p:cNvCxnSpPr>
          <p:nvPr/>
        </p:nvCxnSpPr>
        <p:spPr>
          <a:xfrm flipH="1">
            <a:off x="6096001" y="867532"/>
            <a:ext cx="1501302" cy="1723496"/>
          </a:xfrm>
          <a:prstGeom prst="curvedConnector4">
            <a:avLst>
              <a:gd name="adj1" fmla="val -15227"/>
              <a:gd name="adj2" fmla="val 63763"/>
            </a:avLst>
          </a:prstGeom>
          <a:ln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6" name="مخطط انسيابي: محطة طرفية 85">
            <a:extLst>
              <a:ext uri="{FF2B5EF4-FFF2-40B4-BE49-F238E27FC236}">
                <a16:creationId xmlns:a16="http://schemas.microsoft.com/office/drawing/2014/main" id="{9BAF3EB9-6F43-4A52-0A53-561787DF3F38}"/>
              </a:ext>
            </a:extLst>
          </p:cNvPr>
          <p:cNvSpPr/>
          <p:nvPr/>
        </p:nvSpPr>
        <p:spPr>
          <a:xfrm>
            <a:off x="547063" y="4644106"/>
            <a:ext cx="6596254" cy="1781338"/>
          </a:xfrm>
          <a:prstGeom prst="flowChartTermina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Only muscle that isn’t connected to bone at both ends.</a:t>
            </a:r>
          </a:p>
          <a:p>
            <a:r>
              <a:rPr lang="en-US"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 is connected on one end to the hyoid bone</a:t>
            </a:r>
            <a:r>
              <a:rPr lang="ar-EG"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000" dirty="0">
                <a:solidFill>
                  <a:srgbClr val="231F20"/>
                </a:solidFill>
                <a:latin typeface="Proxima Nova"/>
              </a:rPr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524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7" grpId="0" animBg="1"/>
      <p:bldP spid="32" grpId="0" animBg="1"/>
      <p:bldP spid="37" grpId="0" animBg="1"/>
      <p:bldP spid="51" grpId="0" animBg="1"/>
      <p:bldP spid="54" grpId="0" animBg="1"/>
      <p:bldP spid="60" grpId="0" animBg="1"/>
      <p:bldP spid="8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CDA9777-B4D1-4B15-9120-377165A14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67804"/>
            <a:ext cx="10058400" cy="1371600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Imprint MT Shadow" panose="04020605060303030202" pitchFamily="82" charset="0"/>
              </a:rPr>
              <a:t>Tongue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AD84C6">
                    <a:lumMod val="50000"/>
                  </a:srgbClr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Andalus" panose="02020603050405020304" pitchFamily="18" charset="-78"/>
              </a:rPr>
              <a:t> </a:t>
            </a:r>
            <a:r>
              <a:rPr lang="en-US" sz="5400" dirty="0">
                <a:latin typeface="Imprint MT Shadow" panose="04020605060303030202" pitchFamily="82" charset="0"/>
              </a:rPr>
              <a:t>cancer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AD84C6">
                    <a:lumMod val="50000"/>
                  </a:srgbClr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Andalus" panose="02020603050405020304" pitchFamily="18" charset="-78"/>
              </a:rPr>
              <a:t> </a:t>
            </a:r>
            <a:r>
              <a:rPr lang="en-US" sz="5400" dirty="0">
                <a:latin typeface="Imprint MT Shadow" panose="04020605060303030202" pitchFamily="82" charset="0"/>
              </a:rPr>
              <a:t>: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2AF948B6-806E-48EF-837A-CD7A71E2F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19"/>
            <a:ext cx="10058400" cy="3931920"/>
          </a:xfrm>
        </p:spPr>
        <p:txBody>
          <a:bodyPr/>
          <a:lstStyle/>
          <a:p>
            <a:endParaRPr lang="ar-EG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E760D5FF-EF4C-405A-9E28-FF5F9F6BA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عنصر نائب للنص 6">
            <a:extLst>
              <a:ext uri="{FF2B5EF4-FFF2-40B4-BE49-F238E27FC236}">
                <a16:creationId xmlns:a16="http://schemas.microsoft.com/office/drawing/2014/main" id="{75BCBA74-F041-0224-83CE-8616707116C7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535990" y="2318066"/>
            <a:ext cx="7858125" cy="3502025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rgbClr val="111111"/>
                </a:solidFill>
                <a:latin typeface="Helvetica" panose="020B0604020202020204" pitchFamily="34" charset="0"/>
              </a:rPr>
              <a:t> Begins in the thin, flat cells that line the surface of the tongue.  </a:t>
            </a:r>
            <a:r>
              <a:rPr lang="en-US" sz="2800" dirty="0">
                <a:solidFill>
                  <a:srgbClr val="111111"/>
                </a:solidFill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rgbClr val="111111"/>
                </a:solidFill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These are called  ( </a:t>
            </a:r>
            <a:r>
              <a:rPr lang="en-US" sz="2800" dirty="0">
                <a:solidFill>
                  <a:srgbClr val="0070C0"/>
                </a:solidFill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squamous cells 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rgbClr val="111111"/>
                </a:solidFill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Small changes to the DNA of the squamous    cells make the cells grow abnormally .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D88BD7CC-4520-61ED-A988-CD9B8B730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1886" y="1820090"/>
            <a:ext cx="3644124" cy="2098288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737F32E6-1EE7-3499-5DEE-D3709A18E0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1886" y="4097874"/>
            <a:ext cx="3644124" cy="2056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0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>
            <a:extLst>
              <a:ext uri="{FF2B5EF4-FFF2-40B4-BE49-F238E27FC236}">
                <a16:creationId xmlns:a16="http://schemas.microsoft.com/office/drawing/2014/main" id="{A7A1B00B-1884-946A-8658-44A228304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239" y="518038"/>
            <a:ext cx="10058400" cy="1371600"/>
          </a:xfrm>
        </p:spPr>
        <p:txBody>
          <a:bodyPr>
            <a:normAutofit fontScale="9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tabLst/>
              <a:defRPr/>
            </a:pPr>
            <a:r>
              <a:rPr lang="en-US" sz="6000" dirty="0">
                <a:latin typeface="Imprint MT Shadow" panose="04020605060303030202" pitchFamily="82" charset="0"/>
              </a:rPr>
              <a:t>List types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AD84C6">
                    <a:lumMod val="50000"/>
                  </a:srgbClr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Andalus" panose="02020603050405020304" pitchFamily="18" charset="-78"/>
              </a:rPr>
              <a:t> </a:t>
            </a:r>
            <a:r>
              <a:rPr lang="en-US" sz="6000" dirty="0">
                <a:latin typeface="Imprint MT Shadow" panose="04020605060303030202" pitchFamily="82" charset="0"/>
              </a:rPr>
              <a:t>of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AD84C6">
                    <a:lumMod val="50000"/>
                  </a:srgbClr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Andalus" panose="02020603050405020304" pitchFamily="18" charset="-78"/>
              </a:rPr>
              <a:t> </a:t>
            </a:r>
            <a:r>
              <a:rPr lang="en-US" sz="6000" dirty="0">
                <a:latin typeface="Imprint MT Shadow" panose="04020605060303030202" pitchFamily="82" charset="0"/>
              </a:rPr>
              <a:t>tongue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AD84C6">
                    <a:lumMod val="50000"/>
                  </a:srgbClr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Andalus" panose="02020603050405020304" pitchFamily="18" charset="-78"/>
              </a:rPr>
              <a:t> </a:t>
            </a:r>
            <a:r>
              <a:rPr lang="en-US" sz="6000" dirty="0">
                <a:latin typeface="Imprint MT Shadow" panose="04020605060303030202" pitchFamily="82" charset="0"/>
              </a:rPr>
              <a:t>cancer</a:t>
            </a:r>
            <a:r>
              <a:rPr kumimoji="0" lang="ar-EG" sz="3600" b="0" i="0" u="none" strike="noStrike" kern="1200" cap="none" spc="0" normalizeH="0" baseline="0" noProof="0" dirty="0">
                <a:ln>
                  <a:noFill/>
                </a:ln>
                <a:solidFill>
                  <a:srgbClr val="AD84C6">
                    <a:lumMod val="50000"/>
                  </a:srgbClr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Andalus" panose="02020603050405020304" pitchFamily="18" charset="-78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AD84C6">
                    <a:lumMod val="50000"/>
                  </a:srgbClr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Andalus" panose="02020603050405020304" pitchFamily="18" charset="-78"/>
              </a:rPr>
              <a:t>.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AD84C6">
                    <a:lumMod val="50000"/>
                  </a:srgbClr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Andalus" panose="02020603050405020304" pitchFamily="18" charset="-78"/>
              </a:rPr>
            </a:br>
            <a:br>
              <a:rPr kumimoji="0" lang="ar-EG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ahoma" panose="020B0604030504040204" pitchFamily="34" charset="0"/>
              </a:rPr>
            </a:br>
            <a:endParaRPr lang="en-US" dirty="0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B61B4415-1A5C-DE23-5571-6F9F2DAE4A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8971" y="1284877"/>
            <a:ext cx="5342709" cy="3749040"/>
          </a:xfrm>
        </p:spPr>
        <p:txBody>
          <a:bodyPr/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Cancer of the oral tongue. </a:t>
            </a:r>
          </a:p>
          <a:p>
            <a:pPr marL="0" indent="0">
              <a:buNone/>
            </a:pPr>
            <a:r>
              <a:rPr lang="en-US" sz="3200" dirty="0"/>
              <a:t>that develops when abnormal cells within the lining of the cheeks, gums, roof of the mouth, tongue, or lips grow uncontrollably. </a:t>
            </a:r>
          </a:p>
        </p:txBody>
      </p:sp>
      <p:sp>
        <p:nvSpPr>
          <p:cNvPr id="5" name="عنصر نائب للمحتوى 4">
            <a:extLst>
              <a:ext uri="{FF2B5EF4-FFF2-40B4-BE49-F238E27FC236}">
                <a16:creationId xmlns:a16="http://schemas.microsoft.com/office/drawing/2014/main" id="{DCABD0FA-6197-063E-DFA6-72BBBF64B9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65948" y="1284877"/>
            <a:ext cx="5993584" cy="4626428"/>
          </a:xfrm>
        </p:spPr>
        <p:txBody>
          <a:bodyPr/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Cancer of the base of the tongue. </a:t>
            </a:r>
          </a:p>
          <a:p>
            <a:pPr marL="0" indent="0">
              <a:buNone/>
            </a:pPr>
            <a:r>
              <a:rPr lang="en-US" sz="3200" dirty="0"/>
              <a:t>is called oropharyngeal cancer—that affects the soft palate, side and back walls of the throat, back third of the tongue, and the tonsils .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EA923C39-F568-8971-55AD-0A7135B83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0B132500-D358-95CB-6882-11FD1D9665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460" y="4299857"/>
            <a:ext cx="3981339" cy="2257796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1EF73EC5-22D8-D071-15DB-E22C6854A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125" y="3909476"/>
            <a:ext cx="4285415" cy="256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70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46F6164-4F12-474B-B16B-985BD7532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35" y="388869"/>
            <a:ext cx="10353761" cy="919480"/>
          </a:xfrm>
        </p:spPr>
        <p:txBody>
          <a:bodyPr>
            <a:noAutofit/>
          </a:bodyPr>
          <a:lstStyle/>
          <a:p>
            <a:br>
              <a:rPr lang="en-US" sz="3800" b="0" i="0" dirty="0">
                <a:solidFill>
                  <a:srgbClr val="000000"/>
                </a:solidFill>
                <a:effectLst/>
              </a:rPr>
            </a:br>
            <a:r>
              <a:rPr lang="ar-EG" sz="3800" b="0" i="0" dirty="0">
                <a:solidFill>
                  <a:srgbClr val="000000"/>
                </a:solidFill>
                <a:effectLst/>
              </a:rPr>
              <a:t> </a:t>
            </a:r>
            <a:r>
              <a:rPr lang="en-US" sz="5400" dirty="0">
                <a:latin typeface="Imprint MT Shadow" panose="04020605060303030202" pitchFamily="82" charset="0"/>
              </a:rPr>
              <a:t>List tongue</a:t>
            </a:r>
            <a:r>
              <a:rPr lang="en-US" sz="5400" dirty="0">
                <a:solidFill>
                  <a:srgbClr val="000000"/>
                </a:solidFill>
              </a:rPr>
              <a:t> </a:t>
            </a:r>
            <a:r>
              <a:rPr lang="en-US" sz="5400" dirty="0">
                <a:latin typeface="Imprint MT Shadow" panose="04020605060303030202" pitchFamily="82" charset="0"/>
              </a:rPr>
              <a:t>cancer</a:t>
            </a:r>
            <a:r>
              <a:rPr lang="en-US" sz="5400" dirty="0">
                <a:solidFill>
                  <a:srgbClr val="000000"/>
                </a:solidFill>
              </a:rPr>
              <a:t> </a:t>
            </a:r>
            <a:r>
              <a:rPr lang="en-US" sz="5400" dirty="0">
                <a:latin typeface="Imprint MT Shadow" panose="04020605060303030202" pitchFamily="82" charset="0"/>
              </a:rPr>
              <a:t>symptoms .</a:t>
            </a:r>
            <a:br>
              <a:rPr lang="en-US" sz="5400" i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am 5r"/>
              </a:rPr>
            </a:b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352235B-192D-4D1A-8135-BDE2514E8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72" y="1404982"/>
            <a:ext cx="10725754" cy="56489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Red or white </a:t>
            </a:r>
            <a:r>
              <a:rPr lang="ar-EG" sz="28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area on the tongue .</a:t>
            </a:r>
            <a:endParaRPr lang="ar-EG" sz="28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Ulcer that doesn't go away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Pain when swallowing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Numbness in the mouth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Pain or burning feeling over the tongue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Problems in moving or speaking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Lump in the neck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Unexplained bleeding from the tongue 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333333"/>
                </a:solidFill>
                <a:latin typeface="Arial" panose="020B0604020202020204" pitchFamily="34" charset="0"/>
              </a:rPr>
              <a:t>Pain in the ear 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2FF4E1C3-A98F-4B93-9DEC-588D83E3D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3183" y="6084977"/>
            <a:ext cx="753545" cy="365125"/>
          </a:xfrm>
        </p:spPr>
        <p:txBody>
          <a:bodyPr/>
          <a:lstStyle/>
          <a:p>
            <a:fld id="{6A7A4AB6-9216-415D-8B08-736DCA6403C4}" type="slidenum">
              <a:rPr lang="en-US" sz="1600" b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en-US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AC395C8A-10DB-B265-D03B-D34EABF5AD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15"/>
          <a:stretch/>
        </p:blipFill>
        <p:spPr>
          <a:xfrm>
            <a:off x="9318171" y="1011049"/>
            <a:ext cx="2478557" cy="2140382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3454F96B-2A32-FFCF-69F4-B50D449930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34"/>
          <a:stretch/>
        </p:blipFill>
        <p:spPr>
          <a:xfrm>
            <a:off x="7160062" y="3755523"/>
            <a:ext cx="2570335" cy="2140382"/>
          </a:xfrm>
          <a:prstGeom prst="rect">
            <a:avLst/>
          </a:prstGeom>
        </p:spPr>
      </p:pic>
      <p:pic>
        <p:nvPicPr>
          <p:cNvPr id="18" name="صورة 17">
            <a:extLst>
              <a:ext uri="{FF2B5EF4-FFF2-40B4-BE49-F238E27FC236}">
                <a16:creationId xmlns:a16="http://schemas.microsoft.com/office/drawing/2014/main" id="{A645ED7B-3084-DA83-AB88-6CCF9A1294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b="9364"/>
          <a:stretch/>
        </p:blipFill>
        <p:spPr>
          <a:xfrm>
            <a:off x="6961775" y="1731449"/>
            <a:ext cx="2672288" cy="1975758"/>
          </a:xfrm>
          <a:prstGeom prst="rect">
            <a:avLst/>
          </a:prstGeom>
        </p:spPr>
      </p:pic>
      <p:pic>
        <p:nvPicPr>
          <p:cNvPr id="24" name="صورة 23">
            <a:extLst>
              <a:ext uri="{FF2B5EF4-FFF2-40B4-BE49-F238E27FC236}">
                <a16:creationId xmlns:a16="http://schemas.microsoft.com/office/drawing/2014/main" id="{9BEF21B8-E235-28AD-B147-0235E1386E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747" y="3199747"/>
            <a:ext cx="2101697" cy="214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36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5" tmFilter="0, 0; 0.125,0.2665; 0.25,0.4; 0.375,0.465; 0.5,0.5;  0.625,0.535; 0.75,0.6; 0.875,0.7335; 1,1">
                                          <p:stCondLst>
                                            <p:cond delay="49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49F14B3-14A4-87F3-2799-EDC197C5D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229" y="215874"/>
            <a:ext cx="11368345" cy="1371600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Imprint MT Shadow" panose="04020605060303030202" pitchFamily="82" charset="0"/>
              </a:rPr>
              <a:t>The</a:t>
            </a: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 </a:t>
            </a:r>
            <a:r>
              <a:rPr lang="en-US" sz="5400" dirty="0">
                <a:latin typeface="Imprint MT Shadow" panose="04020605060303030202" pitchFamily="82" charset="0"/>
              </a:rPr>
              <a:t>ways</a:t>
            </a: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 </a:t>
            </a:r>
            <a:r>
              <a:rPr lang="en-US" sz="5400" dirty="0">
                <a:latin typeface="Imprint MT Shadow" panose="04020605060303030202" pitchFamily="82" charset="0"/>
              </a:rPr>
              <a:t>of tongue</a:t>
            </a:r>
            <a:r>
              <a:rPr lang="en-US" sz="5400" dirty="0"/>
              <a:t> </a:t>
            </a:r>
            <a:r>
              <a:rPr lang="en-US" sz="5400" dirty="0">
                <a:latin typeface="Imprint MT Shadow" panose="04020605060303030202" pitchFamily="82" charset="0"/>
              </a:rPr>
              <a:t>cancer</a:t>
            </a:r>
            <a:r>
              <a:rPr lang="en-US" sz="5400" dirty="0"/>
              <a:t> </a:t>
            </a:r>
            <a:r>
              <a:rPr lang="en-US" sz="5400" dirty="0">
                <a:latin typeface="Imprint MT Shadow" panose="04020605060303030202" pitchFamily="82" charset="0"/>
              </a:rPr>
              <a:t>diagnosis .</a:t>
            </a:r>
            <a:endParaRPr lang="en-US" sz="1100" b="1" dirty="0">
              <a:latin typeface="Imprint MT Shadow" panose="04020605060303030202" pitchFamily="82" charset="0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A1C78F5-C3D9-5208-74B6-FFA031FDC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510" y="1604119"/>
            <a:ext cx="10427970" cy="503800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doctor will take a medical history 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Examination of the tongue closely</a:t>
            </a:r>
            <a:r>
              <a:rPr lang="ar-EG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ar-EG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EG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Examine the lymph nodes closely</a:t>
            </a:r>
            <a:r>
              <a:rPr lang="ar-EG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EG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Take a biopsy from the patient 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X-rays of the mouth and throat, including CT (</a:t>
            </a: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computed tomography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ar-EG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9393F91F-DCB1-E6CB-83E2-3EF9A8281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A4AB6-9216-415D-8B08-736DCA6403C4}" type="slidenum"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EB7BD351-A6E1-07BD-075B-62B4E1BF19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546" y="2953078"/>
            <a:ext cx="3641018" cy="351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75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FB1A35F-C320-4DE3-BDBE-AE741BC44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649" y="306338"/>
            <a:ext cx="10058400" cy="965542"/>
          </a:xfrm>
        </p:spPr>
        <p:txBody>
          <a:bodyPr/>
          <a:lstStyle/>
          <a:p>
            <a:r>
              <a:rPr lang="en-US" sz="5400" dirty="0">
                <a:latin typeface="Imprint MT Shadow" panose="04020605060303030202" pitchFamily="82" charset="0"/>
              </a:rPr>
              <a:t>Outline</a:t>
            </a: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  <a:cs typeface="Andalus" panose="02020603050405020304" pitchFamily="18" charset="-78"/>
              </a:rPr>
              <a:t> </a:t>
            </a:r>
            <a:r>
              <a:rPr lang="en-US" sz="5400" dirty="0">
                <a:latin typeface="Imprint MT Shadow" panose="04020605060303030202" pitchFamily="82" charset="0"/>
              </a:rPr>
              <a:t>causes</a:t>
            </a:r>
            <a:r>
              <a:rPr lang="en-US" sz="5400" dirty="0"/>
              <a:t> </a:t>
            </a:r>
            <a:r>
              <a:rPr lang="en-US" sz="5400" dirty="0">
                <a:latin typeface="Imprint MT Shadow" panose="04020605060303030202" pitchFamily="82" charset="0"/>
              </a:rPr>
              <a:t>tongue</a:t>
            </a:r>
            <a:r>
              <a:rPr lang="en-US" sz="5400" dirty="0"/>
              <a:t> </a:t>
            </a:r>
            <a:r>
              <a:rPr lang="en-US" sz="5400" dirty="0">
                <a:latin typeface="Imprint MT Shadow" panose="04020605060303030202" pitchFamily="82" charset="0"/>
              </a:rPr>
              <a:t>cancer .</a:t>
            </a:r>
            <a:endParaRPr lang="en-US" sz="1100" b="1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BDF155FC-B989-47AB-8A9F-716A17542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5200" y="6167463"/>
            <a:ext cx="753545" cy="365125"/>
          </a:xfrm>
        </p:spPr>
        <p:txBody>
          <a:bodyPr/>
          <a:lstStyle/>
          <a:p>
            <a:fld id="{6A7A4AB6-9216-415D-8B08-736DCA6403C4}" type="slidenum">
              <a:rPr lang="en-US" sz="1600" b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en-US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شكل بيضاوي 8">
            <a:extLst>
              <a:ext uri="{FF2B5EF4-FFF2-40B4-BE49-F238E27FC236}">
                <a16:creationId xmlns:a16="http://schemas.microsoft.com/office/drawing/2014/main" id="{57BE3F56-642A-E58E-A4F9-223618C22539}"/>
              </a:ext>
            </a:extLst>
          </p:cNvPr>
          <p:cNvSpPr/>
          <p:nvPr/>
        </p:nvSpPr>
        <p:spPr>
          <a:xfrm>
            <a:off x="4087831" y="2114288"/>
            <a:ext cx="3836482" cy="1489136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800" dirty="0">
                <a:latin typeface="Algerian" panose="04020705040A02060702" pitchFamily="82" charset="0"/>
              </a:rPr>
              <a:t>Causes</a:t>
            </a:r>
            <a:endParaRPr lang="en-US" sz="4800" b="1" dirty="0">
              <a:latin typeface="Algerian" panose="04020705040A02060702" pitchFamily="82" charset="0"/>
            </a:endParaRPr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960600BC-4998-BCFB-15C8-B6F07DD46961}"/>
              </a:ext>
            </a:extLst>
          </p:cNvPr>
          <p:cNvSpPr/>
          <p:nvPr/>
        </p:nvSpPr>
        <p:spPr>
          <a:xfrm>
            <a:off x="570424" y="1447135"/>
            <a:ext cx="2777686" cy="1265578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Smoking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15" name="شكل بيضاوي 14">
            <a:extLst>
              <a:ext uri="{FF2B5EF4-FFF2-40B4-BE49-F238E27FC236}">
                <a16:creationId xmlns:a16="http://schemas.microsoft.com/office/drawing/2014/main" id="{C833D66C-0084-0110-D436-5DD0DB10DF47}"/>
              </a:ext>
            </a:extLst>
          </p:cNvPr>
          <p:cNvSpPr/>
          <p:nvPr/>
        </p:nvSpPr>
        <p:spPr>
          <a:xfrm>
            <a:off x="8724286" y="1413542"/>
            <a:ext cx="3030834" cy="1249962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  <a:r>
              <a:rPr lang="en-US" sz="320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rinking</a:t>
            </a:r>
            <a:r>
              <a:rPr lang="en-US" sz="32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320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alcohol</a:t>
            </a:r>
            <a:r>
              <a:rPr lang="en-US" sz="32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endParaRPr lang="en-US" sz="3200" b="1" dirty="0"/>
          </a:p>
        </p:txBody>
      </p:sp>
      <p:sp>
        <p:nvSpPr>
          <p:cNvPr id="16" name="شكل بيضاوي 15">
            <a:extLst>
              <a:ext uri="{FF2B5EF4-FFF2-40B4-BE49-F238E27FC236}">
                <a16:creationId xmlns:a16="http://schemas.microsoft.com/office/drawing/2014/main" id="{0D6C838E-4432-9EDA-A11A-3DE3D23B94E6}"/>
              </a:ext>
            </a:extLst>
          </p:cNvPr>
          <p:cNvSpPr/>
          <p:nvPr/>
        </p:nvSpPr>
        <p:spPr>
          <a:xfrm>
            <a:off x="4490655" y="5117236"/>
            <a:ext cx="3030834" cy="1249962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H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uman papillomavirus (</a:t>
            </a:r>
            <a:r>
              <a:rPr lang="en-US" sz="24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HPV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  <a:endParaRPr lang="en-US" dirty="0"/>
          </a:p>
        </p:txBody>
      </p:sp>
      <p:sp>
        <p:nvSpPr>
          <p:cNvPr id="17" name="شكل بيضاوي 16">
            <a:extLst>
              <a:ext uri="{FF2B5EF4-FFF2-40B4-BE49-F238E27FC236}">
                <a16:creationId xmlns:a16="http://schemas.microsoft.com/office/drawing/2014/main" id="{8907385B-6043-5079-5BFF-772A3FE62EB1}"/>
              </a:ext>
            </a:extLst>
          </p:cNvPr>
          <p:cNvSpPr/>
          <p:nvPr/>
        </p:nvSpPr>
        <p:spPr>
          <a:xfrm>
            <a:off x="560504" y="4445832"/>
            <a:ext cx="3097091" cy="139111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200" i="0" dirty="0">
                <a:solidFill>
                  <a:srgbClr val="231F2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amily history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شكل بيضاوي 17">
            <a:extLst>
              <a:ext uri="{FF2B5EF4-FFF2-40B4-BE49-F238E27FC236}">
                <a16:creationId xmlns:a16="http://schemas.microsoft.com/office/drawing/2014/main" id="{365C3C7E-053C-398E-D6AD-F43B9696ECDD}"/>
              </a:ext>
            </a:extLst>
          </p:cNvPr>
          <p:cNvSpPr/>
          <p:nvPr/>
        </p:nvSpPr>
        <p:spPr>
          <a:xfrm>
            <a:off x="8625550" y="4270869"/>
            <a:ext cx="3005946" cy="1249962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Chewing tobacco </a:t>
            </a:r>
          </a:p>
        </p:txBody>
      </p:sp>
      <p:cxnSp>
        <p:nvCxnSpPr>
          <p:cNvPr id="70" name="رابط كسهم مستقيم 69">
            <a:extLst>
              <a:ext uri="{FF2B5EF4-FFF2-40B4-BE49-F238E27FC236}">
                <a16:creationId xmlns:a16="http://schemas.microsoft.com/office/drawing/2014/main" id="{742A6BF2-3E72-FE31-0654-EB4E483C5261}"/>
              </a:ext>
            </a:extLst>
          </p:cNvPr>
          <p:cNvCxnSpPr>
            <a:cxnSpLocks/>
            <a:stCxn id="9" idx="2"/>
            <a:endCxn id="17" idx="7"/>
          </p:cNvCxnSpPr>
          <p:nvPr/>
        </p:nvCxnSpPr>
        <p:spPr>
          <a:xfrm flipH="1">
            <a:off x="3204037" y="2858856"/>
            <a:ext cx="883794" cy="17907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9" name="رابط كسهم مستقيم 78">
            <a:extLst>
              <a:ext uri="{FF2B5EF4-FFF2-40B4-BE49-F238E27FC236}">
                <a16:creationId xmlns:a16="http://schemas.microsoft.com/office/drawing/2014/main" id="{CCC110E0-AF6E-C46F-E03C-2865BE4E3C3A}"/>
              </a:ext>
            </a:extLst>
          </p:cNvPr>
          <p:cNvCxnSpPr>
            <a:cxnSpLocks/>
            <a:stCxn id="9" idx="2"/>
            <a:endCxn id="14" idx="4"/>
          </p:cNvCxnSpPr>
          <p:nvPr/>
        </p:nvCxnSpPr>
        <p:spPr>
          <a:xfrm flipH="1" flipV="1">
            <a:off x="1959267" y="2712713"/>
            <a:ext cx="2128564" cy="1461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1" name="رابط كسهم مستقيم 90">
            <a:extLst>
              <a:ext uri="{FF2B5EF4-FFF2-40B4-BE49-F238E27FC236}">
                <a16:creationId xmlns:a16="http://schemas.microsoft.com/office/drawing/2014/main" id="{79A99C3C-3C7B-4B37-9147-8FC8781C51B2}"/>
              </a:ext>
            </a:extLst>
          </p:cNvPr>
          <p:cNvCxnSpPr>
            <a:cxnSpLocks/>
            <a:stCxn id="9" idx="6"/>
            <a:endCxn id="15" idx="4"/>
          </p:cNvCxnSpPr>
          <p:nvPr/>
        </p:nvCxnSpPr>
        <p:spPr>
          <a:xfrm flipV="1">
            <a:off x="7924313" y="2663504"/>
            <a:ext cx="2315390" cy="1953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6" name="رابط كسهم مستقيم 95">
            <a:extLst>
              <a:ext uri="{FF2B5EF4-FFF2-40B4-BE49-F238E27FC236}">
                <a16:creationId xmlns:a16="http://schemas.microsoft.com/office/drawing/2014/main" id="{19A3492F-EB62-6B4E-5E4C-58AD617503A1}"/>
              </a:ext>
            </a:extLst>
          </p:cNvPr>
          <p:cNvCxnSpPr>
            <a:cxnSpLocks/>
            <a:stCxn id="9" idx="6"/>
            <a:endCxn id="18" idx="2"/>
          </p:cNvCxnSpPr>
          <p:nvPr/>
        </p:nvCxnSpPr>
        <p:spPr>
          <a:xfrm>
            <a:off x="7924313" y="2858856"/>
            <a:ext cx="701237" cy="20369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0" name="رابط كسهم مستقيم 99">
            <a:extLst>
              <a:ext uri="{FF2B5EF4-FFF2-40B4-BE49-F238E27FC236}">
                <a16:creationId xmlns:a16="http://schemas.microsoft.com/office/drawing/2014/main" id="{F9BC89AB-5D16-B889-9C1E-36B33941DA09}"/>
              </a:ext>
            </a:extLst>
          </p:cNvPr>
          <p:cNvCxnSpPr>
            <a:cxnSpLocks/>
            <a:stCxn id="9" idx="4"/>
            <a:endCxn id="16" idx="0"/>
          </p:cNvCxnSpPr>
          <p:nvPr/>
        </p:nvCxnSpPr>
        <p:spPr>
          <a:xfrm>
            <a:off x="6006072" y="3603424"/>
            <a:ext cx="0" cy="15138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5" tmFilter="0, 0; 0.125,0.2665; 0.25,0.4; 0.375,0.465; 0.5,0.5;  0.625,0.535; 0.75,0.6; 0.875,0.7335; 1,1">
                                          <p:stCondLst>
                                            <p:cond delay="49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EE2FE56-8B7C-425A-8B9D-67AC73030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236194"/>
            <a:ext cx="10058400" cy="1371600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latin typeface="Imprint MT Shadow" panose="04020605060303030202" pitchFamily="82" charset="0"/>
              </a:rPr>
              <a:t>How</a:t>
            </a:r>
            <a:r>
              <a:rPr lang="en-US" sz="5400" dirty="0"/>
              <a:t> </a:t>
            </a:r>
            <a:r>
              <a:rPr lang="en-US" sz="5400" dirty="0">
                <a:latin typeface="Imprint MT Shadow" panose="04020605060303030202" pitchFamily="82" charset="0"/>
              </a:rPr>
              <a:t>is</a:t>
            </a:r>
            <a:r>
              <a:rPr lang="en-US" sz="5400" dirty="0"/>
              <a:t> </a:t>
            </a:r>
            <a:r>
              <a:rPr lang="en-US" sz="5400" dirty="0">
                <a:latin typeface="Imprint MT Shadow" panose="04020605060303030202" pitchFamily="82" charset="0"/>
              </a:rPr>
              <a:t>tongue</a:t>
            </a:r>
            <a:r>
              <a:rPr lang="en-US" sz="5400" dirty="0"/>
              <a:t> </a:t>
            </a:r>
            <a:r>
              <a:rPr lang="en-US" sz="5400" dirty="0">
                <a:latin typeface="Imprint MT Shadow" panose="04020605060303030202" pitchFamily="82" charset="0"/>
              </a:rPr>
              <a:t>cancer</a:t>
            </a:r>
            <a:r>
              <a:rPr lang="en-US" sz="5400" dirty="0"/>
              <a:t> </a:t>
            </a:r>
            <a:r>
              <a:rPr lang="en-US" sz="5400" dirty="0">
                <a:latin typeface="Imprint MT Shadow" panose="04020605060303030202" pitchFamily="82" charset="0"/>
              </a:rPr>
              <a:t>treated</a:t>
            </a:r>
            <a:r>
              <a:rPr lang="en-US" sz="5400" dirty="0"/>
              <a:t> ? </a:t>
            </a:r>
            <a:endParaRPr lang="en-US" sz="1400" b="1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2500FC1-BB33-49D6-B6B9-5A6AA67BC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479" y="1668457"/>
            <a:ext cx="10475077" cy="490476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3800" b="1" dirty="0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en-US" sz="3800" dirty="0"/>
              <a:t> </a:t>
            </a:r>
            <a:r>
              <a:rPr lang="en-US" sz="3800" b="1" dirty="0">
                <a:solidFill>
                  <a:srgbClr val="000000"/>
                </a:solidFill>
                <a:latin typeface="Arial" panose="020B0604020202020204" pitchFamily="34" charset="0"/>
              </a:rPr>
              <a:t>treatment</a:t>
            </a:r>
            <a:r>
              <a:rPr lang="en-US" sz="3800" dirty="0"/>
              <a:t> </a:t>
            </a:r>
            <a:r>
              <a:rPr lang="en-US" sz="3800" b="1" dirty="0">
                <a:solidFill>
                  <a:srgbClr val="000000"/>
                </a:solidFill>
                <a:latin typeface="Arial" panose="020B0604020202020204" pitchFamily="34" charset="0"/>
              </a:rPr>
              <a:t>depends</a:t>
            </a:r>
            <a:r>
              <a:rPr lang="en-US" sz="3800" dirty="0"/>
              <a:t> </a:t>
            </a:r>
            <a:r>
              <a:rPr lang="en-US" sz="3800" b="1" dirty="0">
                <a:solidFill>
                  <a:srgbClr val="000000"/>
                </a:solidFill>
                <a:latin typeface="Arial" panose="020B0604020202020204" pitchFamily="34" charset="0"/>
              </a:rPr>
              <a:t>on :</a:t>
            </a:r>
            <a:endParaRPr lang="ar-EG" sz="15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Stage</a:t>
            </a:r>
            <a:r>
              <a:rPr lang="en-US" sz="3800" dirty="0"/>
              <a:t> 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sz="3800" dirty="0"/>
              <a:t> 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cancer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Site</a:t>
            </a:r>
            <a:r>
              <a:rPr lang="ar-EG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of cancer in tongue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How big the cancer is  .</a:t>
            </a:r>
            <a:endParaRPr lang="en-US" sz="38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General health .</a:t>
            </a:r>
          </a:p>
          <a:p>
            <a:pPr marL="0" indent="0">
              <a:buNone/>
            </a:pPr>
            <a:endParaRPr lang="en-US" sz="24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treat tongue cancer by </a:t>
            </a:r>
            <a:r>
              <a:rPr lang="en-US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Surgery 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</a:rPr>
              <a:t>Radiotherapy 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Chemotherapy .</a:t>
            </a:r>
          </a:p>
          <a:p>
            <a:pPr marL="0" indent="0">
              <a:buNone/>
            </a:pPr>
            <a:r>
              <a:rPr lang="en-US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indent="0">
              <a:buNone/>
            </a:pPr>
            <a:endParaRPr lang="en-US" sz="2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0EDA7E6C-E205-421F-A866-7518EA166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0800000" flipV="1">
            <a:off x="11232848" y="6021385"/>
            <a:ext cx="475416" cy="431798"/>
          </a:xfrm>
        </p:spPr>
        <p:txBody>
          <a:bodyPr/>
          <a:lstStyle/>
          <a:p>
            <a:r>
              <a:rPr lang="ar-EG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US" sz="1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E5BAA021-15A9-51CC-3EA2-94874EB36D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945" y="3751474"/>
            <a:ext cx="2701709" cy="2701709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00D54F52-A7DF-894F-16E4-8D25B6FCFE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6320">
            <a:off x="10331137" y="417404"/>
            <a:ext cx="1615735" cy="136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52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4" tmFilter="0, 0; 0.125,0.2665; 0.25,0.4; 0.375,0.465; 0.5,0.5;  0.625,0.535; 0.75,0.6; 0.875,0.7335; 1,1">
                                          <p:stCondLst>
                                            <p:cond delay="1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">
                                          <p:stCondLst>
                                            <p:cond delay="3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" decel="50000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فقاعات">
  <a:themeElements>
    <a:clrScheme name="بنفسجي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فقاعات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فقاعات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TM03457510[[fn=فقاعات]]</Template>
  <TotalTime>9484</TotalTime>
  <Words>681</Words>
  <Application>Microsoft Office PowerPoint</Application>
  <PresentationFormat>شاشة عريضة</PresentationFormat>
  <Paragraphs>87</Paragraphs>
  <Slides>13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27" baseType="lpstr">
      <vt:lpstr>Algerian</vt:lpstr>
      <vt:lpstr>Andalus</vt:lpstr>
      <vt:lpstr>Arial</vt:lpstr>
      <vt:lpstr>Arial Narrow</vt:lpstr>
      <vt:lpstr>Calibri</vt:lpstr>
      <vt:lpstr>Chiller</vt:lpstr>
      <vt:lpstr>Garamond</vt:lpstr>
      <vt:lpstr>Gotham 5r</vt:lpstr>
      <vt:lpstr>Helvetica</vt:lpstr>
      <vt:lpstr>Imprint MT Shadow</vt:lpstr>
      <vt:lpstr>Open Sans</vt:lpstr>
      <vt:lpstr>Proxima Nova</vt:lpstr>
      <vt:lpstr>Wingdings</vt:lpstr>
      <vt:lpstr>فقاعات</vt:lpstr>
      <vt:lpstr>Tongue cancer</vt:lpstr>
      <vt:lpstr>OBJECTIVE .</vt:lpstr>
      <vt:lpstr>عرض تقديمي في PowerPoint</vt:lpstr>
      <vt:lpstr>Tongue cancer :</vt:lpstr>
      <vt:lpstr>List types of tongue cancer .  </vt:lpstr>
      <vt:lpstr>  List tongue cancer symptoms . </vt:lpstr>
      <vt:lpstr>The ways of tongue cancer diagnosis .</vt:lpstr>
      <vt:lpstr>Outline causes tongue cancer .</vt:lpstr>
      <vt:lpstr>How is tongue cancer treated ? </vt:lpstr>
      <vt:lpstr>Conclusion .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Tongue cancer</dc:title>
  <dc:creator>Rouya</dc:creator>
  <cp:lastModifiedBy>Rouya</cp:lastModifiedBy>
  <cp:revision>40</cp:revision>
  <dcterms:created xsi:type="dcterms:W3CDTF">2022-04-20T08:25:27Z</dcterms:created>
  <dcterms:modified xsi:type="dcterms:W3CDTF">2022-06-06T15:21:05Z</dcterms:modified>
</cp:coreProperties>
</file>