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9" r:id="rId3"/>
    <p:sldId id="275" r:id="rId4"/>
    <p:sldId id="276" r:id="rId5"/>
    <p:sldId id="270" r:id="rId6"/>
    <p:sldId id="258" r:id="rId7"/>
    <p:sldId id="263" r:id="rId8"/>
    <p:sldId id="273" r:id="rId9"/>
    <p:sldId id="272" r:id="rId10"/>
    <p:sldId id="278" r:id="rId11"/>
    <p:sldId id="279" r:id="rId12"/>
    <p:sldId id="277" r:id="rId1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09" autoAdjust="0"/>
    <p:restoredTop sz="94660"/>
  </p:normalViewPr>
  <p:slideViewPr>
    <p:cSldViewPr>
      <p:cViewPr varScale="1">
        <p:scale>
          <a:sx n="74" d="100"/>
          <a:sy n="74" d="100"/>
        </p:scale>
        <p:origin x="750" y="72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orient="horz" pos="2784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A8D02-4E65-4CCD-8312-4AB164C6C77D}" type="datetimeFigureOut">
              <a:rPr lang="en-US"/>
              <a:t>5/10/2022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19DBA-4540-49B3-8FA9-6259387ECF9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7619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755D9-D361-47B8-9652-3B4EA9776CE5}" type="datetimeFigureOut">
              <a:rPr lang="en-US"/>
              <a:t>5/10/2022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36274-F2B9-4C45-BBB4-0EDF4CD651A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768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23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15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6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59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83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23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613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8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90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70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371600"/>
            <a:ext cx="9144000" cy="3505200"/>
          </a:xfrm>
        </p:spPr>
        <p:txBody>
          <a:bodyPr>
            <a:no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4953000"/>
            <a:ext cx="8229600" cy="1066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0FF56-DB84-454E-AE60-5E64B6FA71DA}" type="datetime1">
              <a:rPr lang="en-US" smtClean="0"/>
              <a:t>5/10/2022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686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105AD-C2C5-4861-9B08-281A3D531903}" type="datetime1">
              <a:rPr lang="en-US" smtClean="0"/>
              <a:t>5/10/2022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22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2012" y="533400"/>
            <a:ext cx="1371600" cy="559276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1" y="533400"/>
            <a:ext cx="8077201" cy="5592764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2779-A7BA-4ACC-8561-806E87F9B0B2}" type="datetime1">
              <a:rPr lang="en-US" smtClean="0"/>
              <a:t>5/10/2022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01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1555-0887-49D5-A4B8-4EC89E76E6F8}" type="datetime1">
              <a:rPr lang="en-US" smtClean="0"/>
              <a:t>5/10/2022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9945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514601"/>
            <a:ext cx="9144000" cy="2819400"/>
          </a:xfrm>
        </p:spPr>
        <p:txBody>
          <a:bodyPr anchor="b">
            <a:noAutofit/>
          </a:bodyPr>
          <a:lstStyle>
            <a:lvl1pPr algn="l">
              <a:defRPr sz="6600" b="0" i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990600"/>
            <a:ext cx="8229600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CBDB4-AB49-4B5A-934C-7BF443BA34B8}" type="datetime1">
              <a:rPr lang="en-US" smtClean="0"/>
              <a:t>5/10/2022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699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4645152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5412" y="1828800"/>
            <a:ext cx="4648201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1E8C-9DFD-49B5-85E5-08C877944A33}" type="datetime1">
              <a:rPr lang="en-US" smtClean="0"/>
              <a:t>5/10/2022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69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46451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4" y="2667000"/>
            <a:ext cx="4645152" cy="3352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8462" y="1828800"/>
            <a:ext cx="46451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78462" y="2667000"/>
            <a:ext cx="4645152" cy="3352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2917-B719-4D44-AC41-503F4470EECD}" type="datetime1">
              <a:rPr lang="en-US" smtClean="0"/>
              <a:t>5/10/2022</a:t>
            </a:fld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123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8984-FF63-4824-ACC1-17DC748811D3}" type="datetime1">
              <a:rPr lang="en-US" smtClean="0"/>
              <a:t>5/10/2022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570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A4B-C2FD-422B-8695-EC6802C47533}" type="datetime1">
              <a:rPr lang="en-US" smtClean="0"/>
              <a:t>5/10/2022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201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idx="1"/>
          </p:nvPr>
        </p:nvSpPr>
        <p:spPr>
          <a:xfrm>
            <a:off x="5180012" y="838200"/>
            <a:ext cx="6172201" cy="5181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4806-6CB5-4D6B-AD6C-5CC7D639B6DB}" type="datetime1">
              <a:rPr lang="en-US" smtClean="0"/>
              <a:t>5/10/2022</a:t>
            </a:fld>
            <a:endParaRPr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1828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2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3"/>
          <p:cNvSpPr>
            <a:spLocks noGrp="1"/>
          </p:cNvSpPr>
          <p:nvPr>
            <p:ph type="pic" idx="1"/>
          </p:nvPr>
        </p:nvSpPr>
        <p:spPr>
          <a:xfrm>
            <a:off x="5484812" y="836610"/>
            <a:ext cx="5867401" cy="5183190"/>
          </a:xfr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pic>
        <p:nvPicPr>
          <p:cNvPr id="9" name="Picture 4" descr="An empty placeholder to add an image. Click on the placeholder and select the image that you wish to ad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12" y="458787"/>
            <a:ext cx="6626225" cy="5938837"/>
          </a:xfrm>
          <a:prstGeom prst="rect">
            <a:avLst/>
          </a:prstGeom>
          <a:noFill/>
          <a:ln>
            <a:noFill/>
          </a:ln>
          <a:effectLst>
            <a:outerShdw blurRad="292100" algn="ctr" rotWithShape="0">
              <a:prstClr val="black">
                <a:alpha val="3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69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9601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17950" y="6172200"/>
            <a:ext cx="6862462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2"/>
          </p:nvPr>
        </p:nvSpPr>
        <p:spPr>
          <a:xfrm>
            <a:off x="8609012" y="6172200"/>
            <a:ext cx="1320059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4B98E438-2645-4B57-8A18-10FE75E81892}" type="datetime1">
              <a:rPr lang="en-US" smtClean="0"/>
              <a:t>5/10/2022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2" y="6172200"/>
            <a:ext cx="9906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137D0E-4A4F-4307-8994-C1891D747D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1363" indent="-17145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67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80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44752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82496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57984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3" y="1447800"/>
            <a:ext cx="9144000" cy="3505200"/>
          </a:xfrm>
        </p:spPr>
        <p:txBody>
          <a:bodyPr/>
          <a:lstStyle/>
          <a:p>
            <a:r>
              <a:rPr lang="en-US" dirty="0" smtClean="0"/>
              <a:t>Dentist &amp; patient position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Name : </a:t>
            </a:r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Alzahra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albijou</a:t>
            </a: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Student</a:t>
            </a:r>
            <a:r>
              <a:rPr lang="ar-LY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Number : 3126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Block : PTS</a:t>
            </a:r>
            <a:endParaRPr lang="ar-SA" dirty="0" smtClean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Date : 2021/2022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7384"/>
            <a:ext cx="3284572" cy="19442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4732" y="0"/>
            <a:ext cx="3214093" cy="18174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56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86099" y="116632"/>
            <a:ext cx="8902725" cy="2160240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onclusion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9956" y="2564904"/>
            <a:ext cx="8013576" cy="36004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 dentist can spend up to 60.000 hours in a lifetime working in tense and distorted position, with consequent musculoskeletal problems.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Dentistry does not lend itself to good posture; however, it is possible with instruction and practice to correct the harmful posture habits that may be the causes of such stress and pain.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13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148" y="260648"/>
            <a:ext cx="9601200" cy="11430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tx2"/>
                </a:solidFill>
              </a:rPr>
              <a:t>R</a:t>
            </a:r>
            <a:r>
              <a:rPr lang="en-US" sz="5400" dirty="0" smtClean="0">
                <a:solidFill>
                  <a:schemeClr val="tx2"/>
                </a:solidFill>
              </a:rPr>
              <a:t>eferences</a:t>
            </a:r>
            <a:endParaRPr lang="en-US" sz="54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Gupta </a:t>
            </a:r>
            <a:r>
              <a:rPr lang="en-US" dirty="0"/>
              <a:t>G, Gupta A, Mohammed T, Bansal N. Ergonomics in Dentistry. International Journal of </a:t>
            </a:r>
            <a:r>
              <a:rPr lang="en-US" dirty="0" smtClean="0"/>
              <a:t>Clinica</a:t>
            </a:r>
            <a:r>
              <a:rPr lang="en-US" dirty="0"/>
              <a:t>l</a:t>
            </a:r>
            <a:r>
              <a:rPr lang="en-US" dirty="0" smtClean="0"/>
              <a:t> </a:t>
            </a:r>
            <a:r>
              <a:rPr lang="en-US" dirty="0"/>
              <a:t>Dentistry. 2014;7(1):30-34</a:t>
            </a:r>
            <a:r>
              <a:rPr lang="en-US" dirty="0" smtClean="0"/>
              <a:t>.</a:t>
            </a:r>
            <a:endParaRPr lang="ar-LY" dirty="0" smtClean="0"/>
          </a:p>
          <a:p>
            <a:pPr marL="457200" indent="-457200">
              <a:buAutoNum type="arabicPeriod"/>
            </a:pPr>
            <a:r>
              <a:rPr lang="en-US" dirty="0"/>
              <a:t>2. </a:t>
            </a:r>
            <a:r>
              <a:rPr lang="en-US" dirty="0" err="1"/>
              <a:t>Naseem</a:t>
            </a:r>
            <a:r>
              <a:rPr lang="en-US" dirty="0"/>
              <a:t> M, </a:t>
            </a:r>
            <a:r>
              <a:rPr lang="en-US" dirty="0" err="1"/>
              <a:t>Khurshid</a:t>
            </a:r>
            <a:r>
              <a:rPr lang="en-US" dirty="0"/>
              <a:t> Z, Khan H, </a:t>
            </a:r>
            <a:r>
              <a:rPr lang="en-US" dirty="0" err="1"/>
              <a:t>Niazi</a:t>
            </a:r>
            <a:r>
              <a:rPr lang="en-US" dirty="0"/>
              <a:t> F, </a:t>
            </a:r>
            <a:r>
              <a:rPr lang="en-US" dirty="0" err="1"/>
              <a:t>Zohaib</a:t>
            </a:r>
            <a:r>
              <a:rPr lang="en-US" dirty="0"/>
              <a:t> S, Zafar M. Oral health challenges in pregnant women: Recommendations for dental care professionals. The Saudi Journal for Dental Research. 2016;7(2):138-146</a:t>
            </a:r>
            <a:r>
              <a:rPr lang="en-US" dirty="0" smtClean="0"/>
              <a:t>.</a:t>
            </a:r>
            <a:endParaRPr lang="ar-LY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2414" y="610673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77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980" y="1196752"/>
            <a:ext cx="7473950" cy="41910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43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69876" y="188640"/>
            <a:ext cx="9601200" cy="1143000"/>
          </a:xfrm>
        </p:spPr>
        <p:txBody>
          <a:bodyPr>
            <a:normAutofit/>
          </a:bodyPr>
          <a:lstStyle/>
          <a:p>
            <a:r>
              <a:rPr lang="en-US" sz="4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4800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125860" y="1124744"/>
            <a:ext cx="9601200" cy="4191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36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 smtClean="0"/>
              <a:t>  Describe dentist </a:t>
            </a:r>
            <a:r>
              <a:rPr lang="en-US" sz="3600" dirty="0"/>
              <a:t>a</a:t>
            </a:r>
            <a:r>
              <a:rPr lang="en-US" sz="3600" dirty="0" smtClean="0"/>
              <a:t>nd </a:t>
            </a:r>
            <a:r>
              <a:rPr lang="en-US" sz="3600" dirty="0"/>
              <a:t>p</a:t>
            </a:r>
            <a:r>
              <a:rPr lang="en-US" sz="3600" dirty="0" smtClean="0"/>
              <a:t>atient </a:t>
            </a:r>
            <a:r>
              <a:rPr lang="en-US" sz="3600" dirty="0"/>
              <a:t>p</a:t>
            </a:r>
            <a:r>
              <a:rPr lang="en-US" sz="3600" dirty="0" smtClean="0"/>
              <a:t>osition</a:t>
            </a:r>
            <a:r>
              <a:rPr lang="ar-SA" sz="3600" dirty="0"/>
              <a:t>.</a:t>
            </a:r>
            <a:endParaRPr lang="en-US" sz="36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 </a:t>
            </a:r>
            <a:r>
              <a:rPr lang="en-US" sz="3600" dirty="0" smtClean="0"/>
              <a:t> Explain dental </a:t>
            </a:r>
            <a:r>
              <a:rPr lang="en-US" sz="3600" dirty="0"/>
              <a:t>c</a:t>
            </a:r>
            <a:r>
              <a:rPr lang="en-US" sz="3600" dirty="0" smtClean="0"/>
              <a:t>hair </a:t>
            </a:r>
            <a:r>
              <a:rPr lang="en-US" sz="3600" dirty="0"/>
              <a:t>p</a:t>
            </a:r>
            <a:r>
              <a:rPr lang="en-US" sz="3600" dirty="0" smtClean="0"/>
              <a:t>ositioning &amp; pregnancy.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 </a:t>
            </a:r>
            <a:r>
              <a:rPr lang="en-US" sz="3600" dirty="0" smtClean="0"/>
              <a:t>Describe muscle skeletal disorders related to abnormal position for dentist. </a:t>
            </a:r>
          </a:p>
          <a:p>
            <a:pPr marL="0" indent="0">
              <a:buNone/>
            </a:pPr>
            <a:r>
              <a:rPr lang="en-US" sz="3600" dirty="0" smtClean="0"/>
              <a:t> </a:t>
            </a:r>
          </a:p>
          <a:p>
            <a:pPr marL="0" indent="0">
              <a:buNone/>
            </a:pPr>
            <a:r>
              <a:rPr lang="en-US" sz="3600" dirty="0" smtClean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28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472" y="174429"/>
            <a:ext cx="10213778" cy="1271736"/>
          </a:xfrm>
        </p:spPr>
        <p:txBody>
          <a:bodyPr>
            <a:normAutofit/>
          </a:bodyPr>
          <a:lstStyle/>
          <a:p>
            <a:r>
              <a:rPr lang="en-US" sz="4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endParaRPr lang="en-US" sz="48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780" y="980728"/>
            <a:ext cx="10537304" cy="4479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Constantia" panose="02030602050306030303" pitchFamily="18" charset="0"/>
                <a:cs typeface="Urdu Typesetting" panose="03020402040406030203" pitchFamily="66" charset="-78"/>
              </a:rPr>
              <a:t>The </a:t>
            </a:r>
            <a:r>
              <a:rPr lang="en-US" sz="3200" dirty="0">
                <a:latin typeface="Constantia" panose="02030602050306030303" pitchFamily="18" charset="0"/>
                <a:cs typeface="Urdu Typesetting" panose="03020402040406030203" pitchFamily="66" charset="-78"/>
              </a:rPr>
              <a:t>d</a:t>
            </a:r>
            <a:r>
              <a:rPr lang="en-US" sz="3200" dirty="0" smtClean="0">
                <a:latin typeface="Constantia" panose="02030602050306030303" pitchFamily="18" charset="0"/>
                <a:cs typeface="Urdu Typesetting" panose="03020402040406030203" pitchFamily="66" charset="-78"/>
              </a:rPr>
              <a:t>ental profession causes muscle pain and dentist usually, neglect the symptoms to develop into a chronic condition and become a permanent injury due to the incorrect sitting position. </a:t>
            </a:r>
            <a:endParaRPr lang="en-US" sz="3200" dirty="0">
              <a:latin typeface="Constantia" panose="02030602050306030303" pitchFamily="18" charset="0"/>
              <a:cs typeface="Urdu Typesetting" panose="03020402040406030203" pitchFamily="66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6" y="0"/>
            <a:ext cx="12094873" cy="613520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33012" y="5691818"/>
            <a:ext cx="1578024" cy="833526"/>
          </a:xfrm>
        </p:spPr>
        <p:txBody>
          <a:bodyPr/>
          <a:lstStyle/>
          <a:p>
            <a:fld id="{E5137D0E-4A4F-4307-8994-C1891D747D5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868" y="2514600"/>
            <a:ext cx="9468546" cy="2930623"/>
          </a:xfrm>
        </p:spPr>
        <p:txBody>
          <a:bodyPr/>
          <a:lstStyle/>
          <a:p>
            <a:r>
              <a:rPr lang="en-US" sz="2800" dirty="0" smtClean="0"/>
              <a:t>During procedure , the forearms and thighs should remain parallel to the floor, the hip angle should be of 90 degrees. 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900" y="620688"/>
            <a:ext cx="8266113" cy="1512912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 Dentist and </a:t>
            </a:r>
            <a:r>
              <a:rPr lang="en-US" sz="4400" dirty="0">
                <a:solidFill>
                  <a:schemeClr val="bg2">
                    <a:lumMod val="10000"/>
                  </a:schemeClr>
                </a:solidFill>
              </a:rPr>
              <a:t>p</a:t>
            </a: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atient position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40" y="1988840"/>
            <a:ext cx="7633268" cy="242519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41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837828" y="533400"/>
            <a:ext cx="4645152" cy="4191000"/>
          </a:xfrm>
        </p:spPr>
        <p:txBody>
          <a:bodyPr>
            <a:noAutofit/>
          </a:bodyPr>
          <a:lstStyle/>
          <a:p>
            <a:endParaRPr lang="en-US" sz="2800" dirty="0"/>
          </a:p>
          <a:p>
            <a:r>
              <a:rPr lang="en-US" sz="2800" dirty="0" smtClean="0"/>
              <a:t>The clinician should also observe the correct positioning when treating the patient: </a:t>
            </a:r>
            <a:endParaRPr lang="en-US" sz="2800" dirty="0"/>
          </a:p>
          <a:p>
            <a:r>
              <a:rPr lang="en-US" sz="2800" dirty="0" smtClean="0"/>
              <a:t>7 o clock, 9 o clock, 10 to 11 or 12 o clock positions when right handed.</a:t>
            </a:r>
            <a:endParaRPr lang="en-US" sz="2800" dirty="0"/>
          </a:p>
          <a:p>
            <a:r>
              <a:rPr lang="en-US" sz="2800" dirty="0" smtClean="0"/>
              <a:t>5 o clock, 3 o clock, 2 to 10 o clock or 12 o clock positions when left handed.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505" y="1136151"/>
            <a:ext cx="4601882" cy="41910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1629916" y="476672"/>
            <a:ext cx="9130208" cy="18297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/>
              <a:t>Patient should  mostly be in an almost supine position or reclined 45 degrees during operative procedures. 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850" y="2133603"/>
            <a:ext cx="8316000" cy="423855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11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Dental Chair Positioning &amp; Pregnancy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269876" y="2209800"/>
            <a:ext cx="4645152" cy="3352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 When performing procedures it is </a:t>
            </a:r>
            <a:r>
              <a:rPr lang="en-US" sz="2800" dirty="0"/>
              <a:t>a</a:t>
            </a:r>
            <a:r>
              <a:rPr lang="en-US" sz="2800" dirty="0" smtClean="0"/>
              <a:t> great importance to make sure that the pregnant patient are </a:t>
            </a:r>
            <a:r>
              <a:rPr lang="en-US" sz="2800" dirty="0"/>
              <a:t>s</a:t>
            </a:r>
            <a:r>
              <a:rPr lang="en-US" sz="2800" dirty="0" smtClean="0"/>
              <a:t>eated in </a:t>
            </a:r>
            <a:r>
              <a:rPr lang="en-US" sz="2800" dirty="0"/>
              <a:t>a</a:t>
            </a:r>
            <a:r>
              <a:rPr lang="en-US" sz="2800" dirty="0" smtClean="0"/>
              <a:t> correct and safe position.</a:t>
            </a:r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500" y="2230027"/>
            <a:ext cx="4645025" cy="376011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1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884" y="1772816"/>
            <a:ext cx="9601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Therefore, it is important that  the dentist makes  pregnant patient seated in a right position which is on  her right hip elevated 10 _12cm so that the pressure on the vena cava is reduced. 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332" y="2897406"/>
            <a:ext cx="5389694" cy="324650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97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Musculoskeletal Disorders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sz="2800" dirty="0" smtClean="0"/>
              <a:t>Dentist are prone to musculoskeletal disorders, due to their job characteristics such as the need for high attention,  concentration and being in the one posture for a long time . </a:t>
            </a:r>
            <a:endParaRPr lang="en-US" sz="2800" dirty="0"/>
          </a:p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83" y="2060848"/>
            <a:ext cx="5632280" cy="3456384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6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theme/theme1.xml><?xml version="1.0" encoding="utf-8"?>
<a:theme xmlns:a="http://schemas.openxmlformats.org/drawingml/2006/main" name="Watercolor_16x9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0001016.potx" id="{8AD53B0B-FC02-4342-9C97-FCB4E3E31C20}" vid="{17FAF719-7E74-4133-9EF7-340AA294087B}"/>
    </a:ext>
  </a:extLst>
</a:theme>
</file>

<file path=ppt/theme/theme2.xml><?xml version="1.0" encoding="utf-8"?>
<a:theme xmlns:a="http://schemas.openxmlformats.org/drawingml/2006/main" name="Office Them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Watercolor presentation (widescreen)</Template>
  <TotalTime>4012</TotalTime>
  <Words>439</Words>
  <Application>Microsoft Office PowerPoint</Application>
  <PresentationFormat>Custom</PresentationFormat>
  <Paragraphs>57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Constantia</vt:lpstr>
      <vt:lpstr>Palatino Linotype</vt:lpstr>
      <vt:lpstr>Times New Roman</vt:lpstr>
      <vt:lpstr>Urdu Typesetting</vt:lpstr>
      <vt:lpstr>Wingdings</vt:lpstr>
      <vt:lpstr>Watercolor_16x9</vt:lpstr>
      <vt:lpstr>Dentist &amp; patient position</vt:lpstr>
      <vt:lpstr>OBJECTIVES</vt:lpstr>
      <vt:lpstr>     </vt:lpstr>
      <vt:lpstr>During procedure , the forearms and thighs should remain parallel to the floor, the hip angle should be of 90 degrees. </vt:lpstr>
      <vt:lpstr> </vt:lpstr>
      <vt:lpstr>PowerPoint Presentation</vt:lpstr>
      <vt:lpstr> Dental Chair Positioning &amp; Pregnancy </vt:lpstr>
      <vt:lpstr>Therefore, it is important that  the dentist makes  pregnant patient seated in a right position which is on  her right hip elevated 10 _12cm so that the pressure on the vena cava is reduced. </vt:lpstr>
      <vt:lpstr>Musculoskeletal Disorders</vt:lpstr>
      <vt:lpstr>Conclusion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Dentist &amp; patient position</dc:title>
  <dc:creator>PIXEL-PC</dc:creator>
  <cp:lastModifiedBy>PIXEL-PC</cp:lastModifiedBy>
  <cp:revision>75</cp:revision>
  <dcterms:created xsi:type="dcterms:W3CDTF">2022-01-15T07:19:30Z</dcterms:created>
  <dcterms:modified xsi:type="dcterms:W3CDTF">2022-05-10T06:29:41Z</dcterms:modified>
</cp:coreProperties>
</file>