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95" r:id="rId3"/>
    <p:sldId id="273" r:id="rId4"/>
    <p:sldId id="296" r:id="rId5"/>
    <p:sldId id="297" r:id="rId6"/>
    <p:sldId id="291" r:id="rId7"/>
    <p:sldId id="257" r:id="rId8"/>
    <p:sldId id="270" r:id="rId9"/>
    <p:sldId id="258" r:id="rId10"/>
    <p:sldId id="259" r:id="rId11"/>
    <p:sldId id="260" r:id="rId12"/>
    <p:sldId id="274" r:id="rId13"/>
    <p:sldId id="271" r:id="rId14"/>
    <p:sldId id="263" r:id="rId15"/>
    <p:sldId id="264" r:id="rId16"/>
    <p:sldId id="309" r:id="rId17"/>
    <p:sldId id="293" r:id="rId18"/>
    <p:sldId id="265" r:id="rId19"/>
    <p:sldId id="266" r:id="rId20"/>
    <p:sldId id="280" r:id="rId21"/>
    <p:sldId id="289" r:id="rId22"/>
    <p:sldId id="299" r:id="rId23"/>
    <p:sldId id="292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294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ar-LY" b="1" dirty="0" smtClean="0"/>
              <a:t> </a:t>
            </a:r>
            <a:r>
              <a:rPr lang="en-US" b="1" dirty="0" smtClean="0"/>
              <a:t>Diabetes insipidus and SIADH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LY" b="1" i="1" dirty="0">
              <a:solidFill>
                <a:srgbClr val="C0000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n-US" b="1" i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Dr Mousa Tuwati Alfakhri</a:t>
            </a:r>
            <a:endParaRPr lang="ar-SA" b="1" i="1" dirty="0">
              <a:solidFill>
                <a:srgbClr val="C00000"/>
              </a:solidFill>
              <a:latin typeface="Aparajita" pitchFamily="34" charset="0"/>
            </a:endParaRPr>
          </a:p>
          <a:p>
            <a:endParaRPr lang="ar-SA" b="1" dirty="0">
              <a:solidFill>
                <a:srgbClr val="C00000"/>
              </a:solidFill>
              <a:latin typeface="Aparajita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494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Causes of diabetes insipidus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517232"/>
          </a:xfrm>
        </p:spPr>
        <p:txBody>
          <a:bodyPr>
            <a:normAutofit fontScale="55000" lnSpcReduction="20000"/>
          </a:bodyPr>
          <a:lstStyle/>
          <a:p>
            <a:pPr marL="0" indent="0" algn="l" rtl="0">
              <a:buNone/>
            </a:pPr>
            <a:r>
              <a:rPr lang="en-US" sz="5100" b="1" dirty="0" smtClean="0"/>
              <a:t>Cranial diabetes insipidus </a:t>
            </a:r>
          </a:p>
          <a:p>
            <a:pPr marL="0" indent="0" algn="l" rtl="0">
              <a:buNone/>
            </a:pPr>
            <a:r>
              <a:rPr lang="en-US" sz="5800" b="1" dirty="0" smtClean="0">
                <a:solidFill>
                  <a:srgbClr val="FF0000"/>
                </a:solidFill>
              </a:rPr>
              <a:t>Acquired</a:t>
            </a:r>
          </a:p>
          <a:p>
            <a:pPr algn="l" rtl="0"/>
            <a:r>
              <a:rPr lang="en-US" sz="4400" dirty="0" smtClean="0"/>
              <a:t>Idiopathic</a:t>
            </a:r>
            <a:r>
              <a:rPr lang="en-US" sz="3600" dirty="0" smtClean="0"/>
              <a:t>.</a:t>
            </a:r>
            <a:r>
              <a:rPr lang="en-US" sz="3600" dirty="0" smtClean="0">
                <a:solidFill>
                  <a:srgbClr val="FF0000"/>
                </a:solidFill>
              </a:rPr>
              <a:t>30 %</a:t>
            </a:r>
            <a:endParaRPr lang="en-US" sz="3600" b="1" dirty="0">
              <a:solidFill>
                <a:srgbClr val="FF0000"/>
              </a:solidFill>
            </a:endParaRPr>
          </a:p>
          <a:p>
            <a:pPr algn="l" rtl="0"/>
            <a:r>
              <a:rPr lang="en-US" sz="4200" dirty="0" smtClean="0"/>
              <a:t>Trauma—head injury </a:t>
            </a:r>
            <a:r>
              <a:rPr lang="en-US" sz="4200" dirty="0" smtClean="0">
                <a:solidFill>
                  <a:srgbClr val="FF0000"/>
                </a:solidFill>
              </a:rPr>
              <a:t>16%</a:t>
            </a:r>
            <a:r>
              <a:rPr lang="en-US" sz="4200" dirty="0" smtClean="0"/>
              <a:t>, neurosurgery.</a:t>
            </a:r>
            <a:r>
              <a:rPr lang="en-US" sz="4200" dirty="0" smtClean="0">
                <a:solidFill>
                  <a:srgbClr val="FF0000"/>
                </a:solidFill>
              </a:rPr>
              <a:t>20%</a:t>
            </a:r>
            <a:endParaRPr lang="en-US" sz="4200" dirty="0">
              <a:solidFill>
                <a:srgbClr val="FF0000"/>
              </a:solidFill>
            </a:endParaRPr>
          </a:p>
          <a:p>
            <a:pPr algn="l" rtl="0"/>
            <a:r>
              <a:rPr lang="en-US" sz="4200" dirty="0" smtClean="0"/>
              <a:t>Tumours </a:t>
            </a:r>
            <a:r>
              <a:rPr lang="en-US" sz="4200" dirty="0" smtClean="0">
                <a:solidFill>
                  <a:srgbClr val="FF0000"/>
                </a:solidFill>
              </a:rPr>
              <a:t>25%</a:t>
            </a:r>
            <a:r>
              <a:rPr lang="en-US" sz="4200" dirty="0" smtClean="0"/>
              <a:t>—craniopharyngiomas</a:t>
            </a:r>
            <a:r>
              <a:rPr lang="en-US" sz="4200" dirty="0"/>
              <a:t>, pituitary infiltration by metastases.</a:t>
            </a:r>
          </a:p>
          <a:p>
            <a:pPr algn="l" rtl="0"/>
            <a:r>
              <a:rPr lang="en-US" sz="4200" dirty="0" smtClean="0"/>
              <a:t> </a:t>
            </a:r>
            <a:r>
              <a:rPr lang="en-US" sz="4200" dirty="0"/>
              <a:t>Inflammatory conditions—sarcoidosis, tuberculosis, Langerhans </a:t>
            </a:r>
            <a:r>
              <a:rPr lang="en-US" sz="4200" dirty="0" smtClean="0"/>
              <a:t>cell histiocytosis</a:t>
            </a:r>
            <a:r>
              <a:rPr lang="en-US" sz="4200" dirty="0"/>
              <a:t>, lymphocytic hypophysitis, </a:t>
            </a:r>
            <a:r>
              <a:rPr lang="en-US" sz="4200" dirty="0" smtClean="0"/>
              <a:t>Wegener’s granulomatosis.</a:t>
            </a:r>
          </a:p>
          <a:p>
            <a:pPr algn="l" rtl="0"/>
            <a:r>
              <a:rPr lang="en-US" sz="4200" dirty="0" smtClean="0"/>
              <a:t>infections—meningitis</a:t>
            </a:r>
            <a:r>
              <a:rPr lang="en-US" sz="4200" dirty="0"/>
              <a:t>, encephalitis.</a:t>
            </a:r>
          </a:p>
          <a:p>
            <a:pPr algn="l" rtl="0"/>
            <a:r>
              <a:rPr lang="en-US" sz="4200" dirty="0" smtClean="0"/>
              <a:t> </a:t>
            </a:r>
            <a:r>
              <a:rPr lang="en-US" sz="4200" dirty="0"/>
              <a:t>Vascular—Sheehan’s syndrome, sickle cell disease</a:t>
            </a:r>
            <a:r>
              <a:rPr lang="en-US" sz="4200" dirty="0" smtClean="0"/>
              <a:t>.</a:t>
            </a:r>
          </a:p>
          <a:p>
            <a:pPr marL="0" indent="0" algn="l" rtl="0">
              <a:buNone/>
            </a:pPr>
            <a:r>
              <a:rPr lang="en-US" sz="4800" b="1" dirty="0">
                <a:solidFill>
                  <a:srgbClr val="FF0000"/>
                </a:solidFill>
              </a:rPr>
              <a:t>Familial</a:t>
            </a:r>
          </a:p>
          <a:p>
            <a:pPr marL="0" indent="0" algn="l" rtl="0">
              <a:buNone/>
            </a:pPr>
            <a:r>
              <a:rPr lang="en-US" sz="3600" dirty="0"/>
              <a:t>• </a:t>
            </a:r>
            <a:r>
              <a:rPr lang="en-US" sz="4000" dirty="0"/>
              <a:t>Autosomal dominant (vasopressin gene).</a:t>
            </a:r>
          </a:p>
          <a:p>
            <a:pPr marL="0" indent="0" algn="l" rtl="0">
              <a:buNone/>
            </a:pPr>
            <a:r>
              <a:rPr lang="en-US" sz="4000" dirty="0"/>
              <a:t>• W</a:t>
            </a:r>
            <a:r>
              <a:rPr lang="en-US" sz="4000" dirty="0" smtClean="0"/>
              <a:t>olfram or DIDMOAD </a:t>
            </a:r>
            <a:r>
              <a:rPr lang="en-US" sz="4000" dirty="0"/>
              <a:t>syndrome (DI, diabetes mellitus, optic </a:t>
            </a:r>
            <a:r>
              <a:rPr lang="en-US" sz="4000" dirty="0" smtClean="0"/>
              <a:t>atrophy, deafness</a:t>
            </a:r>
            <a:r>
              <a:rPr lang="en-US" sz="4000" dirty="0"/>
              <a:t>).</a:t>
            </a:r>
          </a:p>
          <a:p>
            <a:pPr algn="l" rtl="0"/>
            <a:endParaRPr lang="en-US" sz="4200" dirty="0"/>
          </a:p>
          <a:p>
            <a:pPr algn="l" rtl="0"/>
            <a:endParaRPr lang="ar-SA" sz="3800" dirty="0"/>
          </a:p>
        </p:txBody>
      </p:sp>
    </p:spTree>
    <p:extLst>
      <p:ext uri="{BB962C8B-B14F-4D97-AF65-F5344CB8AC3E}">
        <p14:creationId xmlns:p14="http://schemas.microsoft.com/office/powerpoint/2010/main" val="206412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ar-LY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Causes of Nephrogenic 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diabetes insipidus</a:t>
            </a:r>
            <a:b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2"/>
          </p:nvPr>
        </p:nvSpPr>
        <p:spPr>
          <a:xfrm>
            <a:off x="179512" y="1484784"/>
            <a:ext cx="4536504" cy="4641379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600" b="1" dirty="0" smtClean="0"/>
              <a:t>Genetic </a:t>
            </a:r>
            <a:r>
              <a:rPr lang="en-US" sz="2600" b="1" dirty="0"/>
              <a:t>defect</a:t>
            </a:r>
          </a:p>
          <a:p>
            <a:pPr algn="l" rtl="0"/>
            <a:r>
              <a:rPr lang="en-US" dirty="0"/>
              <a:t>X-linked recessive—vasopressin receptor gene.</a:t>
            </a:r>
          </a:p>
          <a:p>
            <a:pPr marL="0" indent="0" algn="l" rtl="0">
              <a:buNone/>
            </a:pPr>
            <a:r>
              <a:rPr lang="en-US" dirty="0"/>
              <a:t>• Autosomal </a:t>
            </a:r>
            <a:r>
              <a:rPr lang="en-US" dirty="0" smtClean="0"/>
              <a:t>recessive aquaporin-2 </a:t>
            </a:r>
            <a:r>
              <a:rPr lang="en-US" dirty="0"/>
              <a:t>gene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sz="2600" b="1" dirty="0" smtClean="0"/>
              <a:t>Metabolic </a:t>
            </a:r>
            <a:r>
              <a:rPr lang="en-US" sz="2600" b="1" dirty="0"/>
              <a:t>abnormality</a:t>
            </a:r>
          </a:p>
          <a:p>
            <a:pPr marL="0" indent="0" algn="l" rtl="0">
              <a:buNone/>
            </a:pPr>
            <a:r>
              <a:rPr lang="en-US" dirty="0"/>
              <a:t>• Hypokalaemia</a:t>
            </a:r>
          </a:p>
          <a:p>
            <a:pPr marL="0" indent="0" algn="l" rtl="0">
              <a:buNone/>
            </a:pPr>
            <a:r>
              <a:rPr lang="en-US" dirty="0"/>
              <a:t>• Hypercalcaemia</a:t>
            </a:r>
          </a:p>
          <a:p>
            <a:pPr marL="0" indent="0" algn="l" rtl="0">
              <a:buNone/>
            </a:pPr>
            <a:r>
              <a:rPr lang="en-US" sz="2600" b="1" dirty="0"/>
              <a:t>Drug therapy</a:t>
            </a:r>
          </a:p>
          <a:p>
            <a:pPr algn="l" rtl="0"/>
            <a:r>
              <a:rPr lang="en-US" dirty="0" smtClean="0"/>
              <a:t> Lithium</a:t>
            </a:r>
          </a:p>
          <a:p>
            <a:pPr algn="l" rtl="0"/>
            <a:r>
              <a:rPr lang="en-US" dirty="0" smtClean="0"/>
              <a:t>demeclocycline</a:t>
            </a: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4008" y="1412776"/>
            <a:ext cx="4499992" cy="4569371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800" b="1" dirty="0"/>
              <a:t>Poisoning</a:t>
            </a:r>
          </a:p>
          <a:p>
            <a:pPr marL="0" indent="0" algn="l" rtl="0">
              <a:buNone/>
            </a:pPr>
            <a:r>
              <a:rPr lang="en-US" dirty="0"/>
              <a:t>• Heavy metals</a:t>
            </a:r>
          </a:p>
          <a:p>
            <a:pPr marL="0" indent="0" algn="l" rtl="0">
              <a:buNone/>
            </a:pPr>
            <a:r>
              <a:rPr lang="en-US" sz="2800" b="1" dirty="0"/>
              <a:t>Chronic kidney disease</a:t>
            </a:r>
          </a:p>
          <a:p>
            <a:pPr marL="0" indent="0" algn="l" rtl="0">
              <a:buNone/>
            </a:pPr>
            <a:r>
              <a:rPr lang="en-US" dirty="0"/>
              <a:t>• Polycystic kidney disease</a:t>
            </a:r>
          </a:p>
          <a:p>
            <a:pPr marL="0" indent="0" algn="l" rtl="0">
              <a:buNone/>
            </a:pPr>
            <a:r>
              <a:rPr lang="en-US" dirty="0"/>
              <a:t>• Sickle-cell anaemia</a:t>
            </a:r>
          </a:p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dirty="0" smtClean="0"/>
              <a:t>Infiltrative disease  (amylodosis)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661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19256" cy="1228998"/>
          </a:xfrm>
        </p:spPr>
        <p:txBody>
          <a:bodyPr>
            <a:noAutofit/>
          </a:bodyPr>
          <a:lstStyle/>
          <a:p>
            <a:pPr marL="0" indent="0" rtl="0"/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Differential diagnosis of polydipsia/</a:t>
            </a:r>
            <a:b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polyuria</a:t>
            </a:r>
            <a:b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000" dirty="0" smtClean="0"/>
              <a:t>Diabetes mellitus</a:t>
            </a:r>
          </a:p>
          <a:p>
            <a:pPr algn="l" rtl="0"/>
            <a:r>
              <a:rPr lang="en-US" sz="4000" dirty="0" smtClean="0"/>
              <a:t>Renal failure( at early stages)</a:t>
            </a:r>
            <a:endParaRPr lang="en-US" sz="4000" dirty="0"/>
          </a:p>
          <a:p>
            <a:pPr algn="l" rtl="0"/>
            <a:r>
              <a:rPr lang="en-US" sz="4000" dirty="0" smtClean="0"/>
              <a:t> </a:t>
            </a:r>
            <a:r>
              <a:rPr lang="en-US" sz="4000" dirty="0"/>
              <a:t>Diabetes insipidus</a:t>
            </a:r>
          </a:p>
          <a:p>
            <a:pPr algn="l" rtl="0"/>
            <a:r>
              <a:rPr lang="en-US" sz="4000" dirty="0" smtClean="0"/>
              <a:t>Psychogenic </a:t>
            </a:r>
            <a:r>
              <a:rPr lang="en-US" sz="4000" dirty="0"/>
              <a:t>polydipsia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5725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Investigations of DI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5373216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sz="3600" b="1" dirty="0"/>
              <a:t>Diagnosis </a:t>
            </a:r>
            <a:r>
              <a:rPr lang="en-US" sz="3600" b="1" dirty="0" smtClean="0"/>
              <a:t>of </a:t>
            </a:r>
            <a:r>
              <a:rPr lang="en-US" sz="3600" b="1" dirty="0"/>
              <a:t>DI</a:t>
            </a:r>
          </a:p>
          <a:p>
            <a:pPr marL="0" indent="0" algn="l" rtl="0">
              <a:buNone/>
            </a:pPr>
            <a:r>
              <a:rPr lang="en-US" sz="3600" dirty="0"/>
              <a:t>• Confirm large urine output (&gt;3L/day).</a:t>
            </a:r>
          </a:p>
          <a:p>
            <a:pPr marL="0" indent="0" algn="l" rtl="0">
              <a:buNone/>
            </a:pPr>
            <a:r>
              <a:rPr lang="en-US" sz="3600" dirty="0"/>
              <a:t>• </a:t>
            </a:r>
            <a:r>
              <a:rPr lang="en-US" sz="3600" dirty="0" smtClean="0"/>
              <a:t>blood glucose and RFT to Exclude DM and CRF.</a:t>
            </a:r>
            <a:endParaRPr lang="en-US" sz="3600" dirty="0"/>
          </a:p>
          <a:p>
            <a:pPr marL="0" indent="0" algn="l" rtl="0">
              <a:buNone/>
            </a:pPr>
            <a:r>
              <a:rPr lang="en-US" sz="3600" dirty="0"/>
              <a:t>• Check electrolytes. Hypokalaemia and </a:t>
            </a:r>
            <a:r>
              <a:rPr lang="en-US" sz="3600" dirty="0" smtClean="0"/>
              <a:t>hypercalcaemia (nephrogenic </a:t>
            </a:r>
            <a:r>
              <a:rPr lang="en-US" sz="3600" dirty="0"/>
              <a:t>DI</a:t>
            </a:r>
            <a:r>
              <a:rPr lang="en-US" sz="3600" dirty="0" smtClean="0"/>
              <a:t>).</a:t>
            </a:r>
          </a:p>
          <a:p>
            <a:pPr algn="l" rtl="0"/>
            <a:r>
              <a:rPr lang="en-US" sz="3600" dirty="0" smtClean="0"/>
              <a:t>Urine and plasma osmolality</a:t>
            </a:r>
          </a:p>
          <a:p>
            <a:pPr marL="0" indent="0" algn="l" rtl="0">
              <a:buNone/>
            </a:pPr>
            <a:r>
              <a:rPr lang="en-US" sz="3600" dirty="0" smtClean="0"/>
              <a:t>   In DI :urine osm is low and plasma osm is high  </a:t>
            </a:r>
          </a:p>
          <a:p>
            <a:pPr marL="0" indent="0" algn="l" rtl="0">
              <a:buNone/>
            </a:pPr>
            <a:r>
              <a:rPr lang="en-US" sz="3600" dirty="0"/>
              <a:t> </a:t>
            </a:r>
            <a:r>
              <a:rPr lang="en-US" sz="3600" dirty="0" smtClean="0"/>
              <a:t>(normal urine  osm.  600-1200 mmol/kg ,plasma osm. 275-295 mOsmol/kg)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dirty="0">
                <a:solidFill>
                  <a:srgbClr val="FF0000"/>
                </a:solidFill>
              </a:rPr>
              <a:t>Fluid deprivation test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and assessment of response </a:t>
            </a:r>
            <a:r>
              <a:rPr lang="en-US" dirty="0" smtClean="0">
                <a:solidFill>
                  <a:srgbClr val="FF0000"/>
                </a:solidFill>
              </a:rPr>
              <a:t>to vasopressin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water deprivation test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997152"/>
          </a:xfrm>
        </p:spPr>
        <p:txBody>
          <a:bodyPr>
            <a:normAutofit fontScale="77500" lnSpcReduction="20000"/>
          </a:bodyPr>
          <a:lstStyle/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Protocol</a:t>
            </a:r>
          </a:p>
          <a:p>
            <a:pPr marL="0" indent="0" algn="l" rtl="0">
              <a:buNone/>
            </a:pPr>
            <a:r>
              <a:rPr lang="en-US" dirty="0"/>
              <a:t>No coffee, tea or smoking on </a:t>
            </a:r>
            <a:r>
              <a:rPr lang="en-US" dirty="0" smtClean="0"/>
              <a:t>test </a:t>
            </a:r>
            <a:r>
              <a:rPr lang="en-US" dirty="0"/>
              <a:t>day</a:t>
            </a:r>
          </a:p>
          <a:p>
            <a:pPr marL="0" indent="0" algn="l" rtl="0">
              <a:buNone/>
            </a:pPr>
            <a:r>
              <a:rPr lang="en-US" dirty="0"/>
              <a:t>• Free fluids until </a:t>
            </a:r>
            <a:r>
              <a:rPr lang="en-US" dirty="0" smtClean="0"/>
              <a:t>07:30  </a:t>
            </a:r>
            <a:r>
              <a:rPr lang="en-US" dirty="0"/>
              <a:t>on the morning of the </a:t>
            </a:r>
            <a:r>
              <a:rPr lang="en-US" dirty="0" smtClean="0"/>
              <a:t>test</a:t>
            </a:r>
          </a:p>
          <a:p>
            <a:pPr marL="0" indent="0" algn="l" rtl="0">
              <a:buNone/>
            </a:pPr>
            <a:r>
              <a:rPr lang="en-US" dirty="0" smtClean="0"/>
              <a:t>• </a:t>
            </a:r>
            <a:r>
              <a:rPr lang="en-US" dirty="0"/>
              <a:t>No fluids from </a:t>
            </a:r>
            <a:r>
              <a:rPr lang="en-US" dirty="0" smtClean="0"/>
              <a:t>07:30 AM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dirty="0" smtClean="0"/>
              <a:t> </a:t>
            </a:r>
            <a:r>
              <a:rPr lang="en-US" dirty="0"/>
              <a:t>at </a:t>
            </a:r>
            <a:r>
              <a:rPr lang="en-US" dirty="0" smtClean="0"/>
              <a:t>08:30 AM  measurement </a:t>
            </a:r>
            <a:r>
              <a:rPr lang="en-US" dirty="0"/>
              <a:t>of body weight and plasma</a:t>
            </a:r>
          </a:p>
          <a:p>
            <a:pPr marL="0" indent="0" algn="l" rtl="0">
              <a:buNone/>
            </a:pPr>
            <a:r>
              <a:rPr lang="en-US" dirty="0"/>
              <a:t>and urine osmolality</a:t>
            </a:r>
          </a:p>
          <a:p>
            <a:pPr marL="0" indent="0" algn="l" rtl="0">
              <a:buNone/>
            </a:pPr>
            <a:r>
              <a:rPr lang="en-US" dirty="0"/>
              <a:t>• Record body weight, urine volume, urine and plasma osmolality </a:t>
            </a:r>
            <a:r>
              <a:rPr lang="en-US" dirty="0" smtClean="0"/>
              <a:t> </a:t>
            </a:r>
            <a:r>
              <a:rPr lang="en-US" dirty="0"/>
              <a:t>every 2 hrs for up to 8 hrs</a:t>
            </a:r>
          </a:p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• Stop the test</a:t>
            </a:r>
            <a:r>
              <a:rPr lang="en-US" dirty="0"/>
              <a:t> </a:t>
            </a:r>
            <a:endParaRPr lang="en-US" dirty="0" smtClean="0"/>
          </a:p>
          <a:p>
            <a:pPr algn="l" rtl="0"/>
            <a:r>
              <a:rPr lang="en-US" dirty="0" smtClean="0"/>
              <a:t>if </a:t>
            </a:r>
            <a:r>
              <a:rPr lang="en-US" dirty="0"/>
              <a:t>the patient loses 3% of body weight</a:t>
            </a:r>
          </a:p>
          <a:p>
            <a:pPr marL="0" indent="0" algn="l" rtl="0">
              <a:buNone/>
            </a:pPr>
            <a:r>
              <a:rPr lang="en-US" dirty="0"/>
              <a:t>• If plasma osmolality reaches &gt; 300 mOsmol/kg and urine </a:t>
            </a:r>
            <a:r>
              <a:rPr lang="en-US" dirty="0" smtClean="0"/>
              <a:t>osmolality &lt; </a:t>
            </a:r>
            <a:r>
              <a:rPr lang="en-US" dirty="0"/>
              <a:t>600 </a:t>
            </a:r>
            <a:r>
              <a:rPr lang="en-US" dirty="0" smtClean="0"/>
              <a:t>mOsmol/kg,</a:t>
            </a:r>
          </a:p>
          <a:p>
            <a:pPr algn="l" rtl="0"/>
            <a:r>
              <a:rPr lang="en-US" dirty="0" smtClean="0"/>
              <a:t>then </a:t>
            </a:r>
            <a:r>
              <a:rPr lang="en-US" dirty="0"/>
              <a:t>administer DDAVP </a:t>
            </a:r>
            <a:r>
              <a:rPr lang="en-US" dirty="0" smtClean="0"/>
              <a:t> </a:t>
            </a:r>
            <a:r>
              <a:rPr lang="en-US" dirty="0"/>
              <a:t>2 μg IM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1242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water deprivation test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Interpretation</a:t>
            </a:r>
          </a:p>
          <a:p>
            <a:pPr marL="0" indent="0" algn="l" rtl="0">
              <a:buNone/>
            </a:pPr>
            <a:r>
              <a:rPr lang="en-US" dirty="0"/>
              <a:t>Diabetes insipidus is confirmed by </a:t>
            </a:r>
            <a:r>
              <a:rPr lang="en-US" dirty="0" smtClean="0"/>
              <a:t> </a:t>
            </a:r>
            <a:r>
              <a:rPr lang="en-US" dirty="0"/>
              <a:t>plasma osmolality</a:t>
            </a:r>
          </a:p>
          <a:p>
            <a:pPr marL="0" indent="0" algn="l" rtl="0">
              <a:buNone/>
            </a:pPr>
            <a:r>
              <a:rPr lang="en-US" dirty="0"/>
              <a:t>&gt; 300 mOsmol/kg with </a:t>
            </a:r>
            <a:r>
              <a:rPr lang="en-US" dirty="0" smtClean="0"/>
              <a:t>urine </a:t>
            </a:r>
            <a:r>
              <a:rPr lang="en-US" dirty="0"/>
              <a:t>osmolality &lt; 600 mOsmol/kg</a:t>
            </a:r>
          </a:p>
          <a:p>
            <a:pPr marL="0" indent="0" algn="l" rtl="0">
              <a:buNone/>
            </a:pPr>
            <a:r>
              <a:rPr lang="en-US" dirty="0"/>
              <a:t>• Cranial diabetes insipidus is confirmed if urine osmolality rises by </a:t>
            </a:r>
            <a:r>
              <a:rPr lang="en-US" dirty="0" smtClean="0"/>
              <a:t>at least </a:t>
            </a:r>
            <a:r>
              <a:rPr lang="en-US" dirty="0"/>
              <a:t>50% after DDAVP</a:t>
            </a:r>
          </a:p>
          <a:p>
            <a:pPr marL="0" indent="0" algn="l" rtl="0">
              <a:buNone/>
            </a:pPr>
            <a:r>
              <a:rPr lang="en-US" dirty="0"/>
              <a:t>• Nephrogenic diabetes insipidus is confirmed if DDAVP does </a:t>
            </a:r>
            <a:r>
              <a:rPr lang="en-US" dirty="0" smtClean="0"/>
              <a:t>not concentrate  urine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Primary polydipsia is suggested by low plasma osmolality at </a:t>
            </a:r>
            <a:r>
              <a:rPr lang="en-US" dirty="0" smtClean="0">
                <a:solidFill>
                  <a:srgbClr val="FF0000"/>
                </a:solidFill>
              </a:rPr>
              <a:t> start </a:t>
            </a:r>
            <a:r>
              <a:rPr lang="en-US" dirty="0">
                <a:solidFill>
                  <a:srgbClr val="FF0000"/>
                </a:solidFill>
              </a:rPr>
              <a:t>of the test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68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91028" cy="6539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076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Investigations....cont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In nephrogenic diabetes </a:t>
            </a:r>
            <a:r>
              <a:rPr lang="en-US" dirty="0" smtClean="0"/>
              <a:t>insipidus: </a:t>
            </a:r>
            <a:r>
              <a:rPr lang="en-US" dirty="0"/>
              <a:t>ultrasound of </a:t>
            </a:r>
            <a:r>
              <a:rPr lang="en-US" dirty="0" smtClean="0"/>
              <a:t>the kidneys </a:t>
            </a:r>
            <a:r>
              <a:rPr lang="en-US" dirty="0"/>
              <a:t>and </a:t>
            </a:r>
            <a:r>
              <a:rPr lang="en-US" dirty="0" smtClean="0"/>
              <a:t>urinalysis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In cranial DI </a:t>
            </a:r>
          </a:p>
          <a:p>
            <a:pPr marL="0" indent="0" algn="l" rtl="0">
              <a:buNone/>
            </a:pPr>
            <a:r>
              <a:rPr lang="en-US" dirty="0" smtClean="0"/>
              <a:t> investigation for causes :MRI </a:t>
            </a:r>
            <a:r>
              <a:rPr lang="en-US" dirty="0"/>
              <a:t>head</a:t>
            </a:r>
            <a:r>
              <a:rPr lang="en-US" dirty="0" smtClean="0"/>
              <a:t>:  </a:t>
            </a:r>
            <a:r>
              <a:rPr lang="en-US" dirty="0"/>
              <a:t>Looking for </a:t>
            </a:r>
            <a:r>
              <a:rPr lang="en-US" dirty="0" smtClean="0"/>
              <a:t>tumours</a:t>
            </a:r>
            <a:r>
              <a:rPr lang="en-US" dirty="0"/>
              <a:t> </a:t>
            </a:r>
            <a:r>
              <a:rPr lang="en-US" dirty="0" smtClean="0"/>
              <a:t>(Pituitary ,and hypothalamic)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7034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Management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Cranial diabetes insipidus</a:t>
            </a:r>
          </a:p>
          <a:p>
            <a:pPr algn="l" rtl="0"/>
            <a:r>
              <a:rPr lang="fr-FR" dirty="0" smtClean="0"/>
              <a:t>(desmopressin</a:t>
            </a:r>
            <a:r>
              <a:rPr lang="fr-FR" dirty="0"/>
              <a:t>, DDAVP</a:t>
            </a:r>
            <a:r>
              <a:rPr lang="fr-FR" dirty="0" smtClean="0"/>
              <a:t>),</a:t>
            </a:r>
          </a:p>
          <a:p>
            <a:pPr marL="0" indent="0" algn="l" rtl="0">
              <a:buNone/>
            </a:pPr>
            <a:r>
              <a:rPr lang="fr-FR" dirty="0" smtClean="0"/>
              <a:t> an </a:t>
            </a:r>
            <a:r>
              <a:rPr lang="en-US" dirty="0" smtClean="0"/>
              <a:t>analogue of vasopressin </a:t>
            </a:r>
            <a:r>
              <a:rPr lang="en-US" dirty="0"/>
              <a:t>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that </a:t>
            </a:r>
            <a:r>
              <a:rPr lang="en-US" dirty="0"/>
              <a:t>has </a:t>
            </a:r>
            <a:r>
              <a:rPr lang="en-US" dirty="0" smtClean="0"/>
              <a:t> </a:t>
            </a:r>
            <a:r>
              <a:rPr lang="en-US" dirty="0"/>
              <a:t>longer </a:t>
            </a:r>
            <a:r>
              <a:rPr lang="en-US" dirty="0" smtClean="0"/>
              <a:t>half-life,</a:t>
            </a:r>
          </a:p>
          <a:p>
            <a:pPr marL="0" indent="0" algn="l" rtl="0">
              <a:buNone/>
            </a:pPr>
            <a:r>
              <a:rPr lang="en-US" dirty="0" smtClean="0"/>
              <a:t>administered  </a:t>
            </a:r>
            <a:r>
              <a:rPr lang="en-US" dirty="0"/>
              <a:t>intranasally 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/>
              <a:t>In sick patients, DDAVP given by </a:t>
            </a:r>
            <a:r>
              <a:rPr lang="en-US" dirty="0" smtClean="0"/>
              <a:t>intramuscular injection</a:t>
            </a:r>
            <a:r>
              <a:rPr lang="en-US" dirty="0"/>
              <a:t>.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1026" name="Picture 2" descr="C:\Users\mosa\Desktop\minirin-nasal-spr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920" y="1340768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96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Nephrogenic diabetes</a:t>
            </a:r>
          </a:p>
          <a:p>
            <a:pPr algn="l" rtl="0"/>
            <a:r>
              <a:rPr lang="en-US" dirty="0" smtClean="0"/>
              <a:t>thiazide </a:t>
            </a:r>
            <a:r>
              <a:rPr lang="en-US" dirty="0"/>
              <a:t>diuretics </a:t>
            </a:r>
            <a:r>
              <a:rPr lang="en-US" dirty="0" smtClean="0"/>
              <a:t>(bendroflumethiazide , amiloride) 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NSAIDs </a:t>
            </a:r>
            <a:r>
              <a:rPr lang="en-US" dirty="0" smtClean="0"/>
              <a:t>(indometacin)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9282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Antidiuretic hormone (ADH):Synthesis ,storage and function</a:t>
            </a:r>
          </a:p>
          <a:p>
            <a:pPr algn="l" rtl="0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Diabetes insipidus 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Clinical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features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Types of DI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Causes of diabetes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insipidus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Investigations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 diagnosisof DI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Management</a:t>
            </a:r>
          </a:p>
          <a:p>
            <a:pPr algn="l" rtl="0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Syndrome of Inappropriate AntiDiuretic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Hormone Secretion (SIADH)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29611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Autofit/>
          </a:bodyPr>
          <a:lstStyle/>
          <a:p>
            <a:pPr marL="0" indent="0" rtl="0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Syndrome of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Inappropriate AntiDiuretic Hormone (SIADH)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 is  </a:t>
            </a:r>
            <a:r>
              <a:rPr lang="en-US" dirty="0"/>
              <a:t>clinical condition involving excess </a:t>
            </a:r>
            <a:r>
              <a:rPr lang="en-US" dirty="0" smtClean="0"/>
              <a:t>of ADH </a:t>
            </a:r>
            <a:r>
              <a:rPr lang="en-US" dirty="0"/>
              <a:t>secretion.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Inappropriate, continued secretion or action of ADH despite normal or increased plasma volume.</a:t>
            </a:r>
          </a:p>
          <a:p>
            <a:pPr algn="l" rtl="0"/>
            <a:r>
              <a:rPr lang="en-US" dirty="0"/>
              <a:t>Results in impaired water excretion, and subsequently hyponatremia and </a:t>
            </a:r>
            <a:r>
              <a:rPr lang="en-US" dirty="0" smtClean="0"/>
              <a:t>hypo-osmolality).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3323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ar-LY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Causes of SIADH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485740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• </a:t>
            </a:r>
            <a:r>
              <a:rPr lang="en-US" dirty="0"/>
              <a:t>Tumours(Small cell lung </a:t>
            </a:r>
            <a:r>
              <a:rPr lang="en-US" dirty="0" smtClean="0"/>
              <a:t>cancer Nasopharyngeal cancer,lymphoma,...)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• </a:t>
            </a:r>
            <a:r>
              <a:rPr lang="en-US" dirty="0"/>
              <a:t>CNS disorders: stroke, trauma, </a:t>
            </a:r>
            <a:r>
              <a:rPr lang="en-US" dirty="0" smtClean="0"/>
              <a:t>infection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• Pulmonary disorders: pneumonia, tuberculosis, </a:t>
            </a:r>
          </a:p>
          <a:p>
            <a:pPr marL="0" indent="0" algn="l" rtl="0">
              <a:buNone/>
            </a:pPr>
            <a:r>
              <a:rPr lang="en-US" dirty="0"/>
              <a:t>• Drugs: anticonvulsants, psychotropics, </a:t>
            </a:r>
            <a:r>
              <a:rPr lang="en-US" dirty="0" smtClean="0"/>
              <a:t>antidepressants,  cytotoxics</a:t>
            </a:r>
            <a:r>
              <a:rPr lang="en-US" dirty="0"/>
              <a:t>, oral hypoglycaemic agents, opiates</a:t>
            </a:r>
          </a:p>
          <a:p>
            <a:pPr marL="0" indent="0" algn="l" rtl="0">
              <a:buNone/>
            </a:pPr>
            <a:r>
              <a:rPr lang="en-US" dirty="0"/>
              <a:t>• Idiopathic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74504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Clinical Features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5184576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Signs </a:t>
            </a:r>
            <a:r>
              <a:rPr lang="en-US" dirty="0"/>
              <a:t>and symptoms depends on both degree </a:t>
            </a:r>
            <a:r>
              <a:rPr lang="en-US" dirty="0" smtClean="0"/>
              <a:t>of hyponatremia </a:t>
            </a:r>
            <a:r>
              <a:rPr lang="en-US" dirty="0"/>
              <a:t>and rate at which </a:t>
            </a:r>
            <a:r>
              <a:rPr lang="en-US" dirty="0" smtClean="0"/>
              <a:t>hyponatremia develops</a:t>
            </a:r>
            <a:r>
              <a:rPr lang="en-US" dirty="0"/>
              <a:t>.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When sodium conc’n decreased </a:t>
            </a:r>
            <a:r>
              <a:rPr lang="en-US" dirty="0" smtClean="0">
                <a:solidFill>
                  <a:srgbClr val="FF0000"/>
                </a:solidFill>
              </a:rPr>
              <a:t>slowly </a:t>
            </a:r>
            <a:r>
              <a:rPr lang="en-US" dirty="0" smtClean="0"/>
              <a:t>asymptomatic or </a:t>
            </a:r>
            <a:r>
              <a:rPr lang="en-US" dirty="0"/>
              <a:t>non specific symptoms </a:t>
            </a:r>
            <a:r>
              <a:rPr lang="en-US" dirty="0" smtClean="0"/>
              <a:t>like anorexia</a:t>
            </a:r>
            <a:r>
              <a:rPr lang="en-US" dirty="0"/>
              <a:t>, nausea, vomiting, irritability, </a:t>
            </a:r>
            <a:r>
              <a:rPr lang="en-US" dirty="0" smtClean="0"/>
              <a:t>headaches and </a:t>
            </a:r>
            <a:r>
              <a:rPr lang="en-US" dirty="0"/>
              <a:t>abdominal cramps.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Rapid </a:t>
            </a:r>
            <a:r>
              <a:rPr lang="en-US" dirty="0">
                <a:solidFill>
                  <a:srgbClr val="FF0000"/>
                </a:solidFill>
              </a:rPr>
              <a:t>decline- </a:t>
            </a:r>
            <a:r>
              <a:rPr lang="en-US" dirty="0"/>
              <a:t>more severe </a:t>
            </a:r>
            <a:r>
              <a:rPr lang="en-US" dirty="0" smtClean="0"/>
              <a:t>symptoms as result of cerebral edema, including </a:t>
            </a:r>
            <a:r>
              <a:rPr lang="en-US" dirty="0"/>
              <a:t>:</a:t>
            </a:r>
            <a:r>
              <a:rPr lang="en-US" dirty="0" smtClean="0"/>
              <a:t>headache</a:t>
            </a:r>
            <a:r>
              <a:rPr lang="en-US" dirty="0"/>
              <a:t>, nausea, restlessness, </a:t>
            </a:r>
            <a:r>
              <a:rPr lang="en-US" dirty="0" smtClean="0"/>
              <a:t>irritability, </a:t>
            </a:r>
            <a:r>
              <a:rPr lang="en-US" dirty="0"/>
              <a:t>generalized weakness, </a:t>
            </a:r>
            <a:r>
              <a:rPr lang="en-US" dirty="0" smtClean="0"/>
              <a:t>hyporeflexia,confusion</a:t>
            </a:r>
            <a:r>
              <a:rPr lang="en-US" dirty="0"/>
              <a:t>, coma, seizures, brainstem herniation </a:t>
            </a:r>
            <a:r>
              <a:rPr lang="en-US" dirty="0" smtClean="0"/>
              <a:t>or death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5119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Clinical features</a:t>
            </a:r>
            <a:br>
              <a:rPr lang="en-US" b="1" dirty="0" smtClean="0">
                <a:solidFill>
                  <a:srgbClr val="0070C0"/>
                </a:solidFill>
              </a:rPr>
            </a:b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25658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Syptomes differ  according to Na level </a:t>
            </a:r>
            <a:endParaRPr lang="en-US" dirty="0">
              <a:solidFill>
                <a:srgbClr val="FF0000"/>
              </a:solidFill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If Plasma Na(125 - 130 mmol/l) the symptoms will be :anorexia</a:t>
            </a:r>
            <a:r>
              <a:rPr lang="en-US" dirty="0"/>
              <a:t>, nausea, vomiting </a:t>
            </a:r>
            <a:r>
              <a:rPr lang="en-US" dirty="0" smtClean="0"/>
              <a:t>and abdominal pain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plasma </a:t>
            </a:r>
            <a:r>
              <a:rPr lang="en-US" dirty="0" smtClean="0"/>
              <a:t>sodium( </a:t>
            </a:r>
            <a:r>
              <a:rPr lang="en-US" dirty="0"/>
              <a:t>115 -</a:t>
            </a:r>
            <a:r>
              <a:rPr lang="en-US" dirty="0" smtClean="0"/>
              <a:t> </a:t>
            </a:r>
            <a:r>
              <a:rPr lang="en-US" dirty="0"/>
              <a:t>125 </a:t>
            </a:r>
            <a:r>
              <a:rPr lang="en-US" dirty="0" smtClean="0"/>
              <a:t>mmol/l)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agitation, confusion</a:t>
            </a:r>
            <a:r>
              <a:rPr lang="en-US" dirty="0"/>
              <a:t>, </a:t>
            </a:r>
            <a:r>
              <a:rPr lang="en-US" dirty="0" smtClean="0"/>
              <a:t>hallucinations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Hyponatraemia &lt; 115 mmol/l </a:t>
            </a:r>
          </a:p>
          <a:p>
            <a:pPr marL="0" indent="0" algn="l" rtl="0">
              <a:buNone/>
            </a:pPr>
            <a:r>
              <a:rPr lang="en-US" dirty="0"/>
              <a:t>    seizures and coma, due to increased </a:t>
            </a:r>
            <a:r>
              <a:rPr lang="en-US" dirty="0" smtClean="0"/>
              <a:t>intracranial   pressure</a:t>
            </a:r>
            <a:r>
              <a:rPr lang="en-US" dirty="0"/>
              <a:t>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77072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Evaluation and diagnosis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76064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Careful </a:t>
            </a:r>
            <a:r>
              <a:rPr lang="en-US" dirty="0"/>
              <a:t>history– </a:t>
            </a:r>
            <a:r>
              <a:rPr lang="en-US" dirty="0" smtClean="0"/>
              <a:t>comorbidities</a:t>
            </a:r>
            <a:r>
              <a:rPr lang="en-US" dirty="0"/>
              <a:t>, current </a:t>
            </a:r>
            <a:r>
              <a:rPr lang="en-US" dirty="0" smtClean="0"/>
              <a:t>medications and </a:t>
            </a:r>
            <a:r>
              <a:rPr lang="en-US" dirty="0"/>
              <a:t>patient’s symptoms.</a:t>
            </a:r>
          </a:p>
          <a:p>
            <a:pPr algn="l" rtl="0"/>
            <a:r>
              <a:rPr lang="en-US" dirty="0" smtClean="0"/>
              <a:t>No </a:t>
            </a:r>
            <a:r>
              <a:rPr lang="en-US" dirty="0"/>
              <a:t>significant findings in physical examination </a:t>
            </a:r>
            <a:r>
              <a:rPr lang="en-US" dirty="0" smtClean="0"/>
              <a:t>but signs </a:t>
            </a:r>
            <a:r>
              <a:rPr lang="en-US" dirty="0"/>
              <a:t>of dehydration or edema would </a:t>
            </a:r>
            <a:r>
              <a:rPr lang="en-US" dirty="0" smtClean="0"/>
              <a:t>make diagnosis </a:t>
            </a:r>
            <a:r>
              <a:rPr lang="en-US" dirty="0"/>
              <a:t>unlikely.</a:t>
            </a:r>
          </a:p>
          <a:p>
            <a:pPr marL="0" indent="0" algn="l" rtl="0">
              <a:buNone/>
            </a:pPr>
            <a:r>
              <a:rPr lang="en-US" b="1" dirty="0" smtClean="0"/>
              <a:t> </a:t>
            </a:r>
            <a:r>
              <a:rPr lang="en-US" b="1" dirty="0"/>
              <a:t>Key points in diagnosing SIADH are-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Serum sodium concentration.</a:t>
            </a:r>
          </a:p>
          <a:p>
            <a:pPr algn="l" rtl="0"/>
            <a:r>
              <a:rPr lang="en-US" dirty="0" smtClean="0"/>
              <a:t>osmolarity  </a:t>
            </a:r>
            <a:r>
              <a:rPr lang="en-US" dirty="0"/>
              <a:t>of plasma and urine</a:t>
            </a:r>
          </a:p>
          <a:p>
            <a:pPr algn="l" rtl="0"/>
            <a:r>
              <a:rPr lang="en-US" dirty="0" smtClean="0"/>
              <a:t>Urine </a:t>
            </a:r>
            <a:r>
              <a:rPr lang="en-US" dirty="0"/>
              <a:t>sodium concentration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Clinical volume status.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497464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Diagnosis of SIADH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b="1" dirty="0"/>
              <a:t>Essential </a:t>
            </a:r>
            <a:r>
              <a:rPr lang="en-US" b="1" dirty="0" smtClean="0"/>
              <a:t>Features:</a:t>
            </a:r>
            <a:endParaRPr lang="en-US" b="1" dirty="0"/>
          </a:p>
          <a:p>
            <a:pPr algn="l" rtl="0"/>
            <a:r>
              <a:rPr lang="en-US" dirty="0" smtClean="0"/>
              <a:t>Low </a:t>
            </a:r>
            <a:r>
              <a:rPr lang="en-US" dirty="0"/>
              <a:t>plasma Na ( &lt; 130 mmol/L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Plasma </a:t>
            </a:r>
            <a:r>
              <a:rPr lang="en-US" dirty="0"/>
              <a:t>osmolality &lt;275 mOsm/kg.</a:t>
            </a:r>
          </a:p>
          <a:p>
            <a:pPr algn="l" rtl="0"/>
            <a:r>
              <a:rPr lang="en-US" dirty="0" smtClean="0"/>
              <a:t>Urinary </a:t>
            </a:r>
            <a:r>
              <a:rPr lang="en-US" dirty="0"/>
              <a:t>osmolality &gt;100 mOsm/kg.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Urinary Na &gt;20 mEq/l 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 smtClean="0"/>
              <a:t>Normal </a:t>
            </a:r>
            <a:r>
              <a:rPr lang="en-US" dirty="0"/>
              <a:t>thyroid, adrenal, cardiac, liver and </a:t>
            </a:r>
            <a:r>
              <a:rPr lang="en-US" dirty="0" smtClean="0"/>
              <a:t>kidney function</a:t>
            </a:r>
            <a:r>
              <a:rPr lang="en-US" dirty="0"/>
              <a:t>.</a:t>
            </a:r>
          </a:p>
          <a:p>
            <a:pPr algn="l" rtl="0"/>
            <a:r>
              <a:rPr lang="en-US" dirty="0" smtClean="0"/>
              <a:t>Clinical </a:t>
            </a:r>
            <a:r>
              <a:rPr lang="en-US" dirty="0"/>
              <a:t>euvolemia i.e no clinical signs of </a:t>
            </a:r>
            <a:r>
              <a:rPr lang="en-US" dirty="0" smtClean="0"/>
              <a:t>dehydration</a:t>
            </a:r>
            <a:r>
              <a:rPr lang="pt-BR" dirty="0" smtClean="0"/>
              <a:t>, nor overload .</a:t>
            </a:r>
            <a:endParaRPr lang="pt-BR" dirty="0"/>
          </a:p>
          <a:p>
            <a:pPr algn="l" rtl="0"/>
            <a:r>
              <a:rPr lang="en-US" dirty="0" smtClean="0"/>
              <a:t>No </a:t>
            </a:r>
            <a:r>
              <a:rPr lang="en-US" dirty="0"/>
              <a:t>recent use of diuretic agent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79457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Treatment</a:t>
            </a:r>
            <a:b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9715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Treatment </a:t>
            </a:r>
            <a:r>
              <a:rPr lang="en-US" b="1" dirty="0"/>
              <a:t>depends </a:t>
            </a:r>
            <a:r>
              <a:rPr lang="en-US" b="1" dirty="0" smtClean="0"/>
              <a:t>on:</a:t>
            </a:r>
            <a:endParaRPr lang="en-US" b="1" dirty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Symptoms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Serum sodium concentration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Rapidity of onset of hyponatremia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88956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Treatment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Mild asymptomatic hyponatremia(serum Na</a:t>
            </a:r>
          </a:p>
          <a:p>
            <a:pPr marL="0" indent="0"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&gt;125mEq/L</a:t>
            </a:r>
            <a:r>
              <a:rPr lang="en-US" b="1" dirty="0"/>
              <a:t>)-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Fluid restriction is the 1st line treatment.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It generally improves with correction of </a:t>
            </a:r>
            <a:r>
              <a:rPr lang="en-US" dirty="0" smtClean="0"/>
              <a:t>underlying cause </a:t>
            </a:r>
            <a:r>
              <a:rPr lang="en-US" dirty="0"/>
              <a:t>and restriction of free fluid intake to </a:t>
            </a:r>
            <a:r>
              <a:rPr lang="en-US" dirty="0" smtClean="0"/>
              <a:t>800-1000 </a:t>
            </a:r>
            <a:r>
              <a:rPr lang="en-US" dirty="0"/>
              <a:t>ml/d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Mild symptomatic hyponatremia-</a:t>
            </a:r>
          </a:p>
          <a:p>
            <a:pPr algn="l" rtl="0"/>
            <a:r>
              <a:rPr lang="en-US" dirty="0" smtClean="0"/>
              <a:t>Fluid </a:t>
            </a:r>
            <a:r>
              <a:rPr lang="en-US" dirty="0"/>
              <a:t>restriction.</a:t>
            </a:r>
          </a:p>
          <a:p>
            <a:pPr algn="l" rtl="0"/>
            <a:r>
              <a:rPr lang="en-US" dirty="0" smtClean="0"/>
              <a:t>Loop </a:t>
            </a:r>
            <a:r>
              <a:rPr lang="en-US" dirty="0"/>
              <a:t>diuretic- it interfere with the action of ADH in</a:t>
            </a:r>
          </a:p>
          <a:p>
            <a:pPr marL="0" indent="0" algn="l" rtl="0">
              <a:buNone/>
            </a:pPr>
            <a:r>
              <a:rPr lang="en-US" dirty="0"/>
              <a:t>collecting tubules by inhibiting free </a:t>
            </a:r>
            <a:r>
              <a:rPr lang="en-US" dirty="0" smtClean="0"/>
              <a:t>water reabsorption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662018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484784"/>
            <a:ext cx="8424936" cy="5373216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Severe symptomatic hyponatremia (serum Na</a:t>
            </a:r>
          </a:p>
          <a:p>
            <a:pPr marL="0" indent="0"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&lt;125 mEq/L</a:t>
            </a:r>
            <a:r>
              <a:rPr lang="en-US" b="1" dirty="0"/>
              <a:t>)-</a:t>
            </a:r>
          </a:p>
          <a:p>
            <a:pPr algn="l" rtl="0"/>
            <a:r>
              <a:rPr lang="en-US" dirty="0" smtClean="0"/>
              <a:t>Fluid </a:t>
            </a:r>
            <a:r>
              <a:rPr lang="en-US" dirty="0"/>
              <a:t>restriction</a:t>
            </a:r>
          </a:p>
          <a:p>
            <a:pPr algn="l" rtl="0"/>
            <a:r>
              <a:rPr lang="en-US" dirty="0" smtClean="0"/>
              <a:t>Hypertonic saline 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Be cautious!!!! </a:t>
            </a:r>
            <a:r>
              <a:rPr lang="en-US" dirty="0" smtClean="0"/>
              <a:t>Aggressive </a:t>
            </a:r>
            <a:r>
              <a:rPr lang="en-US" dirty="0"/>
              <a:t>and overly rapid correction </a:t>
            </a:r>
            <a:r>
              <a:rPr lang="en-US" dirty="0" smtClean="0"/>
              <a:t>of hyponatremia may induce central </a:t>
            </a:r>
            <a:r>
              <a:rPr lang="en-US" dirty="0"/>
              <a:t>pontine myelinosis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Central pontine myelinosis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demyelinating </a:t>
            </a:r>
            <a:r>
              <a:rPr lang="en-US" dirty="0" smtClean="0"/>
              <a:t>of  </a:t>
            </a:r>
            <a:r>
              <a:rPr lang="en-US" dirty="0"/>
              <a:t>pontine </a:t>
            </a:r>
            <a:r>
              <a:rPr lang="en-US" dirty="0" smtClean="0"/>
              <a:t>and extrapontine </a:t>
            </a:r>
            <a:r>
              <a:rPr lang="en-US" dirty="0"/>
              <a:t>neurons</a:t>
            </a:r>
            <a:r>
              <a:rPr lang="en-US" dirty="0" smtClean="0"/>
              <a:t>. </a:t>
            </a:r>
            <a:r>
              <a:rPr lang="en-US" dirty="0"/>
              <a:t>It leads to quadriplegia, pseudobulbar </a:t>
            </a:r>
            <a:r>
              <a:rPr lang="en-US" dirty="0" smtClean="0"/>
              <a:t>palsy,seizures</a:t>
            </a:r>
            <a:r>
              <a:rPr lang="en-US" dirty="0"/>
              <a:t>, coma or even death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 this reason :Serum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 level should be raised at rate no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faster then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1-2 mEq/h and rate should not exceed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8-12mEq/d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96804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Other drugs </a:t>
            </a:r>
            <a:r>
              <a:rPr lang="en-US" dirty="0" smtClean="0"/>
              <a:t>can be used :</a:t>
            </a:r>
          </a:p>
          <a:p>
            <a:pPr algn="l" rtl="0"/>
            <a:r>
              <a:rPr lang="en-US" b="1" dirty="0"/>
              <a:t>Demeclocycline</a:t>
            </a:r>
          </a:p>
          <a:p>
            <a:pPr algn="l" rtl="0"/>
            <a:r>
              <a:rPr lang="en-US" b="1" dirty="0" smtClean="0"/>
              <a:t> Lithium</a:t>
            </a:r>
          </a:p>
          <a:p>
            <a:pPr algn="l" rtl="0"/>
            <a:r>
              <a:rPr lang="en-US" b="1" dirty="0" smtClean="0"/>
              <a:t>Vassopresin resptors blockers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691221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 rtl="0"/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Anti-diuretic hormone (Arginine</a:t>
            </a:r>
            <a:b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Vasopressin)</a:t>
            </a:r>
            <a:endParaRPr lang="ar-SA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38736" cy="4525963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 Polypeptide </a:t>
            </a:r>
            <a:r>
              <a:rPr lang="en-US" dirty="0"/>
              <a:t>hormone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Produced </a:t>
            </a:r>
            <a:r>
              <a:rPr lang="en-US" dirty="0" smtClean="0"/>
              <a:t>by in hypothalamus,In </a:t>
            </a:r>
            <a:r>
              <a:rPr lang="en-US" dirty="0"/>
              <a:t>response to increased </a:t>
            </a:r>
            <a:r>
              <a:rPr lang="en-US" dirty="0" smtClean="0"/>
              <a:t>osmolality,and</a:t>
            </a:r>
            <a:r>
              <a:rPr lang="en-US" dirty="0"/>
              <a:t> </a:t>
            </a:r>
            <a:r>
              <a:rPr lang="en-US" dirty="0" smtClean="0"/>
              <a:t>reduced</a:t>
            </a:r>
            <a:r>
              <a:rPr lang="en-US" dirty="0"/>
              <a:t> </a:t>
            </a:r>
            <a:r>
              <a:rPr lang="en-US" dirty="0" smtClean="0"/>
              <a:t>extracellular volume,and stored and </a:t>
            </a:r>
            <a:r>
              <a:rPr lang="en-US" dirty="0" smtClean="0">
                <a:solidFill>
                  <a:srgbClr val="FF0000"/>
                </a:solidFill>
              </a:rPr>
              <a:t>released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posterior  Pituitary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826" y="1628800"/>
            <a:ext cx="498900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753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Demeclocycline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tetracycline </a:t>
            </a:r>
            <a:r>
              <a:rPr lang="en-US" dirty="0" smtClean="0"/>
              <a:t>derivative </a:t>
            </a:r>
            <a:r>
              <a:rPr lang="en-US" dirty="0"/>
              <a:t>utilised in </a:t>
            </a:r>
            <a:r>
              <a:rPr lang="en-US" dirty="0" smtClean="0"/>
              <a:t>the treatment </a:t>
            </a:r>
            <a:r>
              <a:rPr lang="en-US" dirty="0"/>
              <a:t>of SIADH because it causes nephrogenic</a:t>
            </a:r>
          </a:p>
          <a:p>
            <a:pPr marL="0" indent="0" algn="l" rtl="0">
              <a:buNone/>
            </a:pPr>
            <a:r>
              <a:rPr lang="en-US" dirty="0"/>
              <a:t>diabetes insipidus in about 60% of </a:t>
            </a:r>
            <a:r>
              <a:rPr lang="en-US" dirty="0" smtClean="0"/>
              <a:t>patients.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The </a:t>
            </a:r>
            <a:r>
              <a:rPr lang="en-US" dirty="0"/>
              <a:t>mode of action </a:t>
            </a:r>
            <a:r>
              <a:rPr lang="en-US" dirty="0" smtClean="0"/>
              <a:t>interfere with the </a:t>
            </a:r>
            <a:r>
              <a:rPr lang="en-US" dirty="0"/>
              <a:t>vasopressin-aquaporin signalling cascade 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9019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800" dirty="0">
                <a:solidFill>
                  <a:srgbClr val="FF0000"/>
                </a:solidFill>
              </a:rPr>
              <a:t>Lithium</a:t>
            </a:r>
          </a:p>
          <a:p>
            <a:pPr marL="0" indent="0" algn="l" rtl="0">
              <a:buNone/>
            </a:pPr>
            <a:r>
              <a:rPr lang="en-US" dirty="0" smtClean="0"/>
              <a:t> causes </a:t>
            </a:r>
            <a:r>
              <a:rPr lang="en-US" dirty="0"/>
              <a:t>nephrogenic diabetes insipidus in 30% of</a:t>
            </a:r>
          </a:p>
          <a:p>
            <a:pPr marL="0" indent="0" algn="l" rtl="0">
              <a:buNone/>
            </a:pPr>
            <a:r>
              <a:rPr lang="en-US" dirty="0"/>
              <a:t>patients , by downregulation of </a:t>
            </a:r>
            <a:r>
              <a:rPr lang="en-US" dirty="0" smtClean="0"/>
              <a:t>vasopressin-stimulated aquaporin-2 </a:t>
            </a:r>
            <a:r>
              <a:rPr lang="en-US" dirty="0"/>
              <a:t>expression .</a:t>
            </a:r>
          </a:p>
          <a:p>
            <a:pPr marL="0" indent="0" algn="l" rtl="0">
              <a:buNone/>
            </a:pPr>
            <a:r>
              <a:rPr lang="en-US" dirty="0" smtClean="0"/>
              <a:t>with </a:t>
            </a:r>
            <a:r>
              <a:rPr lang="en-US" dirty="0"/>
              <a:t>chronic treatment sometimes producing</a:t>
            </a:r>
          </a:p>
          <a:p>
            <a:pPr marL="0" indent="0" algn="l" rtl="0">
              <a:buNone/>
            </a:pPr>
            <a:r>
              <a:rPr lang="en-US" dirty="0"/>
              <a:t>interstitial nephritis </a:t>
            </a:r>
            <a:r>
              <a:rPr lang="en-US" dirty="0" smtClean="0"/>
              <a:t>and </a:t>
            </a:r>
            <a:r>
              <a:rPr lang="en-US" dirty="0"/>
              <a:t>renal failure.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781926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Vasopressin receptor </a:t>
            </a:r>
            <a:r>
              <a:rPr lang="en-US" dirty="0" smtClean="0">
                <a:solidFill>
                  <a:srgbClr val="FF0000"/>
                </a:solidFill>
              </a:rPr>
              <a:t>antagonist</a:t>
            </a:r>
          </a:p>
          <a:p>
            <a:pPr marL="0" indent="0" algn="l" rtl="0">
              <a:buNone/>
            </a:pPr>
            <a:r>
              <a:rPr lang="en-US" b="1" dirty="0" smtClean="0"/>
              <a:t>Called as Vaptans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Still under evaluation for efficacy and safety </a:t>
            </a:r>
            <a:endParaRPr lang="ar-S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1692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thanks</a:t>
            </a:r>
            <a:endParaRPr lang="ar-SA" dirty="0">
              <a:latin typeface="Algerian" pitchFamily="82" charset="0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77071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Mechanism of action of  ADH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Stimuli </a:t>
            </a:r>
            <a:r>
              <a:rPr lang="en-US" dirty="0"/>
              <a:t>for </a:t>
            </a:r>
            <a:r>
              <a:rPr lang="en-US" dirty="0" smtClean="0"/>
              <a:t>ADH secretion</a:t>
            </a:r>
            <a:endParaRPr lang="en-US" dirty="0"/>
          </a:p>
          <a:p>
            <a:pPr algn="l" rtl="0"/>
            <a:r>
              <a:rPr lang="en-US" b="1" dirty="0" smtClean="0"/>
              <a:t>Hyperosmolarity</a:t>
            </a:r>
            <a:r>
              <a:rPr lang="en-US" dirty="0" smtClean="0"/>
              <a:t> </a:t>
            </a:r>
            <a:r>
              <a:rPr lang="en-US" dirty="0"/>
              <a:t>– sensed by osmoreceptors </a:t>
            </a:r>
            <a:r>
              <a:rPr lang="en-US" dirty="0" smtClean="0"/>
              <a:t>in the </a:t>
            </a:r>
            <a:r>
              <a:rPr lang="en-US" dirty="0"/>
              <a:t>hypothalamus.</a:t>
            </a:r>
          </a:p>
          <a:p>
            <a:pPr algn="l" rtl="0"/>
            <a:r>
              <a:rPr lang="en-US" b="1" dirty="0" smtClean="0"/>
              <a:t>Circulating </a:t>
            </a:r>
            <a:r>
              <a:rPr lang="en-US" b="1" dirty="0"/>
              <a:t>volume depletion </a:t>
            </a:r>
            <a:r>
              <a:rPr lang="en-US" dirty="0"/>
              <a:t>– sensed </a:t>
            </a:r>
            <a:r>
              <a:rPr lang="en-US" dirty="0" smtClean="0"/>
              <a:t>by baroreceptors </a:t>
            </a:r>
            <a:r>
              <a:rPr lang="en-US" dirty="0"/>
              <a:t>in carotid sinus, aortic </a:t>
            </a:r>
            <a:r>
              <a:rPr lang="en-US" dirty="0" smtClean="0"/>
              <a:t>arch,pulmonary </a:t>
            </a:r>
            <a:r>
              <a:rPr lang="en-US" dirty="0"/>
              <a:t>veins and left atrium.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5206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sz="half" idx="4294967295"/>
          </p:nvPr>
        </p:nvSpPr>
        <p:spPr>
          <a:xfrm>
            <a:off x="395536" y="165026"/>
            <a:ext cx="8497243" cy="2160240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Target </a:t>
            </a:r>
            <a:r>
              <a:rPr lang="en-US" dirty="0" smtClean="0">
                <a:solidFill>
                  <a:srgbClr val="FF0000"/>
                </a:solidFill>
              </a:rPr>
              <a:t>organ,Receptors and </a:t>
            </a:r>
            <a:r>
              <a:rPr lang="en-US" dirty="0">
                <a:solidFill>
                  <a:srgbClr val="FF0000"/>
                </a:solidFill>
              </a:rPr>
              <a:t>Action:</a:t>
            </a:r>
          </a:p>
          <a:p>
            <a:pPr marL="0" indent="0" algn="l" rtl="0">
              <a:buNone/>
            </a:pPr>
            <a:r>
              <a:rPr lang="en-US" sz="3600" b="1" dirty="0"/>
              <a:t>V1a</a:t>
            </a:r>
            <a:r>
              <a:rPr lang="en-US" dirty="0"/>
              <a:t>: </a:t>
            </a:r>
            <a:r>
              <a:rPr lang="en-US" dirty="0" smtClean="0"/>
              <a:t>inVascular </a:t>
            </a:r>
            <a:r>
              <a:rPr lang="en-US" dirty="0"/>
              <a:t>smooth muscle →Vasoconstriction</a:t>
            </a:r>
          </a:p>
          <a:p>
            <a:pPr marL="0" indent="0" algn="l" rtl="0">
              <a:buNone/>
            </a:pPr>
            <a:r>
              <a:rPr lang="en-US" sz="3600" b="1" dirty="0"/>
              <a:t>V1b</a:t>
            </a:r>
            <a:r>
              <a:rPr lang="en-US" dirty="0"/>
              <a:t> :in Anterior pituitary→ ACTH release</a:t>
            </a:r>
          </a:p>
          <a:p>
            <a:pPr marL="0" indent="0" algn="l" rtl="0">
              <a:buNone/>
            </a:pPr>
            <a:r>
              <a:rPr lang="en-US" sz="3600" b="1" dirty="0"/>
              <a:t>V2</a:t>
            </a:r>
            <a:r>
              <a:rPr lang="en-US" dirty="0"/>
              <a:t> </a:t>
            </a:r>
            <a:r>
              <a:rPr lang="en-US" dirty="0" smtClean="0"/>
              <a:t>:Renal </a:t>
            </a:r>
            <a:r>
              <a:rPr lang="en-US" dirty="0"/>
              <a:t>collecting duct→antidiuretic respose </a:t>
            </a:r>
          </a:p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25266"/>
            <a:ext cx="6048672" cy="453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919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Function of ADH</a:t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ADH </a:t>
            </a:r>
            <a:r>
              <a:rPr lang="en-US" dirty="0"/>
              <a:t>increases </a:t>
            </a:r>
            <a:r>
              <a:rPr lang="en-US" dirty="0" smtClean="0"/>
              <a:t> </a:t>
            </a:r>
            <a:r>
              <a:rPr lang="en-US" dirty="0"/>
              <a:t>permeability of </a:t>
            </a:r>
            <a:r>
              <a:rPr lang="en-US" dirty="0" smtClean="0"/>
              <a:t> renal </a:t>
            </a:r>
            <a:r>
              <a:rPr lang="en-US" dirty="0"/>
              <a:t>distal tubule and collecting ducts </a:t>
            </a:r>
            <a:r>
              <a:rPr lang="en-US" dirty="0" smtClean="0"/>
              <a:t>to water</a:t>
            </a:r>
            <a:r>
              <a:rPr lang="en-US" dirty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Less free water is excreted in urine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Urine volume is decreased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Concentration of urine is increased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5931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Diabetes insipidus 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/>
              <a:t>This uncommon disorder is characterised by the </a:t>
            </a:r>
            <a:r>
              <a:rPr lang="en-US" dirty="0" smtClean="0"/>
              <a:t>persistent excretion </a:t>
            </a:r>
            <a:r>
              <a:rPr lang="en-US" dirty="0"/>
              <a:t>of excessive quantities </a:t>
            </a:r>
            <a:r>
              <a:rPr lang="en-US" dirty="0" smtClean="0"/>
              <a:t>(&gt;3L/24hr)of </a:t>
            </a:r>
            <a:r>
              <a:rPr lang="en-US" dirty="0"/>
              <a:t>dilute urine </a:t>
            </a:r>
            <a:r>
              <a:rPr lang="en-US" dirty="0" smtClean="0"/>
              <a:t>(&lt; 300 mOsm/kg)and </a:t>
            </a:r>
            <a:r>
              <a:rPr lang="en-US" dirty="0"/>
              <a:t>by thirst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dirty="0" smtClean="0"/>
              <a:t> It is </a:t>
            </a:r>
            <a:r>
              <a:rPr lang="en-US" dirty="0"/>
              <a:t>classified into two types: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• Cranial diabetes </a:t>
            </a:r>
            <a:r>
              <a:rPr lang="en-US" dirty="0">
                <a:solidFill>
                  <a:srgbClr val="FF0000"/>
                </a:solidFill>
              </a:rPr>
              <a:t>insipidus</a:t>
            </a:r>
            <a:r>
              <a:rPr lang="en-US" dirty="0"/>
              <a:t>, in which there is </a:t>
            </a:r>
            <a:r>
              <a:rPr lang="en-US" dirty="0" smtClean="0"/>
              <a:t>deficient production </a:t>
            </a:r>
            <a:r>
              <a:rPr lang="en-US" dirty="0"/>
              <a:t>of vasopressin by the hypothalamus</a:t>
            </a:r>
          </a:p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• </a:t>
            </a:r>
            <a:r>
              <a:rPr lang="en-US" dirty="0" smtClean="0">
                <a:solidFill>
                  <a:srgbClr val="FF0000"/>
                </a:solidFill>
              </a:rPr>
              <a:t>Nephrogenic </a:t>
            </a:r>
            <a:r>
              <a:rPr lang="en-US" dirty="0">
                <a:solidFill>
                  <a:srgbClr val="FF0000"/>
                </a:solidFill>
              </a:rPr>
              <a:t>diabetes insipidus</a:t>
            </a:r>
            <a:r>
              <a:rPr lang="en-US" dirty="0"/>
              <a:t>, in which the renal </a:t>
            </a:r>
            <a:r>
              <a:rPr lang="en-US" dirty="0" smtClean="0"/>
              <a:t>tubules are </a:t>
            </a:r>
            <a:r>
              <a:rPr lang="en-US" dirty="0"/>
              <a:t>unresponsive to vasopressin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958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Other forms of diabetes insipidus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Primary </a:t>
            </a:r>
            <a:r>
              <a:rPr lang="en-US" dirty="0" smtClean="0">
                <a:solidFill>
                  <a:srgbClr val="FF0000"/>
                </a:solidFill>
              </a:rPr>
              <a:t>polydipsia, or Psychogenic polydipsia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(Dypsogenic DI):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Primary defect in osmoregulation of thirst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Gestational DI:</a:t>
            </a:r>
          </a:p>
          <a:p>
            <a:pPr marL="0" indent="0" algn="l" rtl="0">
              <a:buNone/>
            </a:pPr>
            <a:r>
              <a:rPr lang="en-US" dirty="0" smtClean="0"/>
              <a:t>Due to degradation of vasopressin by placental vasopressinase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446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Clinical features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dirty="0"/>
              <a:t>The most marked symptoms are polyuria and </a:t>
            </a:r>
            <a:r>
              <a:rPr lang="en-US" sz="3600" dirty="0" smtClean="0"/>
              <a:t>polydipsia</a:t>
            </a:r>
          </a:p>
          <a:p>
            <a:pPr marL="0" indent="0" algn="l" rtl="0">
              <a:buNone/>
            </a:pPr>
            <a:endParaRPr lang="en-US" sz="3600" dirty="0" smtClean="0"/>
          </a:p>
          <a:p>
            <a:pPr algn="l" rtl="0"/>
            <a:r>
              <a:rPr lang="en-US" sz="3600" dirty="0" smtClean="0"/>
              <a:t>The patient </a:t>
            </a:r>
            <a:r>
              <a:rPr lang="en-US" sz="3600" dirty="0"/>
              <a:t>may pass </a:t>
            </a:r>
            <a:r>
              <a:rPr lang="en-US" sz="3600" dirty="0" smtClean="0"/>
              <a:t>3–20 </a:t>
            </a:r>
            <a:r>
              <a:rPr lang="en-US" sz="3600" dirty="0"/>
              <a:t>L or more of urine in 24 </a:t>
            </a:r>
            <a:r>
              <a:rPr lang="en-US" sz="3600" dirty="0" smtClean="0"/>
              <a:t>hours (low </a:t>
            </a:r>
            <a:r>
              <a:rPr lang="en-US" sz="3600" dirty="0"/>
              <a:t>specific gravity and </a:t>
            </a:r>
            <a:r>
              <a:rPr lang="en-US" sz="3600" dirty="0" smtClean="0"/>
              <a:t>osmolality)</a:t>
            </a:r>
          </a:p>
        </p:txBody>
      </p:sp>
    </p:spTree>
    <p:extLst>
      <p:ext uri="{BB962C8B-B14F-4D97-AF65-F5344CB8AC3E}">
        <p14:creationId xmlns:p14="http://schemas.microsoft.com/office/powerpoint/2010/main" val="137523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1358</Words>
  <Application>Microsoft Office PowerPoint</Application>
  <PresentationFormat>On-screen Show (4:3)</PresentationFormat>
  <Paragraphs>202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Algerian</vt:lpstr>
      <vt:lpstr>Aparajita</vt:lpstr>
      <vt:lpstr>Arial</vt:lpstr>
      <vt:lpstr>Calibri</vt:lpstr>
      <vt:lpstr>Times New Roman</vt:lpstr>
      <vt:lpstr>Wingdings</vt:lpstr>
      <vt:lpstr>سمة Office</vt:lpstr>
      <vt:lpstr> Diabetes insipidus and SIADH </vt:lpstr>
      <vt:lpstr>Outlines </vt:lpstr>
      <vt:lpstr>Anti-diuretic hormone (Arginine Vasopressin)</vt:lpstr>
      <vt:lpstr>Mechanism of action of  ADH </vt:lpstr>
      <vt:lpstr>PowerPoint Presentation</vt:lpstr>
      <vt:lpstr>Function of ADH </vt:lpstr>
      <vt:lpstr>Diabetes insipidus </vt:lpstr>
      <vt:lpstr>Other forms of diabetes insipidus</vt:lpstr>
      <vt:lpstr>Clinical features</vt:lpstr>
      <vt:lpstr>Causes of diabetes insipidus</vt:lpstr>
      <vt:lpstr> Causes of Nephrogenic diabetes insipidus </vt:lpstr>
      <vt:lpstr>Differential diagnosis of polydipsia/ polyuria </vt:lpstr>
      <vt:lpstr>Investigations of DI</vt:lpstr>
      <vt:lpstr>water deprivation test</vt:lpstr>
      <vt:lpstr>water deprivation test</vt:lpstr>
      <vt:lpstr>PowerPoint Presentation</vt:lpstr>
      <vt:lpstr>Investigations....cont</vt:lpstr>
      <vt:lpstr>Management</vt:lpstr>
      <vt:lpstr>PowerPoint Presentation</vt:lpstr>
      <vt:lpstr>Syndrome of Inappropriate AntiDiuretic Hormone (SIADH) </vt:lpstr>
      <vt:lpstr>  Causes of SIADH  </vt:lpstr>
      <vt:lpstr>Clinical Features </vt:lpstr>
      <vt:lpstr>Clinical features </vt:lpstr>
      <vt:lpstr>Evaluation and diagnosis </vt:lpstr>
      <vt:lpstr>Diagnosis of SIADH </vt:lpstr>
      <vt:lpstr>Treatment </vt:lpstr>
      <vt:lpstr>Treatment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insipidus</dc:title>
  <dc:creator>mosa</dc:creator>
  <cp:lastModifiedBy>SARA</cp:lastModifiedBy>
  <cp:revision>65</cp:revision>
  <dcterms:created xsi:type="dcterms:W3CDTF">2018-07-23T05:49:49Z</dcterms:created>
  <dcterms:modified xsi:type="dcterms:W3CDTF">2020-06-29T06:58:44Z</dcterms:modified>
</cp:coreProperties>
</file>