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1"/>
  </p:notesMasterIdLst>
  <p:sldIdLst>
    <p:sldId id="2465" r:id="rId2"/>
    <p:sldId id="2466" r:id="rId3"/>
    <p:sldId id="2395" r:id="rId4"/>
    <p:sldId id="283" r:id="rId5"/>
    <p:sldId id="271" r:id="rId6"/>
    <p:sldId id="2427" r:id="rId7"/>
    <p:sldId id="258" r:id="rId8"/>
    <p:sldId id="290" r:id="rId9"/>
    <p:sldId id="2469" r:id="rId10"/>
  </p:sldIdLst>
  <p:sldSz cx="9144000" cy="5143500" type="screen16x9"/>
  <p:notesSz cx="6858000" cy="9144000"/>
  <p:embeddedFontLst>
    <p:embeddedFont>
      <p:font typeface="Lato Black" panose="020F0502020204030204" pitchFamily="34" charset="0"/>
      <p:bold r:id="rId12"/>
      <p:italic r:id="rId13"/>
      <p:boldItalic r:id="rId14"/>
    </p:embeddedFont>
    <p:embeddedFont>
      <p:font typeface="Livvic" pitchFamily="2" charset="77"/>
      <p:regular r:id="rId15"/>
      <p:bold r:id="rId16"/>
      <p:italic r:id="rId17"/>
      <p:boldItalic r:id="rId18"/>
    </p:embeddedFont>
    <p:embeddedFont>
      <p:font typeface="Montserrat" pitchFamily="2" charset="77"/>
      <p:regular r:id="rId19"/>
      <p:bold r:id="rId20"/>
      <p:italic r:id="rId21"/>
      <p:boldItalic r:id="rId22"/>
    </p:embeddedFont>
    <p:embeddedFont>
      <p:font typeface="Playfair Display" pitchFamily="2" charset="77"/>
      <p:regular r:id="rId23"/>
      <p:bold r:id="rId24"/>
      <p:italic r:id="rId25"/>
      <p:boldItalic r:id="rId26"/>
    </p:embeddedFont>
    <p:embeddedFont>
      <p:font typeface="Poppins Light" panose="020B0604020202020204" pitchFamily="34" charset="0"/>
      <p:regular r:id="rId27"/>
      <p:italic r:id="rId28"/>
    </p:embeddedFont>
    <p:embeddedFont>
      <p:font typeface="Poppins SemiBold" panose="020B0604020202020204" pitchFamily="34" charset="0"/>
      <p:regular r:id="rId29"/>
      <p:bold r:id="rId30"/>
      <p:italic r:id="rId31"/>
      <p:boldItalic r:id="rId32"/>
    </p:embeddedFont>
    <p:embeddedFont>
      <p:font typeface="Roboto Condensed Light" panose="020F0302020204030204" pitchFamily="34" charset="0"/>
      <p:regular r:id="rId33"/>
      <p: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49B26A-13E4-4F0E-B752-D9ED80A88AA4}">
  <a:tblStyle styleId="{F849B26A-13E4-4F0E-B752-D9ED80A88A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8"/>
    <p:restoredTop sz="94580"/>
  </p:normalViewPr>
  <p:slideViewPr>
    <p:cSldViewPr snapToGrid="0" snapToObjects="1">
      <p:cViewPr>
        <p:scale>
          <a:sx n="159" d="100"/>
          <a:sy n="159" d="100"/>
        </p:scale>
        <p:origin x="40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21" Type="http://schemas.openxmlformats.org/officeDocument/2006/relationships/font" Target="fonts/font10.fntdata"/><Relationship Id="rId34" Type="http://schemas.openxmlformats.org/officeDocument/2006/relationships/font" Target="fonts/font23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font" Target="fonts/font22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font" Target="fonts/font21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943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09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40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8bfcb6685f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8bfcb6685f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8d6673586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8d6673586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23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8d5fefc67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8d5fefc67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36389a85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36389a85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8d5664205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8d5664205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3652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667500" y="571500"/>
            <a:ext cx="78090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667500" y="1203425"/>
            <a:ext cx="8092800" cy="3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Livvic"/>
              <a:buAutoNum type="arabicPeriod"/>
              <a:defRPr sz="1200">
                <a:solidFill>
                  <a:schemeClr val="lt1"/>
                </a:solidFill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5226600" y="1815550"/>
            <a:ext cx="2607600" cy="52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40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1"/>
          </p:nvPr>
        </p:nvSpPr>
        <p:spPr>
          <a:xfrm>
            <a:off x="5226600" y="2305950"/>
            <a:ext cx="2607600" cy="10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/>
          <p:nvPr/>
        </p:nvSpPr>
        <p:spPr>
          <a:xfrm>
            <a:off x="0" y="0"/>
            <a:ext cx="4573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/>
          <p:nvPr/>
        </p:nvSpPr>
        <p:spPr>
          <a:xfrm>
            <a:off x="658875" y="571500"/>
            <a:ext cx="78090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667500" y="1676250"/>
            <a:ext cx="7809000" cy="86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ubTitle" idx="1"/>
          </p:nvPr>
        </p:nvSpPr>
        <p:spPr>
          <a:xfrm>
            <a:off x="663600" y="2733750"/>
            <a:ext cx="78090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CUSTOM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ubTitle" idx="1"/>
          </p:nvPr>
        </p:nvSpPr>
        <p:spPr>
          <a:xfrm>
            <a:off x="66750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66750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ubTitle" idx="3"/>
          </p:nvPr>
        </p:nvSpPr>
        <p:spPr>
          <a:xfrm>
            <a:off x="332895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4"/>
          </p:nvPr>
        </p:nvSpPr>
        <p:spPr>
          <a:xfrm>
            <a:off x="332895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ubTitle" idx="5"/>
          </p:nvPr>
        </p:nvSpPr>
        <p:spPr>
          <a:xfrm>
            <a:off x="599040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6"/>
          </p:nvPr>
        </p:nvSpPr>
        <p:spPr>
          <a:xfrm>
            <a:off x="599040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ubTitle" idx="7"/>
          </p:nvPr>
        </p:nvSpPr>
        <p:spPr>
          <a:xfrm>
            <a:off x="66750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ubTitle" idx="8"/>
          </p:nvPr>
        </p:nvSpPr>
        <p:spPr>
          <a:xfrm>
            <a:off x="66750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ubTitle" idx="9"/>
          </p:nvPr>
        </p:nvSpPr>
        <p:spPr>
          <a:xfrm>
            <a:off x="332895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ubTitle" idx="13"/>
          </p:nvPr>
        </p:nvSpPr>
        <p:spPr>
          <a:xfrm>
            <a:off x="332895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14"/>
          </p:nvPr>
        </p:nvSpPr>
        <p:spPr>
          <a:xfrm>
            <a:off x="599040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ubTitle" idx="15"/>
          </p:nvPr>
        </p:nvSpPr>
        <p:spPr>
          <a:xfrm>
            <a:off x="599040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5">
  <p:cSld name="CUSTOM_14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667500" y="571500"/>
            <a:ext cx="4818900" cy="80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ubTitle" idx="1"/>
          </p:nvPr>
        </p:nvSpPr>
        <p:spPr>
          <a:xfrm>
            <a:off x="667500" y="1562550"/>
            <a:ext cx="7809000" cy="30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CUSTOM_19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>
            <a:spLocks noGrp="1"/>
          </p:cNvSpPr>
          <p:nvPr>
            <p:ph type="title"/>
          </p:nvPr>
        </p:nvSpPr>
        <p:spPr>
          <a:xfrm>
            <a:off x="666000" y="1463450"/>
            <a:ext cx="3908400" cy="164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ubTitle" idx="1"/>
          </p:nvPr>
        </p:nvSpPr>
        <p:spPr>
          <a:xfrm>
            <a:off x="663600" y="3034350"/>
            <a:ext cx="3908400" cy="57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4" name="Google Shape;144;p2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9083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5922947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7598126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4245922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543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67500" y="445025"/>
            <a:ext cx="780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67500" y="1152475"/>
            <a:ext cx="7809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8" r:id="rId4"/>
    <p:sldLayoutId id="2147483663" r:id="rId5"/>
    <p:sldLayoutId id="2147483671" r:id="rId6"/>
    <p:sldLayoutId id="2147483674" r:id="rId7"/>
    <p:sldLayoutId id="2147483681" r:id="rId8"/>
    <p:sldLayoutId id="214748368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nagementstudyguide.com/changing-world-of-marketing.htm.%20Accessed%2029%20Mar.%20202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>
            <a:extLst>
              <a:ext uri="{FF2B5EF4-FFF2-40B4-BE49-F238E27FC236}">
                <a16:creationId xmlns:a16="http://schemas.microsoft.com/office/drawing/2014/main" id="{848DBD50-D29C-154E-BC7C-F3512DC27413}"/>
              </a:ext>
            </a:extLst>
          </p:cNvPr>
          <p:cNvSpPr/>
          <p:nvPr/>
        </p:nvSpPr>
        <p:spPr>
          <a:xfrm flipV="1">
            <a:off x="4638877" y="2526390"/>
            <a:ext cx="851825" cy="7283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2809875" y="4550539"/>
            <a:ext cx="352425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2809875" y="1922334"/>
            <a:ext cx="352425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2621788" y="3269242"/>
            <a:ext cx="3751348" cy="64633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Prepared and presented by: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Heba N Bushiha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Email: hbitalla_3285@limu.edu.ly</a:t>
            </a:r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961908" y="3974189"/>
            <a:ext cx="1117615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b="1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ID Number:</a:t>
            </a:r>
          </a:p>
          <a:p>
            <a:pPr algn="ctr"/>
            <a:r>
              <a:rPr lang="en-US" sz="1050" b="1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3285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398792" y="461727"/>
            <a:ext cx="2480167" cy="60016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Libyan International</a:t>
            </a:r>
          </a:p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Medical University</a:t>
            </a: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460958" y="1235276"/>
            <a:ext cx="2222083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Faculty of</a:t>
            </a:r>
          </a:p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Business Administration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69" y="229022"/>
            <a:ext cx="1246542" cy="93241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36" y="223407"/>
            <a:ext cx="1123552" cy="1123552"/>
          </a:xfrm>
          <a:prstGeom prst="rect">
            <a:avLst/>
          </a:prstGeom>
        </p:spPr>
      </p:pic>
      <p:sp>
        <p:nvSpPr>
          <p:cNvPr id="15" name="Google Shape;221;p28">
            <a:extLst>
              <a:ext uri="{FF2B5EF4-FFF2-40B4-BE49-F238E27FC236}">
                <a16:creationId xmlns:a16="http://schemas.microsoft.com/office/drawing/2014/main" id="{D244C02C-8672-234E-9816-9983BE5BBB68}"/>
              </a:ext>
            </a:extLst>
          </p:cNvPr>
          <p:cNvSpPr txBox="1">
            <a:spLocks/>
          </p:cNvSpPr>
          <p:nvPr/>
        </p:nvSpPr>
        <p:spPr>
          <a:xfrm>
            <a:off x="1235721" y="2056323"/>
            <a:ext cx="6806311" cy="11641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400" b="1" dirty="0">
                <a:solidFill>
                  <a:schemeClr val="tx1"/>
                </a:solidFill>
              </a:rPr>
              <a:t>The Changes in the Marketing World</a:t>
            </a:r>
          </a:p>
        </p:txBody>
      </p:sp>
    </p:spTree>
    <p:extLst>
      <p:ext uri="{BB962C8B-B14F-4D97-AF65-F5344CB8AC3E}">
        <p14:creationId xmlns:p14="http://schemas.microsoft.com/office/powerpoint/2010/main" val="524096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91" y="0"/>
            <a:ext cx="325336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13" name="Straight Connector 12"/>
          <p:cNvCxnSpPr/>
          <p:nvPr/>
        </p:nvCxnSpPr>
        <p:spPr>
          <a:xfrm>
            <a:off x="1412725" y="2571750"/>
            <a:ext cx="447346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8241" y="1816421"/>
            <a:ext cx="199926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15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Contents</a:t>
            </a:r>
          </a:p>
        </p:txBody>
      </p:sp>
      <p:sp>
        <p:nvSpPr>
          <p:cNvPr id="22" name="Hexagon 21"/>
          <p:cNvSpPr/>
          <p:nvPr/>
        </p:nvSpPr>
        <p:spPr>
          <a:xfrm rot="5400000">
            <a:off x="1272800" y="973934"/>
            <a:ext cx="710148" cy="612197"/>
          </a:xfrm>
          <a:prstGeom prst="hexagon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Shape 2785"/>
          <p:cNvSpPr/>
          <p:nvPr/>
        </p:nvSpPr>
        <p:spPr>
          <a:xfrm>
            <a:off x="1476523" y="1156199"/>
            <a:ext cx="302702" cy="247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7" name="TextBox 13"/>
          <p:cNvSpPr txBox="1"/>
          <p:nvPr/>
        </p:nvSpPr>
        <p:spPr>
          <a:xfrm>
            <a:off x="3695662" y="679616"/>
            <a:ext cx="3112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Introduction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3669362" y="1279686"/>
            <a:ext cx="4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The Impact of Social Media on Marketing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3695661" y="3770576"/>
            <a:ext cx="4440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Conclusion</a:t>
            </a:r>
          </a:p>
        </p:txBody>
      </p:sp>
      <p:sp>
        <p:nvSpPr>
          <p:cNvPr id="18" name="TextBox 13"/>
          <p:cNvSpPr txBox="1"/>
          <p:nvPr/>
        </p:nvSpPr>
        <p:spPr>
          <a:xfrm>
            <a:off x="3669361" y="2086498"/>
            <a:ext cx="4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The Essentials of Social Media’s Marketing Tool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DBA04D64-92E0-074A-8A9F-1E22C643D876}"/>
              </a:ext>
            </a:extLst>
          </p:cNvPr>
          <p:cNvSpPr txBox="1"/>
          <p:nvPr/>
        </p:nvSpPr>
        <p:spPr>
          <a:xfrm>
            <a:off x="3695661" y="4304839"/>
            <a:ext cx="4440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References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A0B3170-31F8-7848-9DDD-8524BF645FEC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2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EDDCBFD3-042C-234E-8344-6FE3E3730C08}"/>
              </a:ext>
            </a:extLst>
          </p:cNvPr>
          <p:cNvSpPr txBox="1"/>
          <p:nvPr/>
        </p:nvSpPr>
        <p:spPr>
          <a:xfrm>
            <a:off x="3669362" y="2928537"/>
            <a:ext cx="4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Other Changes in the Marketing World </a:t>
            </a:r>
          </a:p>
        </p:txBody>
      </p:sp>
    </p:spTree>
    <p:extLst>
      <p:ext uri="{BB962C8B-B14F-4D97-AF65-F5344CB8AC3E}">
        <p14:creationId xmlns:p14="http://schemas.microsoft.com/office/powerpoint/2010/main" val="18123420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7" grpId="0"/>
      <p:bldP spid="18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306;p49">
            <a:extLst>
              <a:ext uri="{FF2B5EF4-FFF2-40B4-BE49-F238E27FC236}">
                <a16:creationId xmlns:a16="http://schemas.microsoft.com/office/drawing/2014/main" id="{8868C966-4CF0-F34F-946E-C7CB67CC4236}"/>
              </a:ext>
            </a:extLst>
          </p:cNvPr>
          <p:cNvSpPr/>
          <p:nvPr/>
        </p:nvSpPr>
        <p:spPr>
          <a:xfrm>
            <a:off x="5112346" y="1413169"/>
            <a:ext cx="3865400" cy="3429115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E0F9F-A2FE-024D-A5B8-48B2829C4315}"/>
              </a:ext>
            </a:extLst>
          </p:cNvPr>
          <p:cNvCxnSpPr/>
          <p:nvPr/>
        </p:nvCxnSpPr>
        <p:spPr>
          <a:xfrm>
            <a:off x="3167958" y="1094667"/>
            <a:ext cx="2641237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مستطيل 1"/>
          <p:cNvSpPr/>
          <p:nvPr/>
        </p:nvSpPr>
        <p:spPr>
          <a:xfrm>
            <a:off x="277895" y="1898850"/>
            <a:ext cx="44310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>
                  <a:lumMod val="50000"/>
                  <a:lumOff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According to some researches, the world of marketing is actually changing by </a:t>
            </a:r>
            <a:r>
              <a:rPr lang="ar-SA" sz="1800" dirty="0"/>
              <a:t> </a:t>
            </a:r>
            <a:r>
              <a:rPr lang="en-US" sz="1800" dirty="0"/>
              <a:t>the minute as marketing is not limited  to traditional selling and</a:t>
            </a:r>
            <a:r>
              <a:rPr lang="ar-SA" sz="1800" dirty="0"/>
              <a:t>  </a:t>
            </a:r>
            <a:r>
              <a:rPr lang="en-US" sz="1800" dirty="0"/>
              <a:t> advertising but moreover includes use of advanced technologies and Enormous Information Analytics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22" name="Google Shape;307;p49">
            <a:extLst>
              <a:ext uri="{FF2B5EF4-FFF2-40B4-BE49-F238E27FC236}">
                <a16:creationId xmlns:a16="http://schemas.microsoft.com/office/drawing/2014/main" id="{2C5DBEE5-8A68-DA44-B23E-2278E7CD985B}"/>
              </a:ext>
            </a:extLst>
          </p:cNvPr>
          <p:cNvSpPr txBox="1">
            <a:spLocks/>
          </p:cNvSpPr>
          <p:nvPr/>
        </p:nvSpPr>
        <p:spPr>
          <a:xfrm>
            <a:off x="581132" y="376336"/>
            <a:ext cx="78090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5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2800" dirty="0"/>
              <a:t>Introduction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FE00D32-8796-8446-90D7-72F4130A9B1B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07952-840D-6A4A-A7D8-DD160BBB4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09763" y="1838776"/>
            <a:ext cx="3237526" cy="257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78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61"/>
          <p:cNvSpPr txBox="1">
            <a:spLocks noGrp="1"/>
          </p:cNvSpPr>
          <p:nvPr>
            <p:ph type="title"/>
          </p:nvPr>
        </p:nvSpPr>
        <p:spPr>
          <a:xfrm>
            <a:off x="166373" y="346020"/>
            <a:ext cx="4419450" cy="99396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500" b="1" dirty="0">
                <a:solidFill>
                  <a:schemeClr val="accent5"/>
                </a:solidFill>
              </a:rPr>
              <a:t>How Social Media changed the marketing?</a:t>
            </a:r>
            <a:endParaRPr sz="2500" b="1" dirty="0">
              <a:solidFill>
                <a:schemeClr val="accent5"/>
              </a:solidFill>
            </a:endParaRPr>
          </a:p>
        </p:txBody>
      </p:sp>
      <p:sp>
        <p:nvSpPr>
          <p:cNvPr id="562" name="Google Shape;562;p61"/>
          <p:cNvSpPr txBox="1">
            <a:spLocks noGrp="1"/>
          </p:cNvSpPr>
          <p:nvPr>
            <p:ph type="subTitle" idx="1"/>
          </p:nvPr>
        </p:nvSpPr>
        <p:spPr>
          <a:xfrm>
            <a:off x="166373" y="1939279"/>
            <a:ext cx="3989991" cy="29823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Back in the days, television ads, newspapers, leaflets, and radio was all the business could rely upon to market their products and services.</a:t>
            </a: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Social media took over the world like a storm and nearly everyone has access to the internet.</a:t>
            </a: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the highest majority of the population spending time online, businesses found the golden opportunity for marketing.</a:t>
            </a:r>
          </a:p>
          <a:p>
            <a:pPr algn="just" fontAlgn="base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pPr algn="justLow" fontAlgn="base"/>
            <a:r>
              <a:rPr lang="en-US" dirty="0"/>
              <a:t>      </a:t>
            </a:r>
            <a:endParaRPr sz="17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464EFE-B71C-AF41-A6DA-C536AD3D480F}"/>
              </a:ext>
            </a:extLst>
          </p:cNvPr>
          <p:cNvCxnSpPr/>
          <p:nvPr/>
        </p:nvCxnSpPr>
        <p:spPr>
          <a:xfrm>
            <a:off x="325338" y="1516974"/>
            <a:ext cx="2641237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61FF6F21-4FED-FA45-ADF8-0EE296F78967}"/>
              </a:ext>
            </a:extLst>
          </p:cNvPr>
          <p:cNvSpPr/>
          <p:nvPr/>
        </p:nvSpPr>
        <p:spPr>
          <a:xfrm>
            <a:off x="8393235" y="226860"/>
            <a:ext cx="434389" cy="23832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E56017-3B3E-5B47-81A2-280AE31BA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52524" y="691776"/>
            <a:ext cx="3975100" cy="3975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9"/>
          <p:cNvSpPr/>
          <p:nvPr/>
        </p:nvSpPr>
        <p:spPr>
          <a:xfrm>
            <a:off x="3308640" y="2187391"/>
            <a:ext cx="2596722" cy="1788564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305" name="Google Shape;305;p49"/>
          <p:cNvSpPr/>
          <p:nvPr/>
        </p:nvSpPr>
        <p:spPr>
          <a:xfrm>
            <a:off x="6015984" y="2187391"/>
            <a:ext cx="2550828" cy="1788564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306" name="Google Shape;306;p49"/>
          <p:cNvSpPr/>
          <p:nvPr/>
        </p:nvSpPr>
        <p:spPr>
          <a:xfrm>
            <a:off x="471840" y="2187391"/>
            <a:ext cx="2772072" cy="1788564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307" name="Google Shape;307;p49"/>
          <p:cNvSpPr txBox="1">
            <a:spLocks noGrp="1"/>
          </p:cNvSpPr>
          <p:nvPr>
            <p:ph type="title"/>
          </p:nvPr>
        </p:nvSpPr>
        <p:spPr>
          <a:xfrm>
            <a:off x="574856" y="1119325"/>
            <a:ext cx="7951399" cy="10744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dirty="0"/>
              <a:t>Why Social Media is an Essential Marketing Tool?</a:t>
            </a:r>
            <a:endParaRPr lang="en-US" b="0" dirty="0"/>
          </a:p>
        </p:txBody>
      </p:sp>
      <p:sp>
        <p:nvSpPr>
          <p:cNvPr id="308" name="Google Shape;308;p49"/>
          <p:cNvSpPr txBox="1">
            <a:spLocks noGrp="1"/>
          </p:cNvSpPr>
          <p:nvPr>
            <p:ph type="subTitle" idx="1"/>
          </p:nvPr>
        </p:nvSpPr>
        <p:spPr>
          <a:xfrm>
            <a:off x="609619" y="2661252"/>
            <a:ext cx="2473569" cy="8902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 fontAlgn="base"/>
            <a:r>
              <a:rPr lang="en-US" b="1" dirty="0">
                <a:solidFill>
                  <a:schemeClr val="tx1"/>
                </a:solidFill>
              </a:rPr>
              <a:t>Access to The Global Market</a:t>
            </a:r>
            <a:endParaRPr lang="en-US" dirty="0">
              <a:solidFill>
                <a:schemeClr val="tx1"/>
              </a:solidFill>
            </a:endParaRPr>
          </a:p>
          <a:p>
            <a:pPr fontAlgn="base"/>
            <a:br>
              <a:rPr lang="en-US" b="1" dirty="0"/>
            </a:br>
            <a:endParaRPr lang="en-US" b="1" dirty="0"/>
          </a:p>
        </p:txBody>
      </p:sp>
      <p:sp>
        <p:nvSpPr>
          <p:cNvPr id="310" name="Google Shape;310;p49"/>
          <p:cNvSpPr txBox="1">
            <a:spLocks noGrp="1"/>
          </p:cNvSpPr>
          <p:nvPr>
            <p:ph type="subTitle" idx="3"/>
          </p:nvPr>
        </p:nvSpPr>
        <p:spPr>
          <a:xfrm>
            <a:off x="3220966" y="2458452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b="1" dirty="0">
                <a:solidFill>
                  <a:schemeClr val="tx1"/>
                </a:solidFill>
              </a:rPr>
              <a:t>The Relationship Between Marketing and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2" name="Google Shape;312;p49"/>
          <p:cNvSpPr txBox="1">
            <a:spLocks noGrp="1"/>
          </p:cNvSpPr>
          <p:nvPr>
            <p:ph type="subTitle" idx="5"/>
          </p:nvPr>
        </p:nvSpPr>
        <p:spPr>
          <a:xfrm>
            <a:off x="5817688" y="2396820"/>
            <a:ext cx="2486100" cy="1369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b="1" dirty="0">
                <a:solidFill>
                  <a:schemeClr val="tx1"/>
                </a:solidFill>
              </a:rPr>
              <a:t>     Using Social Media to Meet Marketing Objectives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966E160-3478-7C41-BF97-E8A7578BC8DE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54"/>
          <p:cNvCxnSpPr>
            <a:cxnSpLocks/>
          </p:cNvCxnSpPr>
          <p:nvPr/>
        </p:nvCxnSpPr>
        <p:spPr>
          <a:xfrm>
            <a:off x="2753659" y="916569"/>
            <a:ext cx="3317789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 rot="5400000">
            <a:off x="3533175" y="1346506"/>
            <a:ext cx="1875971" cy="200254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62" name="Oval 61"/>
          <p:cNvSpPr/>
          <p:nvPr/>
        </p:nvSpPr>
        <p:spPr>
          <a:xfrm rot="5400000">
            <a:off x="269662" y="1355947"/>
            <a:ext cx="1875971" cy="191211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68" name="TextBox 67"/>
          <p:cNvSpPr txBox="1"/>
          <p:nvPr/>
        </p:nvSpPr>
        <p:spPr>
          <a:xfrm>
            <a:off x="288433" y="3407912"/>
            <a:ext cx="1912117" cy="107721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base"/>
            <a:r>
              <a:rPr lang="en-US" sz="1600" dirty="0">
                <a:solidFill>
                  <a:schemeClr val="tx1"/>
                </a:solidFill>
                <a:latin typeface="Poppins SemiBold" charset="0"/>
                <a:ea typeface="Poppins SemiBold" charset="0"/>
                <a:cs typeface="Poppins SemiBold" charset="0"/>
              </a:rPr>
              <a:t>Marketing became more environmentally friendly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787667" y="3531022"/>
            <a:ext cx="1366985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Poppins SemiBold" charset="0"/>
                <a:ea typeface="Poppins SemiBold" charset="0"/>
                <a:cs typeface="Poppins SemiBold" charset="0"/>
              </a:rPr>
              <a:t>Covid-19 and quarantine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9E770E-8582-3F4A-9B51-D1B005C49561}"/>
              </a:ext>
            </a:extLst>
          </p:cNvPr>
          <p:cNvSpPr txBox="1"/>
          <p:nvPr/>
        </p:nvSpPr>
        <p:spPr>
          <a:xfrm>
            <a:off x="828839" y="252770"/>
            <a:ext cx="746351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25" b="1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Other Changes in the Marketing World 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390617-7E2E-B144-A39C-DBBB85A2339E}"/>
              </a:ext>
            </a:extLst>
          </p:cNvPr>
          <p:cNvSpPr/>
          <p:nvPr/>
        </p:nvSpPr>
        <p:spPr>
          <a:xfrm rot="5400000">
            <a:off x="6760404" y="1455471"/>
            <a:ext cx="1984463" cy="184774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0A2880-994C-7149-A16B-839918DC7AEA}"/>
              </a:ext>
            </a:extLst>
          </p:cNvPr>
          <p:cNvSpPr txBox="1"/>
          <p:nvPr/>
        </p:nvSpPr>
        <p:spPr>
          <a:xfrm>
            <a:off x="7102345" y="3620974"/>
            <a:ext cx="1300577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Poppins SemiBold" charset="0"/>
                <a:ea typeface="Poppins SemiBold" charset="0"/>
                <a:cs typeface="Poppins SemiBold" charset="0"/>
              </a:rPr>
              <a:t>Digital marketing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66E63D-ADD6-7D45-ACDC-B2AC9F7B7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3033" y="1687195"/>
            <a:ext cx="1460500" cy="1384300"/>
          </a:xfrm>
          <a:prstGeom prst="ellipse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53F30B-B0D2-0C49-ADA5-070C24AFB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054" y="1568658"/>
            <a:ext cx="1575186" cy="1502838"/>
          </a:xfrm>
          <a:prstGeom prst="ellipse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A4DAC7-E2B8-FB40-965E-073DF18BD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7915" y="1629214"/>
            <a:ext cx="1469439" cy="1500262"/>
          </a:xfrm>
          <a:prstGeom prst="ellipse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9F4F0BE-887D-4A4D-BC51-6F59D7078311}"/>
              </a:ext>
            </a:extLst>
          </p:cNvPr>
          <p:cNvSpPr/>
          <p:nvPr/>
        </p:nvSpPr>
        <p:spPr>
          <a:xfrm>
            <a:off x="8459315" y="252770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5649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 animBg="1"/>
      <p:bldP spid="68" grpId="0"/>
      <p:bldP spid="71" grpId="0"/>
      <p:bldP spid="38" grpId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6"/>
          <p:cNvSpPr txBox="1">
            <a:spLocks noGrp="1"/>
          </p:cNvSpPr>
          <p:nvPr>
            <p:ph type="title"/>
          </p:nvPr>
        </p:nvSpPr>
        <p:spPr>
          <a:xfrm>
            <a:off x="5237569" y="1408153"/>
            <a:ext cx="2967141" cy="52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5" name="مستطيل 1">
            <a:extLst>
              <a:ext uri="{FF2B5EF4-FFF2-40B4-BE49-F238E27FC236}">
                <a16:creationId xmlns:a16="http://schemas.microsoft.com/office/drawing/2014/main" id="{068BAC55-2563-AE4C-9581-AC9E7208E283}"/>
              </a:ext>
            </a:extLst>
          </p:cNvPr>
          <p:cNvSpPr/>
          <p:nvPr/>
        </p:nvSpPr>
        <p:spPr>
          <a:xfrm>
            <a:off x="5060140" y="2347987"/>
            <a:ext cx="351416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/>
              <a:t>Marketing world is different now even at the ways of selling and advertising products and it will keep changing everyday.</a:t>
            </a:r>
            <a:br>
              <a:rPr lang="en-US" dirty="0"/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A0A11D-4B0E-A147-901C-769F51416012}"/>
              </a:ext>
            </a:extLst>
          </p:cNvPr>
          <p:cNvSpPr/>
          <p:nvPr/>
        </p:nvSpPr>
        <p:spPr>
          <a:xfrm>
            <a:off x="8357110" y="264971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EEFD32-DBA5-E148-8824-262CF8121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665" y="851143"/>
            <a:ext cx="3810000" cy="344121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8453F50-D290-7E45-8094-D4FF235C0953}"/>
              </a:ext>
            </a:extLst>
          </p:cNvPr>
          <p:cNvCxnSpPr>
            <a:cxnSpLocks/>
          </p:cNvCxnSpPr>
          <p:nvPr/>
        </p:nvCxnSpPr>
        <p:spPr>
          <a:xfrm>
            <a:off x="5855446" y="1935553"/>
            <a:ext cx="1791447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0C5CAD6-40E9-5643-BC85-B9C71908F31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Y" dirty="0"/>
          </a:p>
        </p:txBody>
      </p:sp>
      <p:sp>
        <p:nvSpPr>
          <p:cNvPr id="622" name="Google Shape;622;p68"/>
          <p:cNvSpPr txBox="1">
            <a:spLocks noGrp="1"/>
          </p:cNvSpPr>
          <p:nvPr>
            <p:ph type="title"/>
          </p:nvPr>
        </p:nvSpPr>
        <p:spPr>
          <a:xfrm>
            <a:off x="667500" y="654549"/>
            <a:ext cx="78090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References</a:t>
            </a:r>
            <a:endParaRPr sz="3200" dirty="0"/>
          </a:p>
        </p:txBody>
      </p:sp>
      <p:sp>
        <p:nvSpPr>
          <p:cNvPr id="623" name="Google Shape;623;p68"/>
          <p:cNvSpPr txBox="1">
            <a:spLocks noGrp="1"/>
          </p:cNvSpPr>
          <p:nvPr>
            <p:ph type="body" idx="1"/>
          </p:nvPr>
        </p:nvSpPr>
        <p:spPr>
          <a:xfrm>
            <a:off x="667500" y="1977295"/>
            <a:ext cx="7338240" cy="33007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1400" dirty="0"/>
              <a:t>“Changing World of Marketing and Increased Demands on Marketers.” </a:t>
            </a:r>
            <a:r>
              <a:rPr lang="en-US" sz="1400" dirty="0" err="1"/>
              <a:t>Www.managementstudyguide.com</a:t>
            </a:r>
            <a:r>
              <a:rPr lang="en-US" sz="1400" dirty="0"/>
              <a:t>, </a:t>
            </a:r>
            <a:r>
              <a:rPr lang="en-US" sz="1400" dirty="0" err="1">
                <a:hlinkClick r:id="rId3"/>
              </a:rPr>
              <a:t>www.managementstudyguide.com</a:t>
            </a:r>
            <a:r>
              <a:rPr lang="en-US" sz="1400" dirty="0">
                <a:hlinkClick r:id="rId3"/>
              </a:rPr>
              <a:t>/changing-world-of-</a:t>
            </a:r>
            <a:r>
              <a:rPr lang="en-US" sz="1400" dirty="0" err="1">
                <a:hlinkClick r:id="rId3"/>
              </a:rPr>
              <a:t>marketing.htm</a:t>
            </a:r>
            <a:r>
              <a:rPr lang="en-US" sz="1400" dirty="0">
                <a:hlinkClick r:id="rId3"/>
              </a:rPr>
              <a:t>. Accessed 29 Mar. 2022</a:t>
            </a:r>
            <a:r>
              <a:rPr lang="en-US" sz="1400" dirty="0"/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400" dirty="0"/>
          </a:p>
          <a:p>
            <a:pPr>
              <a:buFont typeface="Courier New" panose="02070309020205020404" pitchFamily="49" charset="0"/>
              <a:buChar char="o"/>
            </a:pPr>
            <a:endParaRPr lang="en-US" sz="14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/>
              <a:t>How Social Media Changed Marketing - Vertex Marketing Agency. </a:t>
            </a:r>
            <a:r>
              <a:rPr lang="en-US" sz="1400" dirty="0" err="1"/>
              <a:t>vertexmarketingagency.com</a:t>
            </a:r>
            <a:r>
              <a:rPr lang="en-US" sz="1400" dirty="0"/>
              <a:t>/how-social-media-changed-marketing/.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165100" indent="0">
              <a:buNone/>
            </a:pPr>
            <a:r>
              <a:rPr lang="en-US" dirty="0"/>
              <a:t>‌</a:t>
            </a:r>
          </a:p>
          <a:p>
            <a:pPr marL="16510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171450" lvl="0" indent="-171450" algn="l" rtl="0">
              <a:spcBef>
                <a:spcPts val="0"/>
              </a:spcBef>
              <a:spcAft>
                <a:spcPts val="1600"/>
              </a:spcAft>
              <a:buFont typeface="Courier New" panose="02070309020205020404" pitchFamily="49" charset="0"/>
              <a:buChar char="o"/>
            </a:pPr>
            <a:endParaRPr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EE7294-430F-A04D-989A-86D836F7BD0D}"/>
              </a:ext>
            </a:extLst>
          </p:cNvPr>
          <p:cNvSpPr/>
          <p:nvPr/>
        </p:nvSpPr>
        <p:spPr>
          <a:xfrm>
            <a:off x="8401205" y="260215"/>
            <a:ext cx="434389" cy="23832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solidFill>
                  <a:schemeClr val="accent3"/>
                </a:solidFill>
              </a:rPr>
              <a:t>8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3B9668-6249-3D4F-B5E2-3EA9F976779B}"/>
              </a:ext>
            </a:extLst>
          </p:cNvPr>
          <p:cNvCxnSpPr>
            <a:cxnSpLocks/>
          </p:cNvCxnSpPr>
          <p:nvPr/>
        </p:nvCxnSpPr>
        <p:spPr>
          <a:xfrm>
            <a:off x="791557" y="1369753"/>
            <a:ext cx="1878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3"/>
          <p:cNvSpPr/>
          <p:nvPr/>
        </p:nvSpPr>
        <p:spPr>
          <a:xfrm>
            <a:off x="2878950" y="2078825"/>
            <a:ext cx="6400800" cy="782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43"/>
          <p:cNvSpPr txBox="1">
            <a:spLocks noGrp="1"/>
          </p:cNvSpPr>
          <p:nvPr>
            <p:ph type="title"/>
          </p:nvPr>
        </p:nvSpPr>
        <p:spPr>
          <a:xfrm>
            <a:off x="2646000" y="1627050"/>
            <a:ext cx="3852000" cy="188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</a:t>
            </a:r>
            <a:b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endParaRPr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0" name="Google Shape;280;p43"/>
          <p:cNvCxnSpPr/>
          <p:nvPr/>
        </p:nvCxnSpPr>
        <p:spPr>
          <a:xfrm>
            <a:off x="4239750" y="3516450"/>
            <a:ext cx="664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1" name="Google Shape;281;p43"/>
          <p:cNvSpPr txBox="1">
            <a:spLocks noGrp="1"/>
          </p:cNvSpPr>
          <p:nvPr>
            <p:ph type="subTitle" idx="1"/>
          </p:nvPr>
        </p:nvSpPr>
        <p:spPr>
          <a:xfrm>
            <a:off x="2646000" y="3671600"/>
            <a:ext cx="3852000" cy="5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Heba N </a:t>
            </a:r>
            <a:r>
              <a:rPr lang="en-US" dirty="0"/>
              <a:t>Bushiha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36756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inimalist Green Slides by Slidesgo">
  <a:themeElements>
    <a:clrScheme name="Simple Light">
      <a:dk1>
        <a:srgbClr val="000000"/>
      </a:dk1>
      <a:lt1>
        <a:srgbClr val="FFFFFF"/>
      </a:lt1>
      <a:dk2>
        <a:srgbClr val="A6BFA5"/>
      </a:dk2>
      <a:lt2>
        <a:srgbClr val="C9D8C8"/>
      </a:lt2>
      <a:accent1>
        <a:srgbClr val="161922"/>
      </a:accent1>
      <a:accent2>
        <a:srgbClr val="FFFFFF"/>
      </a:accent2>
      <a:accent3>
        <a:srgbClr val="A6BFA5"/>
      </a:accent3>
      <a:accent4>
        <a:srgbClr val="C9D8C8"/>
      </a:accent4>
      <a:accent5>
        <a:srgbClr val="000000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2053</TotalTime>
  <Words>363</Words>
  <Application>Microsoft Macintosh PowerPoint</Application>
  <PresentationFormat>On-screen Show (16:9)</PresentationFormat>
  <Paragraphs>63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Poppins SemiBold</vt:lpstr>
      <vt:lpstr>Courier New</vt:lpstr>
      <vt:lpstr>Gill Sans</vt:lpstr>
      <vt:lpstr>Poppins Light</vt:lpstr>
      <vt:lpstr>Playfair Display</vt:lpstr>
      <vt:lpstr>Roboto Condensed Light</vt:lpstr>
      <vt:lpstr>Montserrat</vt:lpstr>
      <vt:lpstr>Arial</vt:lpstr>
      <vt:lpstr>Livvic</vt:lpstr>
      <vt:lpstr>Lato Black</vt:lpstr>
      <vt:lpstr>Minimalist Green Slides by Slidesgo</vt:lpstr>
      <vt:lpstr>PowerPoint Presentation</vt:lpstr>
      <vt:lpstr>PowerPoint Presentation</vt:lpstr>
      <vt:lpstr>PowerPoint Presentation</vt:lpstr>
      <vt:lpstr>How Social Media changed the marketing?</vt:lpstr>
      <vt:lpstr>Why Social Media is an Essential Marketing Tool?</vt:lpstr>
      <vt:lpstr>PowerPoint Presentation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74</cp:revision>
  <dcterms:modified xsi:type="dcterms:W3CDTF">2022-03-30T13:29:07Z</dcterms:modified>
</cp:coreProperties>
</file>