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59" r:id="rId5"/>
    <p:sldId id="260" r:id="rId6"/>
    <p:sldId id="261" r:id="rId7"/>
    <p:sldId id="262" r:id="rId8"/>
    <p:sldId id="263"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1427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6683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82737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80936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3559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42823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4653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5910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8541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2770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6889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8823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140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0640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339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4263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8498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7/17/2022</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003620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20173" y="1219201"/>
            <a:ext cx="8574622" cy="3399184"/>
          </a:xfrm>
        </p:spPr>
        <p:txBody>
          <a:bodyPr>
            <a:normAutofit/>
          </a:bodyPr>
          <a:lstStyle/>
          <a:p>
            <a:pPr algn="ctr"/>
            <a:r>
              <a:rPr lang="en-US" dirty="0"/>
              <a:t>T</a:t>
            </a:r>
            <a:r>
              <a:rPr lang="en-US" dirty="0" smtClean="0"/>
              <a:t>he Functions </a:t>
            </a:r>
            <a:r>
              <a:rPr lang="en-US" dirty="0"/>
              <a:t>of A</a:t>
            </a:r>
            <a:r>
              <a:rPr lang="en-US" dirty="0" smtClean="0"/>
              <a:t>ttitudes</a:t>
            </a:r>
            <a:r>
              <a:rPr lang="en-US" dirty="0"/>
              <a:t>.</a:t>
            </a:r>
          </a:p>
        </p:txBody>
      </p:sp>
      <p:sp>
        <p:nvSpPr>
          <p:cNvPr id="3" name="Subtitle 2"/>
          <p:cNvSpPr>
            <a:spLocks noGrp="1"/>
          </p:cNvSpPr>
          <p:nvPr>
            <p:ph type="subTitle" idx="1"/>
          </p:nvPr>
        </p:nvSpPr>
        <p:spPr>
          <a:xfrm>
            <a:off x="4731038" y="4729512"/>
            <a:ext cx="6987645" cy="1388534"/>
          </a:xfrm>
        </p:spPr>
        <p:txBody>
          <a:bodyPr/>
          <a:lstStyle/>
          <a:p>
            <a:pPr lvl="1"/>
            <a:r>
              <a:rPr lang="en-US" sz="2400" dirty="0" err="1">
                <a:solidFill>
                  <a:schemeClr val="tx1"/>
                </a:solidFill>
              </a:rPr>
              <a:t>Abdluhamed</a:t>
            </a:r>
            <a:r>
              <a:rPr lang="en-US" sz="2400" dirty="0">
                <a:solidFill>
                  <a:schemeClr val="tx1"/>
                </a:solidFill>
              </a:rPr>
              <a:t>  Elborki_2858</a:t>
            </a:r>
          </a:p>
          <a:p>
            <a:pPr lvl="1"/>
            <a:r>
              <a:rPr lang="en-US" sz="2400" dirty="0">
                <a:solidFill>
                  <a:schemeClr val="tx1"/>
                </a:solidFill>
              </a:rPr>
              <a:t>Abdulhamid_2858@limu.edu.ly</a:t>
            </a:r>
          </a:p>
          <a:p>
            <a:endParaRPr lang="en-US" dirty="0"/>
          </a:p>
        </p:txBody>
      </p:sp>
      <p:sp>
        <p:nvSpPr>
          <p:cNvPr id="4" name="TextBox 3"/>
          <p:cNvSpPr txBox="1"/>
          <p:nvPr/>
        </p:nvSpPr>
        <p:spPr>
          <a:xfrm>
            <a:off x="258792" y="284672"/>
            <a:ext cx="465827" cy="369332"/>
          </a:xfrm>
          <a:prstGeom prst="rect">
            <a:avLst/>
          </a:prstGeom>
          <a:noFill/>
        </p:spPr>
        <p:txBody>
          <a:bodyPr wrap="square" rtlCol="0">
            <a:spAutoFit/>
          </a:bodyPr>
          <a:lstStyle/>
          <a:p>
            <a:endParaRPr lang="en-US" dirty="0"/>
          </a:p>
        </p:txBody>
      </p:sp>
      <p:pic>
        <p:nvPicPr>
          <p:cNvPr id="5"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1221" y="-8466"/>
            <a:ext cx="2155394" cy="1227667"/>
          </a:xfrm>
          <a:prstGeom prst="rect">
            <a:avLst/>
          </a:prstGeom>
        </p:spPr>
      </p:pic>
      <p:pic>
        <p:nvPicPr>
          <p:cNvPr id="7" name="صورة 5">
            <a:extLst>
              <a:ext uri="{FF2B5EF4-FFF2-40B4-BE49-F238E27FC236}">
                <a16:creationId xmlns:a16="http://schemas.microsoft.com/office/drawing/2014/main" id="{FE163C2E-54A2-4A1A-946A-D50C6231C021}"/>
              </a:ext>
            </a:extLst>
          </p:cNvPr>
          <p:cNvPicPr>
            <a:picLocks noChangeAspect="1"/>
          </p:cNvPicPr>
          <p:nvPr/>
        </p:nvPicPr>
        <p:blipFill>
          <a:blip r:embed="rId3"/>
          <a:stretch>
            <a:fillRect/>
          </a:stretch>
        </p:blipFill>
        <p:spPr>
          <a:xfrm>
            <a:off x="10360055" y="164230"/>
            <a:ext cx="1702636" cy="1489079"/>
          </a:xfrm>
          <a:prstGeom prst="rect">
            <a:avLst/>
          </a:prstGeom>
        </p:spPr>
      </p:pic>
      <p:sp>
        <p:nvSpPr>
          <p:cNvPr id="8" name="TextBox 7"/>
          <p:cNvSpPr txBox="1"/>
          <p:nvPr/>
        </p:nvSpPr>
        <p:spPr>
          <a:xfrm>
            <a:off x="3605841" y="73046"/>
            <a:ext cx="5745192" cy="923330"/>
          </a:xfrm>
          <a:prstGeom prst="rect">
            <a:avLst/>
          </a:prstGeom>
          <a:noFill/>
        </p:spPr>
        <p:txBody>
          <a:bodyPr wrap="square" rtlCol="0">
            <a:spAutoFit/>
          </a:bodyPr>
          <a:lstStyle/>
          <a:p>
            <a:pPr algn="ctr"/>
            <a:r>
              <a:rPr lang="en-US" b="1" dirty="0"/>
              <a:t>LIBYAN INTERNATIONAL MEDICAL </a:t>
            </a:r>
            <a:r>
              <a:rPr lang="en-US" b="1" dirty="0" smtClean="0"/>
              <a:t>UNIVERSITY </a:t>
            </a:r>
            <a:endParaRPr lang="en-US" dirty="0"/>
          </a:p>
          <a:p>
            <a:pPr algn="ctr"/>
            <a:r>
              <a:rPr lang="en-US" b="1" dirty="0"/>
              <a:t>FACULTY OF BUSINESS ASMINISTRATION</a:t>
            </a:r>
            <a:endParaRPr lang="en-US" dirty="0"/>
          </a:p>
          <a:p>
            <a:pPr algn="ctr"/>
            <a:endParaRPr lang="en-US" dirty="0"/>
          </a:p>
        </p:txBody>
      </p:sp>
    </p:spTree>
    <p:extLst>
      <p:ext uri="{BB962C8B-B14F-4D97-AF65-F5344CB8AC3E}">
        <p14:creationId xmlns:p14="http://schemas.microsoft.com/office/powerpoint/2010/main" val="2560921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980" y="133710"/>
            <a:ext cx="4278133" cy="1091242"/>
          </a:xfrm>
        </p:spPr>
        <p:txBody>
          <a:bodyPr/>
          <a:lstStyle/>
          <a:p>
            <a:r>
              <a:rPr lang="en-US" dirty="0">
                <a:solidFill>
                  <a:schemeClr val="accent1">
                    <a:lumMod val="75000"/>
                  </a:schemeClr>
                </a:solidFill>
              </a:rPr>
              <a:t>Contents</a:t>
            </a:r>
          </a:p>
        </p:txBody>
      </p:sp>
      <p:sp>
        <p:nvSpPr>
          <p:cNvPr id="3" name="TextBox 2"/>
          <p:cNvSpPr txBox="1"/>
          <p:nvPr/>
        </p:nvSpPr>
        <p:spPr>
          <a:xfrm>
            <a:off x="1863140" y="1836265"/>
            <a:ext cx="9152627" cy="3416320"/>
          </a:xfrm>
          <a:prstGeom prst="rect">
            <a:avLst/>
          </a:prstGeom>
          <a:noFill/>
        </p:spPr>
        <p:txBody>
          <a:bodyPr wrap="square" rtlCol="0">
            <a:spAutoFit/>
          </a:bodyPr>
          <a:lstStyle/>
          <a:p>
            <a:r>
              <a:rPr lang="en-US" dirty="0" smtClean="0"/>
              <a:t>Introduction</a:t>
            </a:r>
          </a:p>
          <a:p>
            <a:endParaRPr lang="en-US" dirty="0" smtClean="0"/>
          </a:p>
          <a:p>
            <a:r>
              <a:rPr lang="en-US" dirty="0"/>
              <a:t>Definition of </a:t>
            </a:r>
            <a:r>
              <a:rPr lang="en-US" dirty="0" smtClean="0"/>
              <a:t>attitude</a:t>
            </a:r>
          </a:p>
          <a:p>
            <a:endParaRPr lang="en-US" dirty="0"/>
          </a:p>
          <a:p>
            <a:r>
              <a:rPr lang="en-US" dirty="0"/>
              <a:t>different factors can influence how attitudes form</a:t>
            </a:r>
            <a:r>
              <a:rPr lang="en-US" dirty="0" smtClean="0"/>
              <a:t>.</a:t>
            </a:r>
          </a:p>
          <a:p>
            <a:endParaRPr lang="en-US" dirty="0"/>
          </a:p>
          <a:p>
            <a:r>
              <a:rPr lang="en-US" dirty="0"/>
              <a:t>Function of attitude </a:t>
            </a:r>
            <a:endParaRPr lang="en-US" dirty="0" smtClean="0"/>
          </a:p>
          <a:p>
            <a:endParaRPr lang="en-US" dirty="0"/>
          </a:p>
          <a:p>
            <a:pPr>
              <a:buSzPct val="120000"/>
            </a:pPr>
            <a:r>
              <a:rPr lang="en-US" dirty="0" smtClean="0"/>
              <a:t>Conclusion </a:t>
            </a:r>
            <a:endParaRPr lang="en-US" dirty="0"/>
          </a:p>
          <a:p>
            <a:pPr>
              <a:buSzPct val="120000"/>
            </a:pPr>
            <a:endParaRPr lang="en-US" dirty="0"/>
          </a:p>
          <a:p>
            <a:pPr>
              <a:buSzPct val="120000"/>
            </a:pPr>
            <a:r>
              <a:rPr lang="en-US" dirty="0"/>
              <a:t>References </a:t>
            </a:r>
          </a:p>
          <a:p>
            <a:endParaRPr lang="en-US" dirty="0"/>
          </a:p>
        </p:txBody>
      </p:sp>
    </p:spTree>
    <p:extLst>
      <p:ext uri="{BB962C8B-B14F-4D97-AF65-F5344CB8AC3E}">
        <p14:creationId xmlns:p14="http://schemas.microsoft.com/office/powerpoint/2010/main" val="2914684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5223" y="70338"/>
            <a:ext cx="4352193" cy="1169377"/>
          </a:xfrm>
        </p:spPr>
        <p:txBody>
          <a:bodyPr>
            <a:normAutofit fontScale="90000"/>
          </a:bodyPr>
          <a:lstStyle/>
          <a:p>
            <a:r>
              <a:rPr lang="en-US" sz="4400" dirty="0">
                <a:solidFill>
                  <a:schemeClr val="accent1">
                    <a:lumMod val="75000"/>
                  </a:schemeClr>
                </a:solidFill>
              </a:rPr>
              <a:t>Introduction</a:t>
            </a:r>
            <a:r>
              <a:rPr lang="en-US" dirty="0">
                <a:solidFill>
                  <a:schemeClr val="accent1">
                    <a:lumMod val="75000"/>
                  </a:schemeClr>
                </a:solidFill>
              </a:rPr>
              <a:t/>
            </a:r>
            <a:br>
              <a:rPr lang="en-US" dirty="0">
                <a:solidFill>
                  <a:schemeClr val="accent1">
                    <a:lumMod val="75000"/>
                  </a:schemeClr>
                </a:solidFill>
              </a:rPr>
            </a:br>
            <a:endParaRPr lang="en-US" dirty="0">
              <a:solidFill>
                <a:schemeClr val="accent1">
                  <a:lumMod val="75000"/>
                </a:schemeClr>
              </a:solidFill>
            </a:endParaRPr>
          </a:p>
        </p:txBody>
      </p:sp>
      <p:sp>
        <p:nvSpPr>
          <p:cNvPr id="3" name="TextBox 2"/>
          <p:cNvSpPr txBox="1"/>
          <p:nvPr/>
        </p:nvSpPr>
        <p:spPr>
          <a:xfrm>
            <a:off x="2363638" y="2009954"/>
            <a:ext cx="8574656" cy="1384995"/>
          </a:xfrm>
          <a:prstGeom prst="rect">
            <a:avLst/>
          </a:prstGeom>
          <a:noFill/>
        </p:spPr>
        <p:txBody>
          <a:bodyPr wrap="square" rtlCol="0">
            <a:spAutoFit/>
          </a:bodyPr>
          <a:lstStyle/>
          <a:p>
            <a:pPr algn="ctr"/>
            <a:r>
              <a:rPr lang="en-US" sz="2800" dirty="0"/>
              <a:t>A positive, negative, or mixed appraisal of an object expressed at some level of intensity is referred to as an attitude.</a:t>
            </a:r>
          </a:p>
        </p:txBody>
      </p:sp>
    </p:spTree>
    <p:extLst>
      <p:ext uri="{BB962C8B-B14F-4D97-AF65-F5344CB8AC3E}">
        <p14:creationId xmlns:p14="http://schemas.microsoft.com/office/powerpoint/2010/main" val="70529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5765" y="914400"/>
            <a:ext cx="7976212" cy="905608"/>
          </a:xfrm>
        </p:spPr>
        <p:txBody>
          <a:bodyPr>
            <a:normAutofit fontScale="90000"/>
          </a:bodyPr>
          <a:lstStyle/>
          <a:p>
            <a:r>
              <a:rPr lang="en-US" dirty="0">
                <a:solidFill>
                  <a:srgbClr val="0070C0"/>
                </a:solidFill>
              </a:rPr>
              <a:t>Definition of attitude</a:t>
            </a:r>
            <a:br>
              <a:rPr lang="en-US" dirty="0">
                <a:solidFill>
                  <a:srgbClr val="0070C0"/>
                </a:solidFill>
              </a:rPr>
            </a:br>
            <a:endParaRPr lang="en-US" dirty="0">
              <a:solidFill>
                <a:srgbClr val="0070C0"/>
              </a:solidFill>
            </a:endParaRPr>
          </a:p>
        </p:txBody>
      </p:sp>
      <p:sp>
        <p:nvSpPr>
          <p:cNvPr id="3" name="TextBox 2"/>
          <p:cNvSpPr txBox="1"/>
          <p:nvPr/>
        </p:nvSpPr>
        <p:spPr>
          <a:xfrm>
            <a:off x="2314367" y="2852026"/>
            <a:ext cx="9073662" cy="1384995"/>
          </a:xfrm>
          <a:prstGeom prst="rect">
            <a:avLst/>
          </a:prstGeom>
          <a:noFill/>
        </p:spPr>
        <p:txBody>
          <a:bodyPr wrap="square" rtlCol="0">
            <a:spAutoFit/>
          </a:bodyPr>
          <a:lstStyle/>
          <a:p>
            <a:pPr algn="ctr"/>
            <a:r>
              <a:rPr lang="en-US" sz="2800" dirty="0"/>
              <a:t>The style, disposition, sentiment, and position about a person or thing, inclination, or direction, especially in the mind, are all examples of attitude.</a:t>
            </a:r>
          </a:p>
        </p:txBody>
      </p:sp>
    </p:spTree>
    <p:extLst>
      <p:ext uri="{BB962C8B-B14F-4D97-AF65-F5344CB8AC3E}">
        <p14:creationId xmlns:p14="http://schemas.microsoft.com/office/powerpoint/2010/main" val="577846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0125" y="839083"/>
            <a:ext cx="8955641" cy="1002324"/>
          </a:xfrm>
        </p:spPr>
        <p:txBody>
          <a:bodyPr>
            <a:normAutofit fontScale="90000"/>
          </a:bodyPr>
          <a:lstStyle/>
          <a:p>
            <a:r>
              <a:rPr lang="en-US" dirty="0" smtClean="0">
                <a:solidFill>
                  <a:srgbClr val="0070C0"/>
                </a:solidFill>
              </a:rPr>
              <a:t>Different </a:t>
            </a:r>
            <a:r>
              <a:rPr lang="en-US" dirty="0">
                <a:solidFill>
                  <a:srgbClr val="0070C0"/>
                </a:solidFill>
              </a:rPr>
              <a:t>factors can influence how attitudes form. </a:t>
            </a:r>
            <a:br>
              <a:rPr lang="en-US" dirty="0">
                <a:solidFill>
                  <a:srgbClr val="0070C0"/>
                </a:solidFill>
              </a:rPr>
            </a:br>
            <a:r>
              <a:rPr lang="en-US" dirty="0">
                <a:solidFill>
                  <a:srgbClr val="0070C0"/>
                </a:solidFill>
              </a:rPr>
              <a:t/>
            </a:r>
            <a:br>
              <a:rPr lang="en-US" dirty="0">
                <a:solidFill>
                  <a:srgbClr val="0070C0"/>
                </a:solidFill>
              </a:rPr>
            </a:br>
            <a:endParaRPr lang="en-US" dirty="0">
              <a:solidFill>
                <a:srgbClr val="0070C0"/>
              </a:solidFill>
            </a:endParaRPr>
          </a:p>
        </p:txBody>
      </p:sp>
      <p:sp>
        <p:nvSpPr>
          <p:cNvPr id="5" name="Rectangle 4"/>
          <p:cNvSpPr/>
          <p:nvPr/>
        </p:nvSpPr>
        <p:spPr>
          <a:xfrm>
            <a:off x="1909314" y="1841407"/>
            <a:ext cx="6096000" cy="3913059"/>
          </a:xfrm>
          <a:prstGeom prst="rect">
            <a:avLst/>
          </a:prstGeom>
        </p:spPr>
        <p:txBody>
          <a:bodyPr>
            <a:spAutoFit/>
          </a:bodyPr>
          <a:lstStyle/>
          <a:p>
            <a:pPr>
              <a:lnSpc>
                <a:spcPct val="150000"/>
              </a:lnSpc>
            </a:pPr>
            <a:r>
              <a:rPr lang="en-US" sz="2400" dirty="0"/>
              <a:t>Social Factors.</a:t>
            </a:r>
          </a:p>
          <a:p>
            <a:pPr>
              <a:lnSpc>
                <a:spcPct val="150000"/>
              </a:lnSpc>
            </a:pPr>
            <a:r>
              <a:rPr lang="en-US" sz="2400" dirty="0"/>
              <a:t>Direct Instruction.</a:t>
            </a:r>
          </a:p>
          <a:p>
            <a:pPr>
              <a:lnSpc>
                <a:spcPct val="150000"/>
              </a:lnSpc>
            </a:pPr>
            <a:r>
              <a:rPr lang="en-US" sz="2400" dirty="0"/>
              <a:t>Family.</a:t>
            </a:r>
          </a:p>
          <a:p>
            <a:pPr>
              <a:lnSpc>
                <a:spcPct val="150000"/>
              </a:lnSpc>
            </a:pPr>
            <a:r>
              <a:rPr lang="en-US" sz="2400" dirty="0"/>
              <a:t>Personal Experience.</a:t>
            </a:r>
          </a:p>
          <a:p>
            <a:pPr>
              <a:lnSpc>
                <a:spcPct val="150000"/>
              </a:lnSpc>
            </a:pPr>
            <a:r>
              <a:rPr lang="en-US" sz="2400" dirty="0"/>
              <a:t>Media.</a:t>
            </a:r>
          </a:p>
          <a:p>
            <a:pPr>
              <a:lnSpc>
                <a:spcPct val="150000"/>
              </a:lnSpc>
            </a:pPr>
            <a:r>
              <a:rPr lang="en-US" sz="2400" dirty="0"/>
              <a:t>Educational and Religious Institutions.</a:t>
            </a:r>
          </a:p>
          <a:p>
            <a:pPr>
              <a:lnSpc>
                <a:spcPct val="150000"/>
              </a:lnSpc>
            </a:pPr>
            <a:r>
              <a:rPr lang="en-US" sz="2400" dirty="0"/>
              <a:t>Physical Factors.</a:t>
            </a:r>
          </a:p>
        </p:txBody>
      </p:sp>
    </p:spTree>
    <p:extLst>
      <p:ext uri="{BB962C8B-B14F-4D97-AF65-F5344CB8AC3E}">
        <p14:creationId xmlns:p14="http://schemas.microsoft.com/office/powerpoint/2010/main" val="2899345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3541" y="0"/>
            <a:ext cx="6236331" cy="1049546"/>
          </a:xfrm>
        </p:spPr>
        <p:txBody>
          <a:bodyPr/>
          <a:lstStyle/>
          <a:p>
            <a:r>
              <a:rPr lang="en-US" dirty="0">
                <a:solidFill>
                  <a:schemeClr val="accent1">
                    <a:lumMod val="75000"/>
                  </a:schemeClr>
                </a:solidFill>
              </a:rPr>
              <a:t>Function of attitude</a:t>
            </a:r>
          </a:p>
        </p:txBody>
      </p:sp>
      <p:sp>
        <p:nvSpPr>
          <p:cNvPr id="3" name="TextBox 2"/>
          <p:cNvSpPr txBox="1"/>
          <p:nvPr/>
        </p:nvSpPr>
        <p:spPr>
          <a:xfrm>
            <a:off x="1570008" y="1276710"/>
            <a:ext cx="7323826" cy="369332"/>
          </a:xfrm>
          <a:prstGeom prst="rect">
            <a:avLst/>
          </a:prstGeom>
          <a:noFill/>
        </p:spPr>
        <p:txBody>
          <a:bodyPr wrap="square" rtlCol="0">
            <a:spAutoFit/>
          </a:bodyPr>
          <a:lstStyle/>
          <a:p>
            <a:endParaRPr lang="en-US" dirty="0"/>
          </a:p>
        </p:txBody>
      </p:sp>
      <p:sp>
        <p:nvSpPr>
          <p:cNvPr id="4" name="Rectangle 3"/>
          <p:cNvSpPr/>
          <p:nvPr/>
        </p:nvSpPr>
        <p:spPr>
          <a:xfrm>
            <a:off x="1987163" y="1276710"/>
            <a:ext cx="2196435" cy="369332"/>
          </a:xfrm>
          <a:prstGeom prst="rect">
            <a:avLst/>
          </a:prstGeom>
        </p:spPr>
        <p:txBody>
          <a:bodyPr wrap="none">
            <a:spAutoFit/>
          </a:bodyPr>
          <a:lstStyle/>
          <a:p>
            <a:r>
              <a:rPr lang="en-US" dirty="0"/>
              <a:t>Adjustment Function</a:t>
            </a:r>
          </a:p>
        </p:txBody>
      </p:sp>
      <p:sp>
        <p:nvSpPr>
          <p:cNvPr id="5" name="Rectangle 4"/>
          <p:cNvSpPr/>
          <p:nvPr/>
        </p:nvSpPr>
        <p:spPr>
          <a:xfrm>
            <a:off x="1987163" y="1983447"/>
            <a:ext cx="6096000" cy="1200329"/>
          </a:xfrm>
          <a:prstGeom prst="rect">
            <a:avLst/>
          </a:prstGeom>
        </p:spPr>
        <p:txBody>
          <a:bodyPr>
            <a:spAutoFit/>
          </a:bodyPr>
          <a:lstStyle/>
          <a:p>
            <a:r>
              <a:rPr lang="en-US" dirty="0" smtClean="0"/>
              <a:t>Directs </a:t>
            </a:r>
            <a:r>
              <a:rPr lang="en-US" dirty="0"/>
              <a:t>individuals to rewarding and fun objects and keeps them away from unwanted or offensive objects. Customization is a useful concept that maximizes rewards and minimizes penalties.</a:t>
            </a:r>
          </a:p>
        </p:txBody>
      </p:sp>
      <p:sp>
        <p:nvSpPr>
          <p:cNvPr id="6" name="Rectangle 5"/>
          <p:cNvSpPr/>
          <p:nvPr/>
        </p:nvSpPr>
        <p:spPr>
          <a:xfrm>
            <a:off x="1987163" y="3717357"/>
            <a:ext cx="6096000" cy="1754326"/>
          </a:xfrm>
          <a:prstGeom prst="rect">
            <a:avLst/>
          </a:prstGeom>
        </p:spPr>
        <p:txBody>
          <a:bodyPr>
            <a:spAutoFit/>
          </a:bodyPr>
          <a:lstStyle/>
          <a:p>
            <a:r>
              <a:rPr lang="en-US" dirty="0"/>
              <a:t>The ego </a:t>
            </a:r>
            <a:r>
              <a:rPr lang="en-US" dirty="0" smtClean="0"/>
              <a:t>function</a:t>
            </a:r>
          </a:p>
          <a:p>
            <a:endParaRPr lang="en-US" dirty="0"/>
          </a:p>
          <a:p>
            <a:r>
              <a:rPr lang="en-US" dirty="0" smtClean="0"/>
              <a:t> </a:t>
            </a:r>
            <a:r>
              <a:rPr lang="en-US" dirty="0"/>
              <a:t>is responsible for the development of attitudes that defend self-image or ego. In many cases, how these ideas are portrayed openly is diametrically opposed to how people see themselves.</a:t>
            </a:r>
          </a:p>
        </p:txBody>
      </p:sp>
    </p:spTree>
    <p:extLst>
      <p:ext uri="{BB962C8B-B14F-4D97-AF65-F5344CB8AC3E}">
        <p14:creationId xmlns:p14="http://schemas.microsoft.com/office/powerpoint/2010/main" val="902516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996" y="0"/>
            <a:ext cx="6642340" cy="1112808"/>
          </a:xfrm>
        </p:spPr>
        <p:txBody>
          <a:bodyPr>
            <a:noAutofit/>
          </a:bodyPr>
          <a:lstStyle/>
          <a:p>
            <a:r>
              <a:rPr lang="en-US" dirty="0">
                <a:solidFill>
                  <a:schemeClr val="accent1">
                    <a:lumMod val="75000"/>
                  </a:schemeClr>
                </a:solidFill>
              </a:rPr>
              <a:t>Function of attitude</a:t>
            </a:r>
          </a:p>
        </p:txBody>
      </p:sp>
      <p:sp>
        <p:nvSpPr>
          <p:cNvPr id="4" name="Rectangle 3"/>
          <p:cNvSpPr/>
          <p:nvPr/>
        </p:nvSpPr>
        <p:spPr>
          <a:xfrm>
            <a:off x="2133600" y="1268885"/>
            <a:ext cx="2688557" cy="369332"/>
          </a:xfrm>
          <a:prstGeom prst="rect">
            <a:avLst/>
          </a:prstGeom>
        </p:spPr>
        <p:txBody>
          <a:bodyPr wrap="none">
            <a:spAutoFit/>
          </a:bodyPr>
          <a:lstStyle/>
          <a:p>
            <a:r>
              <a:rPr lang="en-US" dirty="0"/>
              <a:t>Value Expression Function</a:t>
            </a:r>
          </a:p>
        </p:txBody>
      </p:sp>
      <p:sp>
        <p:nvSpPr>
          <p:cNvPr id="5" name="Rectangle 4"/>
          <p:cNvSpPr/>
          <p:nvPr/>
        </p:nvSpPr>
        <p:spPr>
          <a:xfrm>
            <a:off x="2133600" y="2077860"/>
            <a:ext cx="6096000" cy="1477328"/>
          </a:xfrm>
          <a:prstGeom prst="rect">
            <a:avLst/>
          </a:prstGeom>
        </p:spPr>
        <p:txBody>
          <a:bodyPr>
            <a:spAutoFit/>
          </a:bodyPr>
          <a:lstStyle/>
          <a:p>
            <a:r>
              <a:rPr lang="en-US" dirty="0"/>
              <a:t>The value expressive function, unlike the ego protective function, which safeguards our self-image, allows people to communicate their core values. As a result, customers might adopt attitudes that help them communicate their ideals in a more tangible way</a:t>
            </a:r>
          </a:p>
        </p:txBody>
      </p:sp>
      <p:sp>
        <p:nvSpPr>
          <p:cNvPr id="6" name="Rectangle 5"/>
          <p:cNvSpPr/>
          <p:nvPr/>
        </p:nvSpPr>
        <p:spPr>
          <a:xfrm>
            <a:off x="2133600" y="3994831"/>
            <a:ext cx="6096000" cy="2031325"/>
          </a:xfrm>
          <a:prstGeom prst="rect">
            <a:avLst/>
          </a:prstGeom>
        </p:spPr>
        <p:txBody>
          <a:bodyPr>
            <a:spAutoFit/>
          </a:bodyPr>
          <a:lstStyle/>
          <a:p>
            <a:r>
              <a:rPr lang="en-US" dirty="0"/>
              <a:t> Knowledge Function </a:t>
            </a:r>
            <a:endParaRPr lang="en-US" dirty="0" smtClean="0"/>
          </a:p>
          <a:p>
            <a:endParaRPr lang="en-US" dirty="0" smtClean="0"/>
          </a:p>
          <a:p>
            <a:r>
              <a:rPr lang="en-US" dirty="0" smtClean="0"/>
              <a:t> </a:t>
            </a:r>
            <a:r>
              <a:rPr lang="en-US" dirty="0"/>
              <a:t>As human beings, we usually seek stability, understanding, coherence, and definition in order to live in an orderly and structured environment. The need for structure develops the attitude of people to acquire knowledge. The need to know is also special.</a:t>
            </a:r>
          </a:p>
        </p:txBody>
      </p:sp>
    </p:spTree>
    <p:extLst>
      <p:ext uri="{BB962C8B-B14F-4D97-AF65-F5344CB8AC3E}">
        <p14:creationId xmlns:p14="http://schemas.microsoft.com/office/powerpoint/2010/main" val="3553224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1336" y="788272"/>
            <a:ext cx="4334473" cy="970472"/>
          </a:xfrm>
        </p:spPr>
        <p:txBody>
          <a:bodyPr>
            <a:noAutofit/>
          </a:bodyPr>
          <a:lstStyle/>
          <a:p>
            <a:r>
              <a:rPr lang="en-US" dirty="0">
                <a:solidFill>
                  <a:schemeClr val="accent1">
                    <a:lumMod val="75000"/>
                  </a:schemeClr>
                </a:solidFill>
              </a:rPr>
              <a:t>Conclusion </a:t>
            </a:r>
            <a:br>
              <a:rPr lang="en-US" dirty="0">
                <a:solidFill>
                  <a:schemeClr val="accent1">
                    <a:lumMod val="75000"/>
                  </a:schemeClr>
                </a:solidFill>
              </a:rPr>
            </a:br>
            <a:endParaRPr lang="en-US" dirty="0">
              <a:solidFill>
                <a:schemeClr val="accent1">
                  <a:lumMod val="75000"/>
                </a:schemeClr>
              </a:solidFill>
            </a:endParaRPr>
          </a:p>
        </p:txBody>
      </p:sp>
      <p:sp>
        <p:nvSpPr>
          <p:cNvPr id="4" name="Rectangle 3"/>
          <p:cNvSpPr/>
          <p:nvPr/>
        </p:nvSpPr>
        <p:spPr>
          <a:xfrm>
            <a:off x="2995372" y="1956615"/>
            <a:ext cx="6096000" cy="1754326"/>
          </a:xfrm>
          <a:prstGeom prst="rect">
            <a:avLst/>
          </a:prstGeom>
        </p:spPr>
        <p:txBody>
          <a:bodyPr>
            <a:spAutoFit/>
          </a:bodyPr>
          <a:lstStyle/>
          <a:p>
            <a:pPr algn="ctr"/>
            <a:r>
              <a:rPr lang="en-US" dirty="0"/>
              <a:t>ATTITUDE IS THE PERSON'S DESCRIPTION &amp; EXPLANATION OF THEIR BEHAVIOUR. IT IS A THOUGHT OF, AS MAKING UP PERSONALITY.IT TOTALLY DEPENDS ON THE PERSON'S ATTITUDE THAT HOW HE PERCEIVE THE THINGS.SO FINALLY I CAN SAY THAT PERSON SHOULD ALWAYZ HAVE POSITIVE ATTITUDE.</a:t>
            </a:r>
          </a:p>
        </p:txBody>
      </p:sp>
    </p:spTree>
    <p:extLst>
      <p:ext uri="{BB962C8B-B14F-4D97-AF65-F5344CB8AC3E}">
        <p14:creationId xmlns:p14="http://schemas.microsoft.com/office/powerpoint/2010/main" val="29273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354" y="310493"/>
            <a:ext cx="4020770" cy="1752599"/>
          </a:xfrm>
        </p:spPr>
        <p:txBody>
          <a:bodyPr/>
          <a:lstStyle/>
          <a:p>
            <a:r>
              <a:rPr lang="en-US" dirty="0">
                <a:solidFill>
                  <a:schemeClr val="accent1">
                    <a:lumMod val="75000"/>
                  </a:schemeClr>
                </a:solidFill>
              </a:rPr>
              <a:t>References</a:t>
            </a:r>
            <a:r>
              <a:rPr lang="en-US" dirty="0"/>
              <a:t> </a:t>
            </a:r>
            <a:br>
              <a:rPr lang="en-US" dirty="0"/>
            </a:br>
            <a:endParaRPr lang="en-US" dirty="0"/>
          </a:p>
        </p:txBody>
      </p:sp>
      <p:sp>
        <p:nvSpPr>
          <p:cNvPr id="3" name="Rectangle 2"/>
          <p:cNvSpPr/>
          <p:nvPr/>
        </p:nvSpPr>
        <p:spPr>
          <a:xfrm>
            <a:off x="1926565" y="1819546"/>
            <a:ext cx="9486181" cy="646331"/>
          </a:xfrm>
          <a:prstGeom prst="rect">
            <a:avLst/>
          </a:prstGeom>
        </p:spPr>
        <p:txBody>
          <a:bodyPr wrap="square">
            <a:spAutoFit/>
          </a:bodyPr>
          <a:lstStyle/>
          <a:p>
            <a:r>
              <a:rPr lang="en-US" dirty="0" err="1"/>
              <a:t>Kukreja</a:t>
            </a:r>
            <a:r>
              <a:rPr lang="en-US" dirty="0"/>
              <a:t>, S. (2021, December 5). What is Attitude? 4 Functions Of Attitude. Management Study HQ. Retrieved May 28, 2022, from https://www.managementstudyhq.com/functions-of-attitude.html</a:t>
            </a:r>
          </a:p>
        </p:txBody>
      </p:sp>
      <p:sp>
        <p:nvSpPr>
          <p:cNvPr id="4" name="Rectangle 3"/>
          <p:cNvSpPr/>
          <p:nvPr/>
        </p:nvSpPr>
        <p:spPr>
          <a:xfrm>
            <a:off x="1926565" y="3320541"/>
            <a:ext cx="9486181" cy="646331"/>
          </a:xfrm>
          <a:prstGeom prst="rect">
            <a:avLst/>
          </a:prstGeom>
        </p:spPr>
        <p:txBody>
          <a:bodyPr wrap="square">
            <a:spAutoFit/>
          </a:bodyPr>
          <a:lstStyle/>
          <a:p>
            <a:r>
              <a:rPr lang="en-US" dirty="0"/>
              <a:t>(2020, November 2). Attitude: Definition, Nature and Characteristics (Explained). </a:t>
            </a:r>
            <a:r>
              <a:rPr lang="en-US" dirty="0" err="1"/>
              <a:t>iEduNote</a:t>
            </a:r>
            <a:r>
              <a:rPr lang="en-US" dirty="0"/>
              <a:t>. Retrieved May 28, 2022, from https://www.iedunote.com/attitude-definition-characteristics-types</a:t>
            </a:r>
          </a:p>
        </p:txBody>
      </p:sp>
    </p:spTree>
    <p:extLst>
      <p:ext uri="{BB962C8B-B14F-4D97-AF65-F5344CB8AC3E}">
        <p14:creationId xmlns:p14="http://schemas.microsoft.com/office/powerpoint/2010/main" val="11163163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166</TotalTime>
  <Words>400</Words>
  <Application>Microsoft Office PowerPoint</Application>
  <PresentationFormat>Widescreen</PresentationFormat>
  <Paragraphs>46</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Corbel</vt:lpstr>
      <vt:lpstr>Parallax</vt:lpstr>
      <vt:lpstr>The Functions of Attitudes.</vt:lpstr>
      <vt:lpstr>Contents</vt:lpstr>
      <vt:lpstr>Introduction </vt:lpstr>
      <vt:lpstr>Definition of attitude </vt:lpstr>
      <vt:lpstr>Different factors can influence how attitudes form.   </vt:lpstr>
      <vt:lpstr>Function of attitude</vt:lpstr>
      <vt:lpstr>Function of attitude</vt:lpstr>
      <vt:lpstr>Conclusion  </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Describe the change in a marketing strategy throughout a product’s lifecycle</dc:title>
  <dc:creator>Ahmed elborki</dc:creator>
  <cp:lastModifiedBy>Maher Fattouh</cp:lastModifiedBy>
  <cp:revision>13</cp:revision>
  <dcterms:created xsi:type="dcterms:W3CDTF">2021-06-02T08:12:41Z</dcterms:created>
  <dcterms:modified xsi:type="dcterms:W3CDTF">2022-07-17T11:47:33Z</dcterms:modified>
</cp:coreProperties>
</file>