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"/>
  </p:notesMasterIdLst>
  <p:sldIdLst>
    <p:sldId id="262" r:id="rId2"/>
  </p:sldIdLst>
  <p:sldSz cx="21747163" cy="15139988"/>
  <p:notesSz cx="6858000" cy="9144000"/>
  <p:defaultTextStyle>
    <a:defPPr>
      <a:defRPr lang="ar-LY"/>
    </a:defPPr>
    <a:lvl1pPr marL="0" algn="r" defTabSz="2107783" rtl="1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53892" algn="r" defTabSz="2107783" rtl="1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107783" algn="r" defTabSz="2107783" rtl="1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61675" algn="r" defTabSz="2107783" rtl="1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215567" algn="r" defTabSz="2107783" rtl="1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69459" algn="r" defTabSz="2107783" rtl="1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323350" algn="r" defTabSz="2107783" rtl="1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377242" algn="r" defTabSz="2107783" rtl="1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431134" algn="r" defTabSz="2107783" rtl="1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26" d="100"/>
          <a:sy n="26" d="100"/>
        </p:scale>
        <p:origin x="-1662" y="-336"/>
      </p:cViewPr>
      <p:guideLst>
        <p:guide orient="horz" pos="4769"/>
        <p:guide pos="68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CB7627D-1F16-4D6C-B338-8D0663E30D62}" type="datetimeFigureOut">
              <a:rPr lang="ar-LY" smtClean="0"/>
              <a:t>12/11/1441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966788" y="685800"/>
            <a:ext cx="49244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AEEED4B-554D-4A2A-A5A0-2375A7C8237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24816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EED4B-554D-4A2A-A5A0-2375A7C82375}" type="slidenum">
              <a:rPr lang="ar-LY" smtClean="0">
                <a:solidFill>
                  <a:prstClr val="black"/>
                </a:solidFill>
              </a:rPr>
              <a:pPr/>
              <a:t>1</a:t>
            </a:fld>
            <a:endParaRPr lang="ar-LY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64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631037" y="4703211"/>
            <a:ext cx="18485089" cy="3245284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62075" y="8579327"/>
            <a:ext cx="15223014" cy="38691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53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07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61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15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69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323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77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431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3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72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37498755" y="1338767"/>
            <a:ext cx="11636242" cy="28517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586252" y="1338767"/>
            <a:ext cx="34550049" cy="28517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486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7876" y="9728845"/>
            <a:ext cx="18485089" cy="3006970"/>
          </a:xfrm>
        </p:spPr>
        <p:txBody>
          <a:bodyPr anchor="t"/>
          <a:lstStyle>
            <a:lvl1pPr algn="r">
              <a:defRPr sz="92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717876" y="6416974"/>
            <a:ext cx="18485089" cy="331187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5389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107783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6167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21556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6945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32335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77242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4311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0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586253" y="7797797"/>
            <a:ext cx="23091258" cy="22058121"/>
          </a:xfrm>
        </p:spPr>
        <p:txBody>
          <a:bodyPr/>
          <a:lstStyle>
            <a:lvl1pPr>
              <a:defRPr sz="65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6039965" y="7797797"/>
            <a:ext cx="23095033" cy="22058121"/>
          </a:xfrm>
        </p:spPr>
        <p:txBody>
          <a:bodyPr/>
          <a:lstStyle>
            <a:lvl1pPr>
              <a:defRPr sz="65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104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87358" y="606302"/>
            <a:ext cx="19572447" cy="2523331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87358" y="3388975"/>
            <a:ext cx="9608774" cy="141236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53892" indent="0">
              <a:buNone/>
              <a:defRPr sz="4600" b="1"/>
            </a:lvl2pPr>
            <a:lvl3pPr marL="2107783" indent="0">
              <a:buNone/>
              <a:defRPr sz="4100" b="1"/>
            </a:lvl3pPr>
            <a:lvl4pPr marL="3161675" indent="0">
              <a:buNone/>
              <a:defRPr sz="3700" b="1"/>
            </a:lvl4pPr>
            <a:lvl5pPr marL="4215567" indent="0">
              <a:buNone/>
              <a:defRPr sz="3700" b="1"/>
            </a:lvl5pPr>
            <a:lvl6pPr marL="5269459" indent="0">
              <a:buNone/>
              <a:defRPr sz="3700" b="1"/>
            </a:lvl6pPr>
            <a:lvl7pPr marL="6323350" indent="0">
              <a:buNone/>
              <a:defRPr sz="3700" b="1"/>
            </a:lvl7pPr>
            <a:lvl8pPr marL="7377242" indent="0">
              <a:buNone/>
              <a:defRPr sz="3700" b="1"/>
            </a:lvl8pPr>
            <a:lvl9pPr marL="8431134" indent="0">
              <a:buNone/>
              <a:defRPr sz="37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087358" y="4801339"/>
            <a:ext cx="9608774" cy="8723017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11047258" y="3388975"/>
            <a:ext cx="9612548" cy="141236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53892" indent="0">
              <a:buNone/>
              <a:defRPr sz="4600" b="1"/>
            </a:lvl2pPr>
            <a:lvl3pPr marL="2107783" indent="0">
              <a:buNone/>
              <a:defRPr sz="4100" b="1"/>
            </a:lvl3pPr>
            <a:lvl4pPr marL="3161675" indent="0">
              <a:buNone/>
              <a:defRPr sz="3700" b="1"/>
            </a:lvl4pPr>
            <a:lvl5pPr marL="4215567" indent="0">
              <a:buNone/>
              <a:defRPr sz="3700" b="1"/>
            </a:lvl5pPr>
            <a:lvl6pPr marL="5269459" indent="0">
              <a:buNone/>
              <a:defRPr sz="3700" b="1"/>
            </a:lvl6pPr>
            <a:lvl7pPr marL="6323350" indent="0">
              <a:buNone/>
              <a:defRPr sz="3700" b="1"/>
            </a:lvl7pPr>
            <a:lvl8pPr marL="7377242" indent="0">
              <a:buNone/>
              <a:defRPr sz="3700" b="1"/>
            </a:lvl8pPr>
            <a:lvl9pPr marL="8431134" indent="0">
              <a:buNone/>
              <a:defRPr sz="37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11047258" y="4801339"/>
            <a:ext cx="9612548" cy="8723017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11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399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76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87359" y="602796"/>
            <a:ext cx="7154667" cy="2565387"/>
          </a:xfrm>
        </p:spPr>
        <p:txBody>
          <a:bodyPr anchor="b"/>
          <a:lstStyle>
            <a:lvl1pPr algn="r">
              <a:defRPr sz="46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02537" y="602797"/>
            <a:ext cx="12157268" cy="12921560"/>
          </a:xfrm>
        </p:spPr>
        <p:txBody>
          <a:bodyPr/>
          <a:lstStyle>
            <a:lvl1pPr>
              <a:defRPr sz="7400"/>
            </a:lvl1pPr>
            <a:lvl2pPr>
              <a:defRPr sz="65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087359" y="3168184"/>
            <a:ext cx="7154667" cy="10356173"/>
          </a:xfrm>
        </p:spPr>
        <p:txBody>
          <a:bodyPr/>
          <a:lstStyle>
            <a:lvl1pPr marL="0" indent="0">
              <a:buNone/>
              <a:defRPr sz="3200"/>
            </a:lvl1pPr>
            <a:lvl2pPr marL="1053892" indent="0">
              <a:buNone/>
              <a:defRPr sz="2800"/>
            </a:lvl2pPr>
            <a:lvl3pPr marL="2107783" indent="0">
              <a:buNone/>
              <a:defRPr sz="2300"/>
            </a:lvl3pPr>
            <a:lvl4pPr marL="3161675" indent="0">
              <a:buNone/>
              <a:defRPr sz="2100"/>
            </a:lvl4pPr>
            <a:lvl5pPr marL="4215567" indent="0">
              <a:buNone/>
              <a:defRPr sz="2100"/>
            </a:lvl5pPr>
            <a:lvl6pPr marL="5269459" indent="0">
              <a:buNone/>
              <a:defRPr sz="2100"/>
            </a:lvl6pPr>
            <a:lvl7pPr marL="6323350" indent="0">
              <a:buNone/>
              <a:defRPr sz="2100"/>
            </a:lvl7pPr>
            <a:lvl8pPr marL="7377242" indent="0">
              <a:buNone/>
              <a:defRPr sz="2100"/>
            </a:lvl8pPr>
            <a:lvl9pPr marL="8431134" indent="0">
              <a:buNone/>
              <a:defRPr sz="21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321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62596" y="10597992"/>
            <a:ext cx="13048298" cy="1251153"/>
          </a:xfrm>
        </p:spPr>
        <p:txBody>
          <a:bodyPr anchor="b"/>
          <a:lstStyle>
            <a:lvl1pPr algn="r">
              <a:defRPr sz="46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262596" y="1352786"/>
            <a:ext cx="13048298" cy="9083993"/>
          </a:xfrm>
        </p:spPr>
        <p:txBody>
          <a:bodyPr/>
          <a:lstStyle>
            <a:lvl1pPr marL="0" indent="0">
              <a:buNone/>
              <a:defRPr sz="7400"/>
            </a:lvl1pPr>
            <a:lvl2pPr marL="1053892" indent="0">
              <a:buNone/>
              <a:defRPr sz="6500"/>
            </a:lvl2pPr>
            <a:lvl3pPr marL="2107783" indent="0">
              <a:buNone/>
              <a:defRPr sz="5500"/>
            </a:lvl3pPr>
            <a:lvl4pPr marL="3161675" indent="0">
              <a:buNone/>
              <a:defRPr sz="4600"/>
            </a:lvl4pPr>
            <a:lvl5pPr marL="4215567" indent="0">
              <a:buNone/>
              <a:defRPr sz="4600"/>
            </a:lvl5pPr>
            <a:lvl6pPr marL="5269459" indent="0">
              <a:buNone/>
              <a:defRPr sz="4600"/>
            </a:lvl6pPr>
            <a:lvl7pPr marL="6323350" indent="0">
              <a:buNone/>
              <a:defRPr sz="4600"/>
            </a:lvl7pPr>
            <a:lvl8pPr marL="7377242" indent="0">
              <a:buNone/>
              <a:defRPr sz="4600"/>
            </a:lvl8pPr>
            <a:lvl9pPr marL="8431134" indent="0">
              <a:buNone/>
              <a:defRPr sz="4600"/>
            </a:lvl9pPr>
          </a:lstStyle>
          <a:p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262596" y="11849144"/>
            <a:ext cx="13048298" cy="1776845"/>
          </a:xfrm>
        </p:spPr>
        <p:txBody>
          <a:bodyPr/>
          <a:lstStyle>
            <a:lvl1pPr marL="0" indent="0">
              <a:buNone/>
              <a:defRPr sz="3200"/>
            </a:lvl1pPr>
            <a:lvl2pPr marL="1053892" indent="0">
              <a:buNone/>
              <a:defRPr sz="2800"/>
            </a:lvl2pPr>
            <a:lvl3pPr marL="2107783" indent="0">
              <a:buNone/>
              <a:defRPr sz="2300"/>
            </a:lvl3pPr>
            <a:lvl4pPr marL="3161675" indent="0">
              <a:buNone/>
              <a:defRPr sz="2100"/>
            </a:lvl4pPr>
            <a:lvl5pPr marL="4215567" indent="0">
              <a:buNone/>
              <a:defRPr sz="2100"/>
            </a:lvl5pPr>
            <a:lvl6pPr marL="5269459" indent="0">
              <a:buNone/>
              <a:defRPr sz="2100"/>
            </a:lvl6pPr>
            <a:lvl7pPr marL="6323350" indent="0">
              <a:buNone/>
              <a:defRPr sz="2100"/>
            </a:lvl7pPr>
            <a:lvl8pPr marL="7377242" indent="0">
              <a:buNone/>
              <a:defRPr sz="2100"/>
            </a:lvl8pPr>
            <a:lvl9pPr marL="8431134" indent="0">
              <a:buNone/>
              <a:defRPr sz="21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24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087358" y="606302"/>
            <a:ext cx="19572447" cy="2523331"/>
          </a:xfrm>
          <a:prstGeom prst="rect">
            <a:avLst/>
          </a:prstGeom>
        </p:spPr>
        <p:txBody>
          <a:bodyPr vert="horz" lIns="210778" tIns="105389" rIns="210778" bIns="105389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87358" y="3532665"/>
            <a:ext cx="19572447" cy="9991692"/>
          </a:xfrm>
          <a:prstGeom prst="rect">
            <a:avLst/>
          </a:prstGeom>
        </p:spPr>
        <p:txBody>
          <a:bodyPr vert="horz" lIns="210778" tIns="105389" rIns="210778" bIns="105389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15585467" y="14032527"/>
            <a:ext cx="5074338" cy="806064"/>
          </a:xfrm>
          <a:prstGeom prst="rect">
            <a:avLst/>
          </a:prstGeom>
        </p:spPr>
        <p:txBody>
          <a:bodyPr vert="horz" lIns="210778" tIns="105389" rIns="210778" bIns="105389" rtlCol="1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0A72F-6374-47DB-852C-8BBDD51481D4}" type="datetimeFigureOut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12/11/1441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7430281" y="14032527"/>
            <a:ext cx="6886602" cy="806064"/>
          </a:xfrm>
          <a:prstGeom prst="rect">
            <a:avLst/>
          </a:prstGeom>
        </p:spPr>
        <p:txBody>
          <a:bodyPr vert="horz" lIns="210778" tIns="105389" rIns="210778" bIns="105389" rtlCol="1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087358" y="14032527"/>
            <a:ext cx="5074338" cy="806064"/>
          </a:xfrm>
          <a:prstGeom prst="rect">
            <a:avLst/>
          </a:prstGeom>
        </p:spPr>
        <p:txBody>
          <a:bodyPr vert="horz" lIns="210778" tIns="105389" rIns="210778" bIns="105389" rtlCol="1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1C332-3353-45A3-A31C-DE8C2D9F51D4}" type="slidenum">
              <a:rPr lang="ar-L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L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3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2107783" rtl="1" eaLnBrk="1" latinLnBrk="0" hangingPunct="1">
        <a:spcBef>
          <a:spcPct val="0"/>
        </a:spcBef>
        <a:buNone/>
        <a:defRPr sz="1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90419" indent="-790419" algn="r" defTabSz="2107783" rtl="1" eaLnBrk="1" latinLnBrk="0" hangingPunct="1">
        <a:spcBef>
          <a:spcPct val="20000"/>
        </a:spcBef>
        <a:buFont typeface="Arial" pitchFamily="34" charset="0"/>
        <a:buChar char="•"/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712574" indent="-658682" algn="r" defTabSz="2107783" rtl="1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2634729" indent="-526946" algn="r" defTabSz="2107783" rtl="1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88621" indent="-526946" algn="r" defTabSz="2107783" rtl="1" eaLnBrk="1" latinLnBrk="0" hangingPunct="1">
        <a:spcBef>
          <a:spcPct val="20000"/>
        </a:spcBef>
        <a:buFont typeface="Arial" pitchFamily="34" charset="0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742513" indent="-526946" algn="r" defTabSz="2107783" rtl="1" eaLnBrk="1" latinLnBrk="0" hangingPunct="1">
        <a:spcBef>
          <a:spcPct val="20000"/>
        </a:spcBef>
        <a:buFont typeface="Arial" pitchFamily="34" charset="0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96404" indent="-526946" algn="r" defTabSz="2107783" rtl="1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850296" indent="-526946" algn="r" defTabSz="2107783" rtl="1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904188" indent="-526946" algn="r" defTabSz="2107783" rtl="1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958080" indent="-526946" algn="r" defTabSz="2107783" rtl="1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2107783" rtl="1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53892" algn="r" defTabSz="2107783" rtl="1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107783" algn="r" defTabSz="2107783" rtl="1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61675" algn="r" defTabSz="2107783" rtl="1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215567" algn="r" defTabSz="2107783" rtl="1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69459" algn="r" defTabSz="2107783" rtl="1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323350" algn="r" defTabSz="2107783" rtl="1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77242" algn="r" defTabSz="2107783" rtl="1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431134" algn="r" defTabSz="2107783" rtl="1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s://doi.org/10.1111/ene.14108" TargetMode="External"/><Relationship Id="rId9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10"/>
          <p:cNvSpPr/>
          <p:nvPr/>
        </p:nvSpPr>
        <p:spPr>
          <a:xfrm>
            <a:off x="7496634" y="2923338"/>
            <a:ext cx="7655276" cy="581880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marL="342900" indent="-342900" algn="just" defTabSz="914400" rtl="0">
              <a:buFont typeface="Arial" pitchFamily="34" charset="0"/>
              <a:buChar char="•"/>
            </a:pPr>
            <a:endParaRPr lang="en-US" sz="2400" kern="0" dirty="0">
              <a:solidFill>
                <a:sysClr val="windowText" lastClr="000000"/>
              </a:solidFill>
            </a:endParaRPr>
          </a:p>
        </p:txBody>
      </p:sp>
      <p:sp>
        <p:nvSpPr>
          <p:cNvPr id="56" name="مستطيل 55"/>
          <p:cNvSpPr/>
          <p:nvPr/>
        </p:nvSpPr>
        <p:spPr>
          <a:xfrm>
            <a:off x="15515243" y="9100922"/>
            <a:ext cx="6159538" cy="230611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prstClr val="white"/>
              </a:solidFill>
            </a:endParaRPr>
          </a:p>
        </p:txBody>
      </p:sp>
      <p:sp>
        <p:nvSpPr>
          <p:cNvPr id="57" name="مستطيل 56"/>
          <p:cNvSpPr/>
          <p:nvPr/>
        </p:nvSpPr>
        <p:spPr>
          <a:xfrm>
            <a:off x="15543163" y="3226219"/>
            <a:ext cx="6074254" cy="49935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prstClr val="white"/>
              </a:solidFill>
            </a:endParaRPr>
          </a:p>
        </p:txBody>
      </p:sp>
      <p:sp>
        <p:nvSpPr>
          <p:cNvPr id="54" name="مستطيل 53"/>
          <p:cNvSpPr/>
          <p:nvPr/>
        </p:nvSpPr>
        <p:spPr>
          <a:xfrm>
            <a:off x="15515243" y="12144996"/>
            <a:ext cx="6102174" cy="249967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prstClr val="white"/>
              </a:solidFill>
            </a:endParaRPr>
          </a:p>
        </p:txBody>
      </p:sp>
      <p:sp>
        <p:nvSpPr>
          <p:cNvPr id="52" name="مستطيل 51"/>
          <p:cNvSpPr/>
          <p:nvPr/>
        </p:nvSpPr>
        <p:spPr>
          <a:xfrm>
            <a:off x="153518" y="9328036"/>
            <a:ext cx="6918662" cy="5298717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endParaRPr lang="ar-LY" sz="2000" dirty="0">
              <a:solidFill>
                <a:prstClr val="black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00885" y="3111831"/>
            <a:ext cx="6912768" cy="546106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prstClr val="white"/>
              </a:solidFill>
            </a:endParaRPr>
          </a:p>
        </p:txBody>
      </p:sp>
      <p:sp>
        <p:nvSpPr>
          <p:cNvPr id="51" name="object 10"/>
          <p:cNvSpPr/>
          <p:nvPr/>
        </p:nvSpPr>
        <p:spPr>
          <a:xfrm>
            <a:off x="7478733" y="9172770"/>
            <a:ext cx="7689012" cy="545398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marL="342900" indent="-342900" algn="just" defTabSz="914400" rtl="0">
              <a:buFont typeface="Arial" pitchFamily="34" charset="0"/>
              <a:buChar char="•"/>
            </a:pPr>
            <a:endParaRPr lang="en-US" sz="2400" kern="0" dirty="0">
              <a:solidFill>
                <a:sysClr val="windowText" lastClr="000000"/>
              </a:solidFill>
            </a:endParaRPr>
          </a:p>
        </p:txBody>
      </p:sp>
      <p:sp>
        <p:nvSpPr>
          <p:cNvPr id="23" name="مستطيل ذو زاوية واحدة مخدوشة 22"/>
          <p:cNvSpPr/>
          <p:nvPr/>
        </p:nvSpPr>
        <p:spPr>
          <a:xfrm rot="10800000">
            <a:off x="73229" y="-33306"/>
            <a:ext cx="21601552" cy="2346715"/>
          </a:xfrm>
          <a:prstGeom prst="snip1Rect">
            <a:avLst>
              <a:gd name="adj" fmla="val 27158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srgbClr val="00B050"/>
              </a:solidFill>
            </a:endParaRPr>
          </a:p>
        </p:txBody>
      </p:sp>
      <p:sp>
        <p:nvSpPr>
          <p:cNvPr id="17" name="object 16"/>
          <p:cNvSpPr/>
          <p:nvPr/>
        </p:nvSpPr>
        <p:spPr>
          <a:xfrm>
            <a:off x="91278" y="3164002"/>
            <a:ext cx="6965879" cy="5445913"/>
          </a:xfrm>
          <a:prstGeom prst="rect">
            <a:avLst/>
          </a:prstGeom>
          <a:solidFill>
            <a:schemeClr val="bg1">
              <a:alpha val="3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marL="337144" indent="-337144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Parkinson' s disease PD  is the second most common age related neurodegenerative </a:t>
            </a:r>
            <a:r>
              <a:rPr lang="en-US" sz="2400" dirty="0">
                <a:solidFill>
                  <a:prstClr val="black"/>
                </a:solidFill>
              </a:rPr>
              <a:t>disorder prevalence of PD is 0.3% in the general </a:t>
            </a:r>
            <a:r>
              <a:rPr lang="en-US" sz="2400" dirty="0" smtClean="0">
                <a:solidFill>
                  <a:prstClr val="black"/>
                </a:solidFill>
              </a:rPr>
              <a:t>population characterized by Progressive degeneration in dopaminergic neurons &amp; receptors.</a:t>
            </a:r>
          </a:p>
          <a:p>
            <a:pPr marL="337144" indent="-337144" algn="l" rtl="0"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 Patients </a:t>
            </a:r>
            <a:r>
              <a:rPr lang="en-US" sz="2400" dirty="0">
                <a:solidFill>
                  <a:prstClr val="black"/>
                </a:solidFill>
              </a:rPr>
              <a:t>exhibit a range of </a:t>
            </a:r>
            <a:r>
              <a:rPr lang="en-US" sz="2400" dirty="0" smtClean="0">
                <a:solidFill>
                  <a:prstClr val="black"/>
                </a:solidFill>
              </a:rPr>
              <a:t>clinical symptoms</a:t>
            </a:r>
            <a:r>
              <a:rPr lang="en-US" sz="2400" dirty="0">
                <a:solidFill>
                  <a:prstClr val="black"/>
                </a:solidFill>
              </a:rPr>
              <a:t>, with the most common </a:t>
            </a:r>
            <a:r>
              <a:rPr lang="en-US" sz="2400" dirty="0" smtClean="0">
                <a:solidFill>
                  <a:prstClr val="black"/>
                </a:solidFill>
              </a:rPr>
              <a:t>affecting motor </a:t>
            </a:r>
            <a:r>
              <a:rPr lang="en-US" sz="2400" dirty="0">
                <a:solidFill>
                  <a:prstClr val="black"/>
                </a:solidFill>
              </a:rPr>
              <a:t>function and including resting </a:t>
            </a:r>
            <a:r>
              <a:rPr lang="en-US" sz="2400" dirty="0" smtClean="0">
                <a:solidFill>
                  <a:prstClr val="black"/>
                </a:solidFill>
              </a:rPr>
              <a:t>tremor, rigidity</a:t>
            </a:r>
            <a:r>
              <a:rPr lang="en-US" sz="2400" dirty="0">
                <a:solidFill>
                  <a:prstClr val="black"/>
                </a:solidFill>
              </a:rPr>
              <a:t>, </a:t>
            </a:r>
            <a:r>
              <a:rPr lang="en-US" sz="2400" dirty="0" err="1">
                <a:solidFill>
                  <a:prstClr val="black"/>
                </a:solidFill>
              </a:rPr>
              <a:t>akinesia</a:t>
            </a:r>
            <a:r>
              <a:rPr lang="en-US" sz="2400" dirty="0">
                <a:solidFill>
                  <a:prstClr val="black"/>
                </a:solidFill>
              </a:rPr>
              <a:t>, </a:t>
            </a:r>
            <a:r>
              <a:rPr lang="en-US" sz="2400" dirty="0" err="1">
                <a:solidFill>
                  <a:prstClr val="black"/>
                </a:solidFill>
              </a:rPr>
              <a:t>bradykinesia</a:t>
            </a:r>
            <a:r>
              <a:rPr lang="en-US" sz="2400" dirty="0">
                <a:solidFill>
                  <a:prstClr val="black"/>
                </a:solidFill>
              </a:rPr>
              <a:t> and </a:t>
            </a:r>
            <a:r>
              <a:rPr lang="en-US" sz="2400" dirty="0" smtClean="0">
                <a:solidFill>
                  <a:prstClr val="black"/>
                </a:solidFill>
              </a:rPr>
              <a:t>postural instability.</a:t>
            </a:r>
          </a:p>
          <a:p>
            <a:pPr marL="342900" indent="-342900" algn="l" rtl="0"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 The disease is named after a British physician, James Parkinson, who first described it in “An Essay on the Shaking Palsy” in 1817</a:t>
            </a:r>
            <a:r>
              <a:rPr lang="en-US" sz="2000" dirty="0" smtClean="0">
                <a:solidFill>
                  <a:prstClr val="black"/>
                </a:solidFill>
              </a:rPr>
              <a:t>.</a:t>
            </a:r>
            <a:r>
              <a:rPr lang="en-US" sz="1800" dirty="0" smtClean="0">
                <a:solidFill>
                  <a:prstClr val="black"/>
                </a:solidFill>
              </a:rPr>
              <a:t>[1]</a:t>
            </a:r>
            <a:endParaRPr lang="en-US" sz="1800" dirty="0">
              <a:solidFill>
                <a:prstClr val="black"/>
              </a:solidFill>
            </a:endParaRPr>
          </a:p>
          <a:p>
            <a:pPr marL="342900" indent="-342900" algn="l" rtl="0"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342900" indent="-342900" algn="l" rtl="0">
              <a:buFont typeface="Arial" pitchFamily="34" charset="0"/>
              <a:buChar char="•"/>
            </a:pPr>
            <a:endParaRPr lang="ar-LY" sz="2000" dirty="0" smtClean="0">
              <a:solidFill>
                <a:prstClr val="black"/>
              </a:solidFill>
            </a:endParaRPr>
          </a:p>
        </p:txBody>
      </p:sp>
      <p:sp>
        <p:nvSpPr>
          <p:cNvPr id="19" name="object 3"/>
          <p:cNvSpPr/>
          <p:nvPr/>
        </p:nvSpPr>
        <p:spPr>
          <a:xfrm>
            <a:off x="73229" y="2385418"/>
            <a:ext cx="6966980" cy="612000"/>
          </a:xfrm>
          <a:prstGeom prst="rect">
            <a:avLst/>
          </a:pr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>
              <a:solidFill>
                <a:srgbClr val="00B050"/>
              </a:solidFill>
            </a:endParaRPr>
          </a:p>
        </p:txBody>
      </p:sp>
      <p:sp>
        <p:nvSpPr>
          <p:cNvPr id="20" name="object 5"/>
          <p:cNvSpPr txBox="1"/>
          <p:nvPr/>
        </p:nvSpPr>
        <p:spPr>
          <a:xfrm>
            <a:off x="1771215" y="2313410"/>
            <a:ext cx="3440635" cy="649855"/>
          </a:xfrm>
          <a:prstGeom prst="rect">
            <a:avLst/>
          </a:prstGeom>
        </p:spPr>
        <p:txBody>
          <a:bodyPr vert="horz" wrap="square" lIns="0" tIns="18730" rIns="0" bIns="0" rtlCol="0">
            <a:spAutoFit/>
          </a:bodyPr>
          <a:lstStyle/>
          <a:p>
            <a:pPr marL="14984" algn="ctr">
              <a:spcBef>
                <a:spcPts val="148"/>
              </a:spcBef>
            </a:pPr>
            <a:r>
              <a:rPr sz="4000" spc="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sz="4000" spc="-2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sz="4000" spc="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sz="4000" spc="-36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sz="4000" spc="12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oduction</a:t>
            </a:r>
            <a:endParaRPr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object 22"/>
          <p:cNvSpPr/>
          <p:nvPr/>
        </p:nvSpPr>
        <p:spPr>
          <a:xfrm>
            <a:off x="105200" y="8742139"/>
            <a:ext cx="6966980" cy="612000"/>
          </a:xfrm>
          <a:prstGeom prst="rect">
            <a:avLst/>
          </a:prstGeom>
          <a:solidFill>
            <a:srgbClr val="002060"/>
          </a:solidFill>
        </p:spPr>
        <p:txBody>
          <a:bodyPr wrap="square" lIns="0" tIns="0" rIns="0" bIns="0" rtlCol="0"/>
          <a:lstStyle/>
          <a:p>
            <a:pPr algn="ctr"/>
            <a:r>
              <a:rPr lang="en-US" sz="4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therapeutic molecule</a:t>
            </a:r>
          </a:p>
        </p:txBody>
      </p:sp>
      <p:sp>
        <p:nvSpPr>
          <p:cNvPr id="24" name="مربع نص 23"/>
          <p:cNvSpPr txBox="1"/>
          <p:nvPr/>
        </p:nvSpPr>
        <p:spPr>
          <a:xfrm>
            <a:off x="-1101" y="9454967"/>
            <a:ext cx="6966980" cy="56323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(</a:t>
            </a:r>
            <a:r>
              <a:rPr lang="en-US" sz="2400" dirty="0">
                <a:solidFill>
                  <a:prstClr val="black"/>
                </a:solidFill>
              </a:rPr>
              <a:t>GDNF) </a:t>
            </a:r>
            <a:r>
              <a:rPr lang="en-US" sz="2400" dirty="0" smtClean="0">
                <a:solidFill>
                  <a:prstClr val="black"/>
                </a:solidFill>
              </a:rPr>
              <a:t>Receptor (RET) Agonist </a:t>
            </a:r>
            <a:r>
              <a:rPr lang="en-US" sz="2400" dirty="0">
                <a:solidFill>
                  <a:prstClr val="black"/>
                </a:solidFill>
              </a:rPr>
              <a:t>Supports the growth, survival, and </a:t>
            </a:r>
            <a:r>
              <a:rPr lang="en-US" sz="2400" dirty="0" smtClean="0">
                <a:solidFill>
                  <a:prstClr val="black"/>
                </a:solidFill>
              </a:rPr>
              <a:t>differentiation Dopamine </a:t>
            </a:r>
            <a:r>
              <a:rPr lang="en-US" sz="2400" dirty="0">
                <a:solidFill>
                  <a:prstClr val="black"/>
                </a:solidFill>
              </a:rPr>
              <a:t>Neurons In Vitro and Enhances Dopamine Release In Vivo </a:t>
            </a:r>
            <a:r>
              <a:rPr lang="en-US" sz="2400" dirty="0" smtClean="0">
                <a:solidFill>
                  <a:prstClr val="black"/>
                </a:solidFill>
              </a:rPr>
              <a:t>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GDNF is not able to cross the human blood-brain barrier (BBB), and complex surgery is required to deliver the treatment to the brain  via stereotaxic </a:t>
            </a:r>
            <a:r>
              <a:rPr lang="en-US" sz="2400" dirty="0" smtClean="0">
                <a:solidFill>
                  <a:prstClr val="black"/>
                </a:solidFill>
              </a:rPr>
              <a:t>surgery, 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BT13</a:t>
            </a:r>
            <a:r>
              <a:rPr lang="en-US" sz="2400" dirty="0">
                <a:solidFill>
                  <a:prstClr val="black"/>
                </a:solidFill>
              </a:rPr>
              <a:t>, another molecule that binds the same signaling receptor — or RET receptor — for the GDNF molecule family, is much smaller in size than GDNF. Researchers say BT13 </a:t>
            </a:r>
            <a:r>
              <a:rPr lang="en-US" sz="2400" dirty="0" smtClean="0">
                <a:solidFill>
                  <a:prstClr val="black"/>
                </a:solidFill>
              </a:rPr>
              <a:t>able </a:t>
            </a:r>
            <a:r>
              <a:rPr lang="en-US" sz="2400" dirty="0">
                <a:solidFill>
                  <a:prstClr val="black"/>
                </a:solidFill>
              </a:rPr>
              <a:t>to more easily cross </a:t>
            </a:r>
            <a:r>
              <a:rPr lang="en-US" sz="2400" dirty="0" smtClean="0">
                <a:solidFill>
                  <a:prstClr val="black"/>
                </a:solidFill>
              </a:rPr>
              <a:t>the(BBB).</a:t>
            </a:r>
            <a:r>
              <a:rPr lang="en-US" sz="2000" dirty="0" smtClean="0">
                <a:solidFill>
                  <a:prstClr val="black"/>
                </a:solidFill>
              </a:rPr>
              <a:t>[2]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algn="l" rtl="0"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 algn="l" rtl="0"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28" name="object 43"/>
          <p:cNvSpPr/>
          <p:nvPr/>
        </p:nvSpPr>
        <p:spPr>
          <a:xfrm>
            <a:off x="2777809" y="-33307"/>
            <a:ext cx="16239027" cy="2335900"/>
          </a:xfrm>
          <a:custGeom>
            <a:avLst/>
            <a:gdLst/>
            <a:ahLst/>
            <a:cxnLst/>
            <a:rect l="l" t="t" r="r" b="b"/>
            <a:pathLst>
              <a:path w="12544425" h="2103755">
                <a:moveTo>
                  <a:pt x="12544361" y="0"/>
                </a:moveTo>
                <a:lnTo>
                  <a:pt x="0" y="0"/>
                </a:lnTo>
                <a:lnTo>
                  <a:pt x="0" y="1051581"/>
                </a:lnTo>
                <a:lnTo>
                  <a:pt x="1082" y="1099717"/>
                </a:lnTo>
                <a:lnTo>
                  <a:pt x="4297" y="1147297"/>
                </a:lnTo>
                <a:lnTo>
                  <a:pt x="9599" y="1194276"/>
                </a:lnTo>
                <a:lnTo>
                  <a:pt x="16942" y="1240605"/>
                </a:lnTo>
                <a:lnTo>
                  <a:pt x="26278" y="1286241"/>
                </a:lnTo>
                <a:lnTo>
                  <a:pt x="37563" y="1331135"/>
                </a:lnTo>
                <a:lnTo>
                  <a:pt x="50748" y="1375241"/>
                </a:lnTo>
                <a:lnTo>
                  <a:pt x="65789" y="1418514"/>
                </a:lnTo>
                <a:lnTo>
                  <a:pt x="82638" y="1460906"/>
                </a:lnTo>
                <a:lnTo>
                  <a:pt x="101248" y="1502371"/>
                </a:lnTo>
                <a:lnTo>
                  <a:pt x="121575" y="1542864"/>
                </a:lnTo>
                <a:lnTo>
                  <a:pt x="143571" y="1582336"/>
                </a:lnTo>
                <a:lnTo>
                  <a:pt x="167189" y="1620743"/>
                </a:lnTo>
                <a:lnTo>
                  <a:pt x="192384" y="1658038"/>
                </a:lnTo>
                <a:lnTo>
                  <a:pt x="219109" y="1694173"/>
                </a:lnTo>
                <a:lnTo>
                  <a:pt x="247317" y="1729104"/>
                </a:lnTo>
                <a:lnTo>
                  <a:pt x="276963" y="1762782"/>
                </a:lnTo>
                <a:lnTo>
                  <a:pt x="308000" y="1795163"/>
                </a:lnTo>
                <a:lnTo>
                  <a:pt x="340381" y="1826200"/>
                </a:lnTo>
                <a:lnTo>
                  <a:pt x="374059" y="1855846"/>
                </a:lnTo>
                <a:lnTo>
                  <a:pt x="408990" y="1884054"/>
                </a:lnTo>
                <a:lnTo>
                  <a:pt x="445125" y="1910779"/>
                </a:lnTo>
                <a:lnTo>
                  <a:pt x="482420" y="1935974"/>
                </a:lnTo>
                <a:lnTo>
                  <a:pt x="520827" y="1959592"/>
                </a:lnTo>
                <a:lnTo>
                  <a:pt x="560299" y="1981588"/>
                </a:lnTo>
                <a:lnTo>
                  <a:pt x="600792" y="2001915"/>
                </a:lnTo>
                <a:lnTo>
                  <a:pt x="642257" y="2020525"/>
                </a:lnTo>
                <a:lnTo>
                  <a:pt x="684649" y="2037374"/>
                </a:lnTo>
                <a:lnTo>
                  <a:pt x="727922" y="2052415"/>
                </a:lnTo>
                <a:lnTo>
                  <a:pt x="772028" y="2065600"/>
                </a:lnTo>
                <a:lnTo>
                  <a:pt x="816922" y="2076884"/>
                </a:lnTo>
                <a:lnTo>
                  <a:pt x="862558" y="2086221"/>
                </a:lnTo>
                <a:lnTo>
                  <a:pt x="908887" y="2093564"/>
                </a:lnTo>
                <a:lnTo>
                  <a:pt x="955866" y="2098866"/>
                </a:lnTo>
                <a:lnTo>
                  <a:pt x="1003446" y="2102081"/>
                </a:lnTo>
                <a:lnTo>
                  <a:pt x="1051581" y="2103163"/>
                </a:lnTo>
                <a:lnTo>
                  <a:pt x="11492779" y="2103163"/>
                </a:lnTo>
                <a:lnTo>
                  <a:pt x="11540915" y="2102081"/>
                </a:lnTo>
                <a:lnTo>
                  <a:pt x="11588495" y="2098866"/>
                </a:lnTo>
                <a:lnTo>
                  <a:pt x="11635473" y="2093564"/>
                </a:lnTo>
                <a:lnTo>
                  <a:pt x="11681803" y="2086221"/>
                </a:lnTo>
                <a:lnTo>
                  <a:pt x="11727438" y="2076884"/>
                </a:lnTo>
                <a:lnTo>
                  <a:pt x="11772333" y="2065600"/>
                </a:lnTo>
                <a:lnTo>
                  <a:pt x="11816439" y="2052415"/>
                </a:lnTo>
                <a:lnTo>
                  <a:pt x="11859712" y="2037374"/>
                </a:lnTo>
                <a:lnTo>
                  <a:pt x="11902104" y="2020525"/>
                </a:lnTo>
                <a:lnTo>
                  <a:pt x="11943569" y="2001915"/>
                </a:lnTo>
                <a:lnTo>
                  <a:pt x="11984061" y="1981588"/>
                </a:lnTo>
                <a:lnTo>
                  <a:pt x="12023534" y="1959592"/>
                </a:lnTo>
                <a:lnTo>
                  <a:pt x="12061941" y="1935974"/>
                </a:lnTo>
                <a:lnTo>
                  <a:pt x="12099235" y="1910779"/>
                </a:lnTo>
                <a:lnTo>
                  <a:pt x="12135371" y="1884054"/>
                </a:lnTo>
                <a:lnTo>
                  <a:pt x="12170301" y="1855846"/>
                </a:lnTo>
                <a:lnTo>
                  <a:pt x="12203980" y="1826200"/>
                </a:lnTo>
                <a:lnTo>
                  <a:pt x="12236361" y="1795163"/>
                </a:lnTo>
                <a:lnTo>
                  <a:pt x="12267398" y="1762782"/>
                </a:lnTo>
                <a:lnTo>
                  <a:pt x="12297043" y="1729104"/>
                </a:lnTo>
                <a:lnTo>
                  <a:pt x="12325252" y="1694173"/>
                </a:lnTo>
                <a:lnTo>
                  <a:pt x="12351977" y="1658038"/>
                </a:lnTo>
                <a:lnTo>
                  <a:pt x="12377172" y="1620743"/>
                </a:lnTo>
                <a:lnTo>
                  <a:pt x="12400790" y="1582336"/>
                </a:lnTo>
                <a:lnTo>
                  <a:pt x="12422786" y="1542864"/>
                </a:lnTo>
                <a:lnTo>
                  <a:pt x="12443112" y="1502371"/>
                </a:lnTo>
                <a:lnTo>
                  <a:pt x="12461723" y="1460906"/>
                </a:lnTo>
                <a:lnTo>
                  <a:pt x="12478572" y="1418514"/>
                </a:lnTo>
                <a:lnTo>
                  <a:pt x="12493612" y="1375241"/>
                </a:lnTo>
                <a:lnTo>
                  <a:pt x="12506798" y="1331135"/>
                </a:lnTo>
                <a:lnTo>
                  <a:pt x="12518082" y="1286241"/>
                </a:lnTo>
                <a:lnTo>
                  <a:pt x="12527419" y="1240605"/>
                </a:lnTo>
                <a:lnTo>
                  <a:pt x="12534762" y="1194276"/>
                </a:lnTo>
                <a:lnTo>
                  <a:pt x="12540064" y="1147297"/>
                </a:lnTo>
                <a:lnTo>
                  <a:pt x="12543279" y="1099717"/>
                </a:lnTo>
                <a:lnTo>
                  <a:pt x="12544361" y="1051581"/>
                </a:lnTo>
                <a:lnTo>
                  <a:pt x="12544361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/>
          <a:lstStyle/>
          <a:p>
            <a:pPr marL="1148715" marR="5080" indent="-892810" algn="ctr" defTabSz="914400" rtl="0">
              <a:lnSpc>
                <a:spcPts val="4740"/>
              </a:lnSpc>
              <a:spcBef>
                <a:spcPts val="85"/>
              </a:spcBef>
              <a:tabLst>
                <a:tab pos="5892165" algn="l"/>
                <a:tab pos="6629400" algn="l"/>
                <a:tab pos="8515350" algn="l"/>
              </a:tabLst>
            </a:pPr>
            <a:endParaRPr lang="en-US" sz="3600" kern="0" spc="-5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30" name="object 10"/>
          <p:cNvSpPr/>
          <p:nvPr/>
        </p:nvSpPr>
        <p:spPr>
          <a:xfrm>
            <a:off x="15439373" y="3101182"/>
            <a:ext cx="6216902" cy="509279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marL="342900" indent="-342900" algn="l" defTabSz="914400" rtl="0">
              <a:buFont typeface="Arial" pitchFamily="34" charset="0"/>
              <a:buChar char="•"/>
              <a:defRPr/>
            </a:pPr>
            <a:endParaRPr lang="en-US" sz="2400" kern="0" dirty="0" smtClean="0">
              <a:solidFill>
                <a:sysClr val="windowText" lastClr="000000"/>
              </a:solidFill>
            </a:endParaRPr>
          </a:p>
          <a:p>
            <a:pPr marL="342900" indent="-342900" algn="l" defTabSz="914400" rtl="0"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ysClr val="windowText" lastClr="000000"/>
                </a:solidFill>
              </a:rPr>
              <a:t>BT13 </a:t>
            </a:r>
            <a:r>
              <a:rPr lang="en-US" sz="2400" kern="0" dirty="0">
                <a:solidFill>
                  <a:sysClr val="windowText" lastClr="000000"/>
                </a:solidFill>
              </a:rPr>
              <a:t>was found to protect against Parkinson’s-related </a:t>
            </a:r>
            <a:r>
              <a:rPr lang="en-US" sz="2400" kern="0" dirty="0" err="1">
                <a:solidFill>
                  <a:sysClr val="windowText" lastClr="000000"/>
                </a:solidFill>
              </a:rPr>
              <a:t>neurodegeneration</a:t>
            </a:r>
            <a:r>
              <a:rPr lang="en-US" sz="2400" kern="0" dirty="0">
                <a:solidFill>
                  <a:sysClr val="windowText" lastClr="000000"/>
                </a:solidFill>
              </a:rPr>
              <a:t>, which was simulated in the lab by exposing dopaminergic neurons in dishes to 6-OHDA and MPP+ — both neurotoxins that induce cell death and mimic disease symptoms. Importantly, BT13 only protected these neurons when they expressed the RET receptor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.</a:t>
            </a:r>
          </a:p>
          <a:p>
            <a:pPr marL="342900" indent="-342900" algn="l" defTabSz="914400" rtl="0">
              <a:buFont typeface="Arial" pitchFamily="34" charset="0"/>
              <a:buChar char="•"/>
              <a:defRPr/>
            </a:pPr>
            <a:endParaRPr lang="en-US" sz="2400" kern="0" dirty="0" smtClean="0">
              <a:solidFill>
                <a:sysClr val="windowText" lastClr="000000"/>
              </a:solidFill>
            </a:endParaRPr>
          </a:p>
          <a:p>
            <a:pPr marL="342900" indent="-342900" algn="l" defTabSz="914400" rtl="0">
              <a:buFont typeface="Arial" pitchFamily="34" charset="0"/>
              <a:buChar char="•"/>
              <a:defRPr/>
            </a:pPr>
            <a:r>
              <a:rPr lang="en-US" sz="2400" kern="0" dirty="0">
                <a:solidFill>
                  <a:sysClr val="windowText" lastClr="000000"/>
                </a:solidFill>
              </a:rPr>
              <a:t>BT13 was administered to mice — through an injection directly into the brain — it was able to cross the blood-brain barrier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.</a:t>
            </a:r>
            <a:r>
              <a:rPr lang="en-US" sz="2000" kern="0" dirty="0" smtClean="0">
                <a:solidFill>
                  <a:sysClr val="windowText" lastClr="000000"/>
                </a:solidFill>
              </a:rPr>
              <a:t>[3]</a:t>
            </a:r>
            <a:endParaRPr lang="en-US" sz="2000" kern="0" dirty="0">
              <a:solidFill>
                <a:sysClr val="windowText" lastClr="000000"/>
              </a:solidFill>
            </a:endParaRPr>
          </a:p>
        </p:txBody>
      </p:sp>
      <p:sp>
        <p:nvSpPr>
          <p:cNvPr id="32" name="object 25"/>
          <p:cNvSpPr/>
          <p:nvPr/>
        </p:nvSpPr>
        <p:spPr>
          <a:xfrm>
            <a:off x="15457879" y="8382178"/>
            <a:ext cx="6216902" cy="612000"/>
          </a:xfrm>
          <a:prstGeom prst="rect">
            <a:avLst/>
          </a:prstGeom>
          <a:solidFill>
            <a:srgbClr val="002060"/>
          </a:solidFill>
        </p:spPr>
        <p:txBody>
          <a:bodyPr wrap="square" lIns="0" tIns="0" rIns="0" bIns="0" rtlCol="0"/>
          <a:lstStyle/>
          <a:p>
            <a:pPr algn="ctr" defTabSz="914400"/>
            <a:r>
              <a:rPr lang="en-US" sz="4000" kern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000" kern="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onclusion</a:t>
            </a:r>
            <a:endParaRPr kern="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object 16"/>
          <p:cNvSpPr/>
          <p:nvPr/>
        </p:nvSpPr>
        <p:spPr>
          <a:xfrm>
            <a:off x="15457879" y="9049993"/>
            <a:ext cx="6216902" cy="23412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algn="l" rtl="0"/>
            <a:endParaRPr lang="ar-LY" sz="2400" dirty="0" smtClean="0">
              <a:solidFill>
                <a:prstClr val="black"/>
              </a:solidFill>
            </a:endParaRPr>
          </a:p>
        </p:txBody>
      </p:sp>
      <p:sp>
        <p:nvSpPr>
          <p:cNvPr id="47" name="object 25"/>
          <p:cNvSpPr/>
          <p:nvPr/>
        </p:nvSpPr>
        <p:spPr>
          <a:xfrm>
            <a:off x="15471839" y="11481922"/>
            <a:ext cx="6216902" cy="612000"/>
          </a:xfrm>
          <a:prstGeom prst="rect">
            <a:avLst/>
          </a:prstGeom>
          <a:solidFill>
            <a:srgbClr val="002060"/>
          </a:solidFill>
        </p:spPr>
        <p:txBody>
          <a:bodyPr wrap="square" lIns="0" tIns="0" rIns="0" bIns="0" rtlCol="0"/>
          <a:lstStyle/>
          <a:p>
            <a:pPr algn="ctr" defTabSz="914400"/>
            <a:r>
              <a:rPr lang="en-US" sz="4000" kern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  <a:endParaRPr kern="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object 16"/>
          <p:cNvSpPr/>
          <p:nvPr/>
        </p:nvSpPr>
        <p:spPr>
          <a:xfrm>
            <a:off x="15457879" y="12198243"/>
            <a:ext cx="6216902" cy="257255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marL="337144" indent="-337144" algn="l" defTabSz="914400" rtl="0">
              <a:buFont typeface="Arial" pitchFamily="34" charset="0"/>
              <a:buNone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1-Balestrino, R., &amp; </a:t>
            </a:r>
            <a:r>
              <a:rPr lang="en-US" sz="1800" dirty="0" err="1" smtClean="0">
                <a:solidFill>
                  <a:prstClr val="black"/>
                </a:solidFill>
              </a:rPr>
              <a:t>Schapira</a:t>
            </a:r>
            <a:r>
              <a:rPr lang="en-US" sz="1800" dirty="0" smtClean="0">
                <a:solidFill>
                  <a:prstClr val="black"/>
                </a:solidFill>
              </a:rPr>
              <a:t>, A. H. V. (2019). Parkinson disease. European Journal of Neurology, 27(1), 27–42. </a:t>
            </a:r>
            <a:r>
              <a:rPr lang="en-US" sz="1800" dirty="0">
                <a:solidFill>
                  <a:prstClr val="black"/>
                </a:solidFill>
                <a:hlinkClick r:id="rId4"/>
              </a:rPr>
              <a:t>https://</a:t>
            </a:r>
            <a:r>
              <a:rPr lang="en-US" sz="1800" dirty="0" smtClean="0">
                <a:solidFill>
                  <a:prstClr val="black"/>
                </a:solidFill>
                <a:hlinkClick r:id="rId4"/>
              </a:rPr>
              <a:t>doi.org/10.1111/ene.14108</a:t>
            </a:r>
            <a:endParaRPr lang="en-US" sz="1800" dirty="0" smtClean="0">
              <a:solidFill>
                <a:prstClr val="black"/>
              </a:solidFill>
            </a:endParaRPr>
          </a:p>
          <a:p>
            <a:pPr marL="337144" indent="-337144" algn="l" defTabSz="914400" rtl="0">
              <a:buFont typeface="Arial" pitchFamily="34" charset="0"/>
              <a:buNone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2-Pierce</a:t>
            </a:r>
            <a:r>
              <a:rPr lang="en-US" sz="1800" dirty="0">
                <a:solidFill>
                  <a:prstClr val="black"/>
                </a:solidFill>
              </a:rPr>
              <a:t>, J. (2020, February 26). Scientists Uncover New Therapeutic Molecule BT13 That May Possibly Protect Against </a:t>
            </a:r>
            <a:r>
              <a:rPr lang="en-US" sz="1800" dirty="0" err="1">
                <a:solidFill>
                  <a:prstClr val="black"/>
                </a:solidFill>
              </a:rPr>
              <a:t>Neurodegeneration</a:t>
            </a:r>
            <a:r>
              <a:rPr lang="en-US" sz="1800" dirty="0">
                <a:solidFill>
                  <a:prstClr val="black"/>
                </a:solidFill>
              </a:rPr>
              <a:t>. Parkinson's News Today</a:t>
            </a:r>
            <a:r>
              <a:rPr lang="en-US" sz="1800" dirty="0" smtClean="0">
                <a:solidFill>
                  <a:prstClr val="black"/>
                </a:solidFill>
              </a:rPr>
              <a:t>.</a:t>
            </a:r>
          </a:p>
          <a:p>
            <a:pPr marL="337144" indent="-337144" algn="l" defTabSz="914400" rtl="0">
              <a:buFont typeface="Arial" pitchFamily="34" charset="0"/>
              <a:buNone/>
              <a:defRPr/>
            </a:pPr>
            <a:r>
              <a:rPr lang="en-US" sz="1800" dirty="0">
                <a:solidFill>
                  <a:prstClr val="black"/>
                </a:solidFill>
              </a:rPr>
              <a:t>3-Mahato, A. K. (2019, January 1). GDNF receptor agonist supports dopamine neurons in vitro and protects their function in animal model of Parkinson’s. </a:t>
            </a:r>
            <a:r>
              <a:rPr lang="en-US" sz="1800" dirty="0" err="1">
                <a:solidFill>
                  <a:prstClr val="black"/>
                </a:solidFill>
              </a:rPr>
              <a:t>BioRxiv</a:t>
            </a:r>
            <a:r>
              <a:rPr lang="en-US" sz="18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7478732" y="14259747"/>
            <a:ext cx="7689012" cy="369332"/>
          </a:xfrm>
          <a:prstGeom prst="rect">
            <a:avLst/>
          </a:prstGeom>
          <a:solidFill>
            <a:srgbClr val="006C31"/>
          </a:solidFill>
        </p:spPr>
        <p:txBody>
          <a:bodyPr wrap="square">
            <a:spAutoFit/>
          </a:bodyPr>
          <a:lstStyle/>
          <a:p>
            <a:pPr algn="l" rtl="0"/>
            <a:r>
              <a:rPr lang="en-US" sz="1800" b="1" dirty="0" smtClean="0">
                <a:solidFill>
                  <a:prstClr val="white"/>
                </a:solidFill>
              </a:rPr>
              <a:t>Figure2: BT13 </a:t>
            </a:r>
            <a:r>
              <a:rPr lang="en-US" sz="1800" b="1" dirty="0">
                <a:solidFill>
                  <a:prstClr val="white"/>
                </a:solidFill>
              </a:rPr>
              <a:t>supports the survival of cultured dopamine </a:t>
            </a:r>
            <a:r>
              <a:rPr lang="en-US" sz="1800" b="1" dirty="0" smtClean="0">
                <a:solidFill>
                  <a:prstClr val="white"/>
                </a:solidFill>
              </a:rPr>
              <a:t>neurons</a:t>
            </a:r>
            <a:r>
              <a:rPr lang="en-US" sz="1600" b="1" dirty="0" smtClean="0">
                <a:solidFill>
                  <a:prstClr val="white"/>
                </a:solidFill>
              </a:rPr>
              <a:t>[3].</a:t>
            </a:r>
            <a:endParaRPr lang="en-US" sz="1800" b="1" dirty="0">
              <a:solidFill>
                <a:prstClr val="white"/>
              </a:solidFill>
            </a:endParaRPr>
          </a:p>
        </p:txBody>
      </p:sp>
      <p:sp>
        <p:nvSpPr>
          <p:cNvPr id="7" name="خماسي 6"/>
          <p:cNvSpPr/>
          <p:nvPr/>
        </p:nvSpPr>
        <p:spPr>
          <a:xfrm>
            <a:off x="-1101" y="14843673"/>
            <a:ext cx="9410520" cy="243605"/>
          </a:xfrm>
          <a:prstGeom prst="homePlat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sz="1800" i="1" dirty="0">
                <a:solidFill>
                  <a:prstClr val="white"/>
                </a:solidFill>
                <a:cs typeface="Times New Roman"/>
              </a:rPr>
              <a:t>Glial cell line-derived </a:t>
            </a:r>
            <a:r>
              <a:rPr lang="en-US" sz="1800" i="1" dirty="0" err="1">
                <a:solidFill>
                  <a:prstClr val="white"/>
                </a:solidFill>
                <a:cs typeface="Times New Roman"/>
              </a:rPr>
              <a:t>neurotrophic</a:t>
            </a:r>
            <a:r>
              <a:rPr lang="en-US" sz="1800" i="1" dirty="0">
                <a:solidFill>
                  <a:prstClr val="white"/>
                </a:solidFill>
                <a:cs typeface="Times New Roman"/>
              </a:rPr>
              <a:t> </a:t>
            </a:r>
            <a:r>
              <a:rPr lang="en-US" sz="1800" i="1" dirty="0" smtClean="0">
                <a:solidFill>
                  <a:prstClr val="white"/>
                </a:solidFill>
                <a:cs typeface="Times New Roman"/>
              </a:rPr>
              <a:t>factor [GDNF</a:t>
            </a:r>
            <a:r>
              <a:rPr lang="en-US" sz="1800" i="1" dirty="0">
                <a:solidFill>
                  <a:prstClr val="white"/>
                </a:solidFill>
                <a:cs typeface="Times New Roman"/>
              </a:rPr>
              <a:t>], rearranged during </a:t>
            </a:r>
            <a:r>
              <a:rPr lang="en-US" sz="1800" i="1" dirty="0" smtClean="0">
                <a:solidFill>
                  <a:prstClr val="white"/>
                </a:solidFill>
                <a:cs typeface="Times New Roman"/>
              </a:rPr>
              <a:t>transfection[RET]</a:t>
            </a:r>
            <a:endParaRPr lang="ar-LY" sz="1800" i="1" dirty="0">
              <a:solidFill>
                <a:prstClr val="white"/>
              </a:solidFill>
              <a:cs typeface="Times New Roman"/>
            </a:endParaRPr>
          </a:p>
        </p:txBody>
      </p:sp>
      <p:sp>
        <p:nvSpPr>
          <p:cNvPr id="49" name="object 3"/>
          <p:cNvSpPr/>
          <p:nvPr/>
        </p:nvSpPr>
        <p:spPr>
          <a:xfrm>
            <a:off x="7478732" y="2397138"/>
            <a:ext cx="7655278" cy="600280"/>
          </a:xfrm>
          <a:prstGeom prst="rect">
            <a:avLst/>
          </a:prstGeom>
          <a:solidFill>
            <a:srgbClr val="002060"/>
          </a:solidFill>
        </p:spPr>
        <p:txBody>
          <a:bodyPr wrap="square" lIns="0" tIns="0" rIns="0" bIns="0" rtlCol="0"/>
          <a:lstStyle/>
          <a:p>
            <a:pPr algn="ctr" rtl="0"/>
            <a:r>
              <a:rPr lang="en-US" sz="4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Results  </a:t>
            </a:r>
            <a:endParaRPr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554101" y="9098712"/>
            <a:ext cx="62169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400" dirty="0">
                <a:solidFill>
                  <a:prstClr val="black"/>
                </a:solidFill>
              </a:rPr>
              <a:t>One of the biggest challenges for Parkinson’s research is how to get drugs past the blood-brain barrier, so the exciting discovery of BT13 has opened up a new avenue for research to explore, and the molecule holds great promise as a way to slow or stop </a:t>
            </a:r>
            <a:r>
              <a:rPr lang="en-US" sz="2400" dirty="0" smtClean="0">
                <a:solidFill>
                  <a:prstClr val="black"/>
                </a:solidFill>
              </a:rPr>
              <a:t>Parkinson’s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44" name="object 3"/>
          <p:cNvSpPr/>
          <p:nvPr/>
        </p:nvSpPr>
        <p:spPr>
          <a:xfrm>
            <a:off x="15457879" y="2397138"/>
            <a:ext cx="6216902" cy="612000"/>
          </a:xfrm>
          <a:prstGeom prst="rect">
            <a:avLst/>
          </a:prstGeom>
          <a:solidFill>
            <a:srgbClr val="002060"/>
          </a:solidFill>
        </p:spPr>
        <p:txBody>
          <a:bodyPr wrap="square" lIns="0" tIns="0" rIns="0" bIns="0" rtlCol="0"/>
          <a:lstStyle/>
          <a:p>
            <a:pPr algn="ctr" rtl="0"/>
            <a:r>
              <a:rPr lang="en-US" sz="4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Discussion</a:t>
            </a:r>
            <a:endParaRPr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7809" y="-149549"/>
            <a:ext cx="16520708" cy="184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8715" marR="5080" indent="-892810" algn="ctr" defTabSz="914400" rtl="0">
              <a:spcBef>
                <a:spcPts val="85"/>
              </a:spcBef>
              <a:tabLst>
                <a:tab pos="5892165" algn="l"/>
                <a:tab pos="6629400" algn="l"/>
                <a:tab pos="8515350" algn="l"/>
              </a:tabLst>
            </a:pPr>
            <a:r>
              <a:rPr lang="en-US" sz="4400" b="1" kern="0" spc="5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parkinson's</a:t>
            </a:r>
            <a:r>
              <a:rPr lang="en-US" sz="4400" b="1" kern="0" spc="5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kern="0" spc="5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disease become curable?</a:t>
            </a:r>
          </a:p>
          <a:p>
            <a:pPr marL="1148715" marR="5080" indent="-892810" algn="ctr" defTabSz="914400" rtl="0">
              <a:spcBef>
                <a:spcPts val="85"/>
              </a:spcBef>
              <a:tabLst>
                <a:tab pos="5892165" algn="l"/>
                <a:tab pos="6629400" algn="l"/>
                <a:tab pos="8515350" algn="l"/>
              </a:tabLst>
            </a:pPr>
            <a:r>
              <a:rPr lang="en-US" sz="3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Faculty </a:t>
            </a:r>
            <a:r>
              <a:rPr lang="en-US" sz="3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Medicine</a:t>
            </a:r>
            <a:r>
              <a:rPr lang="en-US" sz="3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Libyan International Medical </a:t>
            </a:r>
            <a:r>
              <a:rPr lang="en-US" sz="3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University</a:t>
            </a:r>
          </a:p>
          <a:p>
            <a:pPr marL="1148715" marR="5080" indent="-892810" algn="ctr" defTabSz="914400" rtl="0">
              <a:spcBef>
                <a:spcPts val="85"/>
              </a:spcBef>
              <a:tabLst>
                <a:tab pos="5892165" algn="l"/>
                <a:tab pos="6629400" algn="l"/>
                <a:tab pos="8515350" algn="l"/>
              </a:tabLst>
            </a:pPr>
            <a:r>
              <a:rPr lang="en-US" sz="32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Sanad</a:t>
            </a:r>
            <a:r>
              <a:rPr lang="en-US" sz="3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Hamed</a:t>
            </a:r>
            <a:r>
              <a:rPr lang="en-US" sz="3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Aldenaly</a:t>
            </a:r>
            <a:r>
              <a:rPr lang="en-US" sz="3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4rd year medical student</a:t>
            </a:r>
            <a:endParaRPr lang="en-US" sz="3600" b="1" kern="0" spc="5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شبه منحرف 12"/>
          <p:cNvSpPr/>
          <p:nvPr/>
        </p:nvSpPr>
        <p:spPr>
          <a:xfrm rot="10800000">
            <a:off x="19359088" y="283482"/>
            <a:ext cx="1978400" cy="1445559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>
              <a:solidFill>
                <a:prstClr val="white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90403" y="-149549"/>
            <a:ext cx="2093073" cy="1739513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468" y="9253413"/>
            <a:ext cx="7655276" cy="497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468" y="3101182"/>
            <a:ext cx="7621540" cy="3126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468" y="6227817"/>
            <a:ext cx="3793902" cy="2552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4272" y="6227818"/>
            <a:ext cx="3827638" cy="2514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مستطيل 36"/>
          <p:cNvSpPr/>
          <p:nvPr/>
        </p:nvSpPr>
        <p:spPr>
          <a:xfrm>
            <a:off x="7512468" y="8781507"/>
            <a:ext cx="7655276" cy="369332"/>
          </a:xfrm>
          <a:prstGeom prst="rect">
            <a:avLst/>
          </a:prstGeom>
          <a:solidFill>
            <a:srgbClr val="006C31"/>
          </a:solidFill>
        </p:spPr>
        <p:txBody>
          <a:bodyPr wrap="square">
            <a:spAutoFit/>
          </a:bodyPr>
          <a:lstStyle/>
          <a:p>
            <a:pPr algn="l" rtl="0"/>
            <a:r>
              <a:rPr lang="en-US" sz="1800" b="1" dirty="0" smtClean="0">
                <a:solidFill>
                  <a:prstClr val="white"/>
                </a:solidFill>
              </a:rPr>
              <a:t>Figure 1: BT13 stimulates phosphorylation </a:t>
            </a:r>
            <a:r>
              <a:rPr lang="en-US" sz="1800" b="1" dirty="0">
                <a:solidFill>
                  <a:prstClr val="white"/>
                </a:solidFill>
              </a:rPr>
              <a:t>of RET </a:t>
            </a:r>
            <a:r>
              <a:rPr lang="en-US" sz="1800" b="1" dirty="0" smtClean="0">
                <a:solidFill>
                  <a:prstClr val="white"/>
                </a:solidFill>
              </a:rPr>
              <a:t>in immortalized </a:t>
            </a:r>
            <a:r>
              <a:rPr lang="en-US" sz="1800" b="1" dirty="0" smtClean="0">
                <a:solidFill>
                  <a:prstClr val="white"/>
                </a:solidFill>
              </a:rPr>
              <a:t>cells</a:t>
            </a:r>
            <a:r>
              <a:rPr lang="en-US" sz="1600" b="1" dirty="0" smtClean="0">
                <a:solidFill>
                  <a:prstClr val="white"/>
                </a:solidFill>
              </a:rPr>
              <a:t>[3</a:t>
            </a:r>
            <a:r>
              <a:rPr lang="en-US" sz="1800" b="1" dirty="0" smtClean="0">
                <a:solidFill>
                  <a:prstClr val="white"/>
                </a:solidFill>
              </a:rPr>
              <a:t>].</a:t>
            </a:r>
            <a:endParaRPr lang="ar-LY" sz="1800" b="1" dirty="0">
              <a:solidFill>
                <a:prstClr val="white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34" y="146160"/>
            <a:ext cx="2271979" cy="1250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576437" y="1381475"/>
            <a:ext cx="3816423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LY" sz="3000" dirty="0">
                <a:solidFill>
                  <a:schemeClr val="bg1"/>
                </a:solidFill>
              </a:rPr>
              <a:t>كلية الطب </a:t>
            </a:r>
            <a:r>
              <a:rPr lang="ar-LY" sz="3000" dirty="0" smtClean="0">
                <a:solidFill>
                  <a:schemeClr val="bg1"/>
                </a:solidFill>
              </a:rPr>
              <a:t>البشري</a:t>
            </a:r>
            <a:endParaRPr lang="en-US" sz="3000" dirty="0" smtClean="0">
              <a:solidFill>
                <a:schemeClr val="bg1"/>
              </a:solidFill>
            </a:endParaRPr>
          </a:p>
          <a:p>
            <a:pPr algn="l"/>
            <a:r>
              <a:rPr lang="en-US" sz="3000" dirty="0" smtClean="0">
                <a:solidFill>
                  <a:schemeClr val="bg1"/>
                </a:solidFill>
              </a:rPr>
              <a:t>Faculty of </a:t>
            </a:r>
            <a:r>
              <a:rPr lang="en-US" sz="3000" dirty="0" err="1" smtClean="0">
                <a:solidFill>
                  <a:schemeClr val="bg1"/>
                </a:solidFill>
              </a:rPr>
              <a:t>Medicin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23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2157</TotalTime>
  <Words>479</Words>
  <Application>Microsoft Office PowerPoint</Application>
  <PresentationFormat>مخصص</PresentationFormat>
  <Paragraphs>31</Paragraphs>
  <Slides>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1_نسق Office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</dc:creator>
  <cp:lastModifiedBy>PC</cp:lastModifiedBy>
  <cp:revision>69</cp:revision>
  <dcterms:created xsi:type="dcterms:W3CDTF">2019-01-14T07:36:30Z</dcterms:created>
  <dcterms:modified xsi:type="dcterms:W3CDTF">2020-07-02T07:07:19Z</dcterms:modified>
</cp:coreProperties>
</file>