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2" r:id="rId8"/>
    <p:sldId id="264" r:id="rId9"/>
    <p:sldId id="261" r:id="rId10"/>
    <p:sldId id="266" r:id="rId11"/>
    <p:sldId id="263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8" d="100"/>
          <a:sy n="48" d="100"/>
        </p:scale>
        <p:origin x="-2016" y="-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fr-FR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15/02/2019</a:t>
            </a:fld>
            <a:endParaRPr lang="fr-FR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48656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15/02/2019</a:t>
            </a:fld>
            <a:endParaRPr lang="fr-FR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15181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15/02/2019</a:t>
            </a:fld>
            <a:endParaRPr lang="fr-FR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001718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15/02/2019</a:t>
            </a:fld>
            <a:endParaRPr lang="fr-FR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630472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15/02/2019</a:t>
            </a:fld>
            <a:endParaRPr lang="fr-FR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729333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15/02/2019</a:t>
            </a:fld>
            <a:endParaRPr lang="fr-FR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218756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15/02/2019</a:t>
            </a:fld>
            <a:endParaRPr lang="fr-FR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44150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15/02/2019</a:t>
            </a:fld>
            <a:endParaRPr lang="fr-FR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663693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15/02/2019</a:t>
            </a:fld>
            <a:endParaRPr lang="fr-FR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56209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15/02/2019</a:t>
            </a:fld>
            <a:endParaRPr lang="fr-FR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78285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5D88-D073-4EED-BA7A-B8870ABAA5FE}" type="datetimeFigureOut">
              <a:rPr lang="fr-FR" smtClean="0"/>
              <a:pPr/>
              <a:t>15/02/2019</a:t>
            </a:fld>
            <a:endParaRPr lang="fr-FR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751457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fr-FR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fr-FR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55D88-D073-4EED-BA7A-B8870ABAA5FE}" type="datetimeFigureOut">
              <a:rPr lang="fr-FR" smtClean="0"/>
              <a:pPr/>
              <a:t>15/02/2019</a:t>
            </a:fld>
            <a:endParaRPr lang="fr-FR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DE335-ED9E-425B-9992-7C7C845A4DE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02484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" y="381000"/>
            <a:ext cx="8839200" cy="6248400"/>
          </a:xfrm>
        </p:spPr>
        <p:txBody>
          <a:bodyPr/>
          <a:lstStyle/>
          <a:p>
            <a:r>
              <a:rPr lang="en-US" sz="3600" b="1" i="1" dirty="0" smtClean="0">
                <a:solidFill>
                  <a:schemeClr val="accent6"/>
                </a:solidFill>
              </a:rPr>
              <a:t>APPROACH   TO   ANEMIA</a:t>
            </a:r>
          </a:p>
          <a:p>
            <a:endParaRPr lang="en-US" dirty="0" smtClean="0"/>
          </a:p>
          <a:p>
            <a:pPr algn="just"/>
            <a:r>
              <a:rPr lang="en-US" dirty="0" smtClean="0">
                <a:solidFill>
                  <a:schemeClr val="accent1"/>
                </a:solidFill>
              </a:rPr>
              <a:t> WHO defines  anemia when HB level &lt; 13gm/dl in </a:t>
            </a:r>
          </a:p>
          <a:p>
            <a:pPr algn="just"/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men and &lt;12gm/dl in women .</a:t>
            </a:r>
          </a:p>
          <a:p>
            <a:pPr algn="just"/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Anemia is not a diagnosis , it is a manifestation </a:t>
            </a:r>
          </a:p>
          <a:p>
            <a:pPr algn="just"/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of an underlying  disease .</a:t>
            </a:r>
          </a:p>
          <a:p>
            <a:pPr algn="just"/>
            <a:r>
              <a:rPr lang="en-US" dirty="0" smtClean="0">
                <a:solidFill>
                  <a:schemeClr val="accent1"/>
                </a:solidFill>
              </a:rPr>
              <a:t> Symptoms of anemia develops when there is</a:t>
            </a:r>
          </a:p>
          <a:p>
            <a:pPr algn="just"/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marked  reduction  of  HB  level  or when it</a:t>
            </a:r>
          </a:p>
          <a:p>
            <a:pPr algn="just"/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develops  rapidly.</a:t>
            </a:r>
          </a:p>
        </p:txBody>
      </p:sp>
    </p:spTree>
    <p:extLst>
      <p:ext uri="{BB962C8B-B14F-4D97-AF65-F5344CB8AC3E}">
        <p14:creationId xmlns="" xmlns:p14="http://schemas.microsoft.com/office/powerpoint/2010/main" val="325362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 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smtClean="0">
                <a:solidFill>
                  <a:srgbClr val="FF0000"/>
                </a:solidFill>
              </a:rPr>
              <a:t>IMPORTANT  TO  REMEMBER</a:t>
            </a:r>
          </a:p>
          <a:p>
            <a:pPr>
              <a:buNone/>
            </a:pPr>
            <a:r>
              <a:rPr lang="en-US" dirty="0" smtClean="0"/>
              <a:t>           * Anemia is a clinical sign of disease .</a:t>
            </a:r>
          </a:p>
          <a:p>
            <a:pPr>
              <a:buNone/>
            </a:pPr>
            <a:r>
              <a:rPr lang="en-US" dirty="0" smtClean="0"/>
              <a:t>           * It is not a single disease by itself .</a:t>
            </a:r>
          </a:p>
          <a:p>
            <a:pPr>
              <a:buNone/>
            </a:pPr>
            <a:r>
              <a:rPr lang="en-US" dirty="0" smtClean="0"/>
              <a:t>           *Need to look for the underlying cause !</a:t>
            </a:r>
          </a:p>
          <a:p>
            <a:pPr>
              <a:buNone/>
            </a:pPr>
            <a:r>
              <a:rPr lang="en-US" dirty="0" smtClean="0"/>
              <a:t>           * Its diagnosis is not that simple!! , we will</a:t>
            </a:r>
          </a:p>
          <a:p>
            <a:pPr>
              <a:buNone/>
            </a:pPr>
            <a:r>
              <a:rPr lang="en-US" dirty="0" smtClean="0"/>
              <a:t>               make it .</a:t>
            </a:r>
          </a:p>
          <a:p>
            <a:pPr>
              <a:buNone/>
            </a:pPr>
            <a:r>
              <a:rPr lang="en-US" dirty="0" smtClean="0"/>
              <a:t>           * It is very common and important in our </a:t>
            </a:r>
          </a:p>
          <a:p>
            <a:pPr>
              <a:buNone/>
            </a:pPr>
            <a:r>
              <a:rPr lang="en-US" dirty="0" smtClean="0"/>
              <a:t>              practice .</a:t>
            </a:r>
          </a:p>
          <a:p>
            <a:pPr>
              <a:buNone/>
            </a:pPr>
            <a:r>
              <a:rPr lang="en-US" dirty="0" smtClean="0"/>
              <a:t>           *Drug treatment depends on the cause 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67400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026" name="Picture 2" descr="C:\Users\Rouya\Desktop\anemia-ty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47" y="-2498"/>
            <a:ext cx="8318994" cy="65556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92657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</a:t>
            </a:r>
            <a:r>
              <a:rPr lang="en-US" sz="4000" dirty="0" smtClean="0">
                <a:solidFill>
                  <a:srgbClr val="FF0000"/>
                </a:solidFill>
              </a:rPr>
              <a:t>Diagnostic Approaches To Anemia</a:t>
            </a:r>
          </a:p>
          <a:p>
            <a:pPr>
              <a:buNone/>
            </a:pPr>
            <a:r>
              <a:rPr lang="en-US" dirty="0" smtClean="0"/>
              <a:t>      </a:t>
            </a:r>
          </a:p>
          <a:p>
            <a:pPr>
              <a:buNone/>
            </a:pPr>
            <a:r>
              <a:rPr lang="en-US" dirty="0" smtClean="0"/>
              <a:t>                1-  Is  the patient  anemic ?</a:t>
            </a:r>
          </a:p>
          <a:p>
            <a:pPr>
              <a:buNone/>
            </a:pPr>
            <a:r>
              <a:rPr lang="en-US" dirty="0" smtClean="0"/>
              <a:t>                2-  How  severe is the  anemia ?</a:t>
            </a:r>
          </a:p>
          <a:p>
            <a:pPr>
              <a:buNone/>
            </a:pPr>
            <a:r>
              <a:rPr lang="en-US" dirty="0" smtClean="0"/>
              <a:t>                3-  What  type of  anemia ?</a:t>
            </a:r>
          </a:p>
          <a:p>
            <a:pPr>
              <a:buNone/>
            </a:pPr>
            <a:r>
              <a:rPr lang="en-US" dirty="0" smtClean="0"/>
              <a:t>                4-  Why  the  patient  is anemic ?</a:t>
            </a:r>
          </a:p>
          <a:p>
            <a:pPr>
              <a:buNone/>
            </a:pPr>
            <a:r>
              <a:rPr lang="en-US" dirty="0" smtClean="0"/>
              <a:t>                5- What  should  be done ?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304800"/>
            <a:ext cx="8458200" cy="6324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3600" b="1" i="1" dirty="0" smtClean="0">
                <a:solidFill>
                  <a:schemeClr val="tx2"/>
                </a:solidFill>
              </a:rPr>
              <a:t>EVALUATION  OF  ANEMIA :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sz="3600" b="1" i="1" dirty="0" smtClean="0">
                <a:solidFill>
                  <a:srgbClr val="FF0000"/>
                </a:solidFill>
              </a:rPr>
              <a:t>A-  HISTORY :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     - Nutritional history : Vegans , alcoholism.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     - Bleeding  history.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     -  History of associated systemic  disease,                    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   malignancy, rheumatic disorder.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Family history of anemia.  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     - Drug  history.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     - History of pica.</a:t>
            </a:r>
            <a:endParaRPr lang="fr-F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772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304800"/>
            <a:ext cx="8458200" cy="6324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b="1" i="1" dirty="0" smtClean="0">
                <a:solidFill>
                  <a:srgbClr val="FF0000"/>
                </a:solidFill>
              </a:rPr>
              <a:t>B- Physical examination: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  - Full, complete physical examination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      ( general &amp; systemic).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- Demonstration of signs of underlying disorder 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 may suggest the type and or cause of anemia.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</a:t>
            </a:r>
            <a:r>
              <a:rPr lang="en-US" smtClean="0">
                <a:solidFill>
                  <a:schemeClr val="accent1"/>
                </a:solidFill>
              </a:rPr>
              <a:t>a- pallor </a:t>
            </a:r>
            <a:r>
              <a:rPr lang="en-US" dirty="0" smtClean="0">
                <a:solidFill>
                  <a:schemeClr val="accent1"/>
                </a:solidFill>
              </a:rPr>
              <a:t>&amp; jaundice and splenomegaly ;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   suggests  Hemolytic Anemia.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b- Pallor &amp; epistaxis &amp; purpura &amp; melena ;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  suggests IDA 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c- Pallor &amp; neurological abnormalities ; suggests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  Vit. B12 deficiency.</a:t>
            </a:r>
            <a:endParaRPr lang="fr-F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410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52400"/>
            <a:ext cx="8686800" cy="6629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3600" b="1" i="1" dirty="0" smtClean="0">
                <a:solidFill>
                  <a:srgbClr val="FF0000"/>
                </a:solidFill>
              </a:rPr>
              <a:t>C- Investigations :-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 CBC , PBF ,ESR , Reticulocyte count.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RBCs , RBC  indices.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Coagulation profile.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Iron study “ S. iron, TIBC, S. ferritin ”.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Vit. B12 level, folate.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LFT &amp; RFT &amp; stool </a:t>
            </a:r>
            <a:r>
              <a:rPr lang="en-US" smtClean="0">
                <a:solidFill>
                  <a:schemeClr val="accent1"/>
                </a:solidFill>
              </a:rPr>
              <a:t>for occult blood .</a:t>
            </a:r>
            <a:endParaRPr lang="en-US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HB electrophoresis.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Coomb’s test.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Endoscopy &amp; Radiological study.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- BMA </a:t>
            </a:r>
            <a:r>
              <a:rPr lang="en-US" u="sng" dirty="0" smtClean="0">
                <a:solidFill>
                  <a:schemeClr val="accent1"/>
                </a:solidFill>
              </a:rPr>
              <a:t>+</a:t>
            </a:r>
            <a:r>
              <a:rPr lang="en-US" dirty="0" smtClean="0">
                <a:solidFill>
                  <a:schemeClr val="accent1"/>
                </a:solidFill>
              </a:rPr>
              <a:t> biopsy.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     - Other specific inv. According to underlying   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   problem.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41879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228600"/>
            <a:ext cx="8763000" cy="6477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3600" b="1" i="1" dirty="0" smtClean="0">
                <a:solidFill>
                  <a:srgbClr val="FF0000"/>
                </a:solidFill>
              </a:rPr>
              <a:t>Symptom of anemia :-</a:t>
            </a:r>
          </a:p>
          <a:p>
            <a:pPr marL="0" indent="0">
              <a:buNone/>
            </a:pPr>
            <a:r>
              <a:rPr lang="en-US" sz="3600" b="1" i="1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- Symptoms vary depends on severity of anemia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and how rapidly it develops.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- Asymptomatic.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- Fatigue, lethargy, dizziness, headache, poor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 concentration, visual disturbance, tachycardia.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- Dyspnea “ exertional, at rest ” chest pain, HF. </a:t>
            </a:r>
            <a:endParaRPr lang="fr-F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12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6400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fr-FR" dirty="0"/>
          </a:p>
        </p:txBody>
      </p:sp>
      <p:pic>
        <p:nvPicPr>
          <p:cNvPr id="2050" name="Picture 2" descr="C:\Users\Rouya\Desktop\Anem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458200" cy="6400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5463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</a:t>
            </a:r>
            <a:r>
              <a:rPr lang="en-US" sz="4200" dirty="0" smtClean="0">
                <a:solidFill>
                  <a:srgbClr val="FF0000"/>
                </a:solidFill>
              </a:rPr>
              <a:t>Classification Of Anemia </a:t>
            </a:r>
          </a:p>
          <a:p>
            <a:pPr>
              <a:buNone/>
            </a:pPr>
            <a:r>
              <a:rPr lang="en-US" dirty="0" smtClean="0"/>
              <a:t>         </a:t>
            </a:r>
            <a:r>
              <a:rPr lang="en-US" sz="3500" dirty="0" smtClean="0"/>
              <a:t>A</a:t>
            </a:r>
            <a:r>
              <a:rPr lang="en-US" dirty="0" smtClean="0"/>
              <a:t>- On basis of cause :-</a:t>
            </a:r>
          </a:p>
          <a:p>
            <a:pPr>
              <a:buNone/>
            </a:pPr>
            <a:r>
              <a:rPr lang="en-US" dirty="0" smtClean="0"/>
              <a:t>                     * bleeding.</a:t>
            </a:r>
          </a:p>
          <a:p>
            <a:pPr>
              <a:buNone/>
            </a:pPr>
            <a:r>
              <a:rPr lang="en-US" dirty="0" smtClean="0"/>
              <a:t>                     * inadequate production of normal RBCs.</a:t>
            </a:r>
          </a:p>
          <a:p>
            <a:pPr>
              <a:buNone/>
            </a:pPr>
            <a:r>
              <a:rPr lang="en-US" dirty="0" smtClean="0"/>
              <a:t>                     * excessive destruction of  RBCs 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b="1" dirty="0" smtClean="0"/>
              <a:t> B- </a:t>
            </a:r>
            <a:r>
              <a:rPr lang="en-US" dirty="0" smtClean="0"/>
              <a:t>On basis of RBC morphology :-</a:t>
            </a:r>
          </a:p>
          <a:p>
            <a:pPr>
              <a:buNone/>
            </a:pPr>
            <a:r>
              <a:rPr lang="en-US" dirty="0" smtClean="0"/>
              <a:t>                    * normocytic .</a:t>
            </a:r>
          </a:p>
          <a:p>
            <a:pPr>
              <a:buNone/>
            </a:pPr>
            <a:r>
              <a:rPr lang="en-US" dirty="0" smtClean="0"/>
              <a:t>                    * macrocytic .</a:t>
            </a:r>
          </a:p>
          <a:p>
            <a:pPr>
              <a:buNone/>
            </a:pPr>
            <a:r>
              <a:rPr lang="en-US" dirty="0" smtClean="0"/>
              <a:t>                    * microcytic 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228600"/>
            <a:ext cx="8686800" cy="6400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fr-FR" dirty="0"/>
          </a:p>
        </p:txBody>
      </p:sp>
      <p:pic>
        <p:nvPicPr>
          <p:cNvPr id="1026" name="Picture 2" descr="C:\Users\Rouya\Desktop\93-5-iline_defaul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10600" cy="6248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9838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517</Words>
  <Application>Microsoft Office PowerPoint</Application>
  <PresentationFormat>On-screen Show (4:3)</PresentationFormat>
  <Paragraphs>84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نسق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Naim Al Hussaini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Rouya</dc:creator>
  <cp:lastModifiedBy>AL ZALITANI</cp:lastModifiedBy>
  <cp:revision>23</cp:revision>
  <dcterms:created xsi:type="dcterms:W3CDTF">2016-05-26T19:29:17Z</dcterms:created>
  <dcterms:modified xsi:type="dcterms:W3CDTF">2019-02-15T21:13:27Z</dcterms:modified>
</cp:coreProperties>
</file>