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5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94E459CA-E67B-4687-B29E-057E579D9A74}" type="datetimeFigureOut">
              <a:rPr lang="en-US" smtClean="0"/>
              <a:t>12/24/2021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1664909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94E459CA-E67B-4687-B29E-057E579D9A74}" type="datetimeFigureOut">
              <a:rPr lang="en-US" smtClean="0"/>
              <a:t>12/24/2021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3010293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94E459CA-E67B-4687-B29E-057E579D9A74}" type="datetimeFigureOut">
              <a:rPr lang="en-US" smtClean="0"/>
              <a:t>12/24/2021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4153297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94E459CA-E67B-4687-B29E-057E579D9A74}" type="datetimeFigureOut">
              <a:rPr lang="en-US" smtClean="0"/>
              <a:t>12/24/2021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4037654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4E459CA-E67B-4687-B29E-057E579D9A74}" type="datetimeFigureOut">
              <a:rPr lang="en-US" smtClean="0"/>
              <a:t>12/24/2021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1392548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94E459CA-E67B-4687-B29E-057E579D9A74}" type="datetimeFigureOut">
              <a:rPr lang="en-US" smtClean="0"/>
              <a:t>12/24/2021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2059782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94E459CA-E67B-4687-B29E-057E579D9A74}" type="datetimeFigureOut">
              <a:rPr lang="en-US" smtClean="0"/>
              <a:t>12/24/2021</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3036424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94E459CA-E67B-4687-B29E-057E579D9A74}" type="datetimeFigureOut">
              <a:rPr lang="en-US" smtClean="0"/>
              <a:t>12/24/2021</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39455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4E459CA-E67B-4687-B29E-057E579D9A74}" type="datetimeFigureOut">
              <a:rPr lang="en-US" smtClean="0"/>
              <a:t>12/24/2021</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258871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4E459CA-E67B-4687-B29E-057E579D9A74}" type="datetimeFigureOut">
              <a:rPr lang="en-US" smtClean="0"/>
              <a:t>12/24/2021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3022130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4E459CA-E67B-4687-B29E-057E579D9A74}" type="datetimeFigureOut">
              <a:rPr lang="en-US" smtClean="0"/>
              <a:t>12/24/2021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1482EA5-2280-4A72-A419-DA2AC6BC902C}" type="slidenum">
              <a:rPr lang="en-US" smtClean="0"/>
              <a:t>‹#›</a:t>
            </a:fld>
            <a:endParaRPr lang="en-US"/>
          </a:p>
        </p:txBody>
      </p:sp>
    </p:spTree>
    <p:extLst>
      <p:ext uri="{BB962C8B-B14F-4D97-AF65-F5344CB8AC3E}">
        <p14:creationId xmlns:p14="http://schemas.microsoft.com/office/powerpoint/2010/main" val="1972999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E459CA-E67B-4687-B29E-057E579D9A74}" type="datetimeFigureOut">
              <a:rPr lang="en-US" smtClean="0"/>
              <a:t>12/24/2021</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482EA5-2280-4A72-A419-DA2AC6BC902C}" type="slidenum">
              <a:rPr lang="en-US" smtClean="0"/>
              <a:t>‹#›</a:t>
            </a:fld>
            <a:endParaRPr lang="en-US"/>
          </a:p>
        </p:txBody>
      </p:sp>
    </p:spTree>
    <p:extLst>
      <p:ext uri="{BB962C8B-B14F-4D97-AF65-F5344CB8AC3E}">
        <p14:creationId xmlns:p14="http://schemas.microsoft.com/office/powerpoint/2010/main" val="18729253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52600" y="2362200"/>
            <a:ext cx="5486400" cy="1470025"/>
          </a:xfrm>
        </p:spPr>
        <p:txBody>
          <a:bodyPr/>
          <a:lstStyle/>
          <a:p>
            <a:r>
              <a:rPr lang="en-US" dirty="0" smtClean="0">
                <a:solidFill>
                  <a:schemeClr val="accent3">
                    <a:lumMod val="75000"/>
                  </a:schemeClr>
                </a:solidFill>
              </a:rPr>
              <a:t>International </a:t>
            </a:r>
            <a:r>
              <a:rPr lang="en-US" dirty="0" smtClean="0">
                <a:solidFill>
                  <a:schemeClr val="accent3">
                    <a:lumMod val="75000"/>
                  </a:schemeClr>
                </a:solidFill>
              </a:rPr>
              <a:t>Relations </a:t>
            </a:r>
            <a:r>
              <a:rPr lang="en-US" dirty="0">
                <a:solidFill>
                  <a:schemeClr val="accent3">
                    <a:lumMod val="75000"/>
                  </a:schemeClr>
                </a:solidFill>
              </a:rPr>
              <a:t>T</a:t>
            </a:r>
            <a:r>
              <a:rPr lang="en-US" dirty="0" smtClean="0">
                <a:solidFill>
                  <a:schemeClr val="accent3">
                    <a:lumMod val="75000"/>
                  </a:schemeClr>
                </a:solidFill>
              </a:rPr>
              <a:t>heories</a:t>
            </a:r>
            <a:endParaRPr lang="en-US" dirty="0">
              <a:solidFill>
                <a:schemeClr val="accent3">
                  <a:lumMod val="75000"/>
                </a:schemeClr>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41378"/>
            <a:ext cx="1066800" cy="995680"/>
          </a:xfrm>
          <a:prstGeom prst="rect">
            <a:avLst/>
          </a:prstGeom>
        </p:spPr>
      </p:pic>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241378"/>
            <a:ext cx="1066800" cy="796808"/>
          </a:xfrm>
          <a:prstGeom prst="rect">
            <a:avLst/>
          </a:prstGeom>
        </p:spPr>
      </p:pic>
      <p:sp>
        <p:nvSpPr>
          <p:cNvPr id="8" name="مربع نص 7"/>
          <p:cNvSpPr txBox="1"/>
          <p:nvPr/>
        </p:nvSpPr>
        <p:spPr>
          <a:xfrm>
            <a:off x="2743200" y="241378"/>
            <a:ext cx="3848874" cy="369332"/>
          </a:xfrm>
          <a:prstGeom prst="rect">
            <a:avLst/>
          </a:prstGeom>
          <a:noFill/>
        </p:spPr>
        <p:txBody>
          <a:bodyPr wrap="none" rtlCol="0">
            <a:spAutoFit/>
          </a:bodyPr>
          <a:lstStyle/>
          <a:p>
            <a:r>
              <a:rPr lang="en-US" dirty="0" smtClean="0"/>
              <a:t>Libyan International Medical University</a:t>
            </a:r>
            <a:endParaRPr lang="en-US" dirty="0"/>
          </a:p>
        </p:txBody>
      </p:sp>
      <p:sp>
        <p:nvSpPr>
          <p:cNvPr id="9" name="مربع نص 8"/>
          <p:cNvSpPr txBox="1"/>
          <p:nvPr/>
        </p:nvSpPr>
        <p:spPr>
          <a:xfrm>
            <a:off x="2955277" y="578260"/>
            <a:ext cx="3424720" cy="369332"/>
          </a:xfrm>
          <a:prstGeom prst="rect">
            <a:avLst/>
          </a:prstGeom>
          <a:noFill/>
        </p:spPr>
        <p:txBody>
          <a:bodyPr wrap="none" rtlCol="0">
            <a:spAutoFit/>
          </a:bodyPr>
          <a:lstStyle/>
          <a:p>
            <a:r>
              <a:rPr lang="en-US" dirty="0" smtClean="0"/>
              <a:t>Faculty Of Business Administration</a:t>
            </a:r>
            <a:endParaRPr lang="en-US" dirty="0"/>
          </a:p>
        </p:txBody>
      </p:sp>
      <p:sp>
        <p:nvSpPr>
          <p:cNvPr id="10" name="مربع نص 9"/>
          <p:cNvSpPr txBox="1"/>
          <p:nvPr/>
        </p:nvSpPr>
        <p:spPr>
          <a:xfrm>
            <a:off x="685800" y="5943600"/>
            <a:ext cx="2405530" cy="369332"/>
          </a:xfrm>
          <a:prstGeom prst="rect">
            <a:avLst/>
          </a:prstGeom>
          <a:noFill/>
        </p:spPr>
        <p:txBody>
          <a:bodyPr wrap="none" rtlCol="0">
            <a:spAutoFit/>
          </a:bodyPr>
          <a:lstStyle/>
          <a:p>
            <a:r>
              <a:rPr lang="en-US" dirty="0" err="1" smtClean="0"/>
              <a:t>Rudena</a:t>
            </a:r>
            <a:r>
              <a:rPr lang="en-US" dirty="0" smtClean="0"/>
              <a:t> </a:t>
            </a:r>
            <a:r>
              <a:rPr lang="en-US" dirty="0" err="1" smtClean="0"/>
              <a:t>Bettamer</a:t>
            </a:r>
            <a:r>
              <a:rPr lang="en-US" dirty="0" smtClean="0"/>
              <a:t> 2886</a:t>
            </a:r>
            <a:endParaRPr lang="en-US" dirty="0"/>
          </a:p>
        </p:txBody>
      </p:sp>
      <p:sp>
        <p:nvSpPr>
          <p:cNvPr id="11" name="مربع نص 10"/>
          <p:cNvSpPr txBox="1"/>
          <p:nvPr/>
        </p:nvSpPr>
        <p:spPr>
          <a:xfrm>
            <a:off x="593434" y="6312932"/>
            <a:ext cx="4816766" cy="369332"/>
          </a:xfrm>
          <a:prstGeom prst="rect">
            <a:avLst/>
          </a:prstGeom>
          <a:noFill/>
        </p:spPr>
        <p:txBody>
          <a:bodyPr wrap="square" rtlCol="0">
            <a:spAutoFit/>
          </a:bodyPr>
          <a:lstStyle/>
          <a:p>
            <a:r>
              <a:rPr lang="en-US" dirty="0" smtClean="0"/>
              <a:t>Rudena_2886@limu.edu.ly</a:t>
            </a:r>
            <a:endParaRPr lang="en-US" dirty="0"/>
          </a:p>
        </p:txBody>
      </p:sp>
      <p:sp>
        <p:nvSpPr>
          <p:cNvPr id="12" name="شكل بيضاوي 11"/>
          <p:cNvSpPr/>
          <p:nvPr/>
        </p:nvSpPr>
        <p:spPr>
          <a:xfrm>
            <a:off x="8458200" y="6128266"/>
            <a:ext cx="914400" cy="91440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شكل بيضاوي 12"/>
          <p:cNvSpPr/>
          <p:nvPr/>
        </p:nvSpPr>
        <p:spPr>
          <a:xfrm>
            <a:off x="-290945" y="320040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شكل بيضاوي 13"/>
          <p:cNvSpPr/>
          <p:nvPr/>
        </p:nvSpPr>
        <p:spPr>
          <a:xfrm>
            <a:off x="8686800" y="1600200"/>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31820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514600"/>
            <a:ext cx="4114800" cy="170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1772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i="1" dirty="0" smtClean="0">
                <a:solidFill>
                  <a:schemeClr val="accent3">
                    <a:lumMod val="75000"/>
                  </a:schemeClr>
                </a:solidFill>
              </a:rPr>
              <a:t>Table Of Content </a:t>
            </a:r>
            <a:endParaRPr lang="en-US" b="1" i="1" dirty="0">
              <a:solidFill>
                <a:schemeClr val="accent3">
                  <a:lumMod val="75000"/>
                </a:schemeClr>
              </a:solidFill>
            </a:endParaRPr>
          </a:p>
        </p:txBody>
      </p:sp>
      <p:sp>
        <p:nvSpPr>
          <p:cNvPr id="4" name="شكل بيضاوي 3"/>
          <p:cNvSpPr/>
          <p:nvPr/>
        </p:nvSpPr>
        <p:spPr>
          <a:xfrm>
            <a:off x="-457200" y="152400"/>
            <a:ext cx="1080655" cy="10668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8382000" y="60960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شكل بيضاوي 5"/>
          <p:cNvSpPr/>
          <p:nvPr/>
        </p:nvSpPr>
        <p:spPr>
          <a:xfrm>
            <a:off x="8229600" y="6096000"/>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7" name="شكل بيضاوي 6"/>
          <p:cNvSpPr/>
          <p:nvPr/>
        </p:nvSpPr>
        <p:spPr>
          <a:xfrm>
            <a:off x="-38100" y="5763491"/>
            <a:ext cx="9525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شكل بيضاوي 7"/>
          <p:cNvSpPr/>
          <p:nvPr/>
        </p:nvSpPr>
        <p:spPr>
          <a:xfrm>
            <a:off x="8686800" y="4191000"/>
            <a:ext cx="914400" cy="9144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ربع نص 12"/>
          <p:cNvSpPr txBox="1"/>
          <p:nvPr/>
        </p:nvSpPr>
        <p:spPr>
          <a:xfrm>
            <a:off x="438150" y="2438400"/>
            <a:ext cx="704039" cy="707886"/>
          </a:xfrm>
          <a:prstGeom prst="rect">
            <a:avLst/>
          </a:prstGeom>
          <a:noFill/>
        </p:spPr>
        <p:txBody>
          <a:bodyPr wrap="none" rtlCol="0">
            <a:spAutoFit/>
          </a:bodyPr>
          <a:lstStyle/>
          <a:p>
            <a:r>
              <a:rPr lang="en-US" sz="4000" dirty="0" smtClean="0">
                <a:solidFill>
                  <a:schemeClr val="bg2">
                    <a:lumMod val="50000"/>
                  </a:schemeClr>
                </a:solidFill>
              </a:rPr>
              <a:t>01</a:t>
            </a:r>
            <a:endParaRPr lang="en-US" sz="4000" dirty="0">
              <a:solidFill>
                <a:schemeClr val="bg2">
                  <a:lumMod val="50000"/>
                </a:schemeClr>
              </a:solidFill>
            </a:endParaRPr>
          </a:p>
        </p:txBody>
      </p:sp>
      <p:sp>
        <p:nvSpPr>
          <p:cNvPr id="14" name="مربع نص 13"/>
          <p:cNvSpPr txBox="1"/>
          <p:nvPr/>
        </p:nvSpPr>
        <p:spPr>
          <a:xfrm>
            <a:off x="366816" y="3810000"/>
            <a:ext cx="704039" cy="707886"/>
          </a:xfrm>
          <a:prstGeom prst="rect">
            <a:avLst/>
          </a:prstGeom>
          <a:noFill/>
        </p:spPr>
        <p:txBody>
          <a:bodyPr wrap="none" rtlCol="0">
            <a:spAutoFit/>
          </a:bodyPr>
          <a:lstStyle/>
          <a:p>
            <a:r>
              <a:rPr lang="en-US" sz="4000" dirty="0" smtClean="0">
                <a:solidFill>
                  <a:schemeClr val="bg2">
                    <a:lumMod val="50000"/>
                  </a:schemeClr>
                </a:solidFill>
              </a:rPr>
              <a:t>02</a:t>
            </a:r>
            <a:endParaRPr lang="en-US" sz="4000" dirty="0">
              <a:solidFill>
                <a:schemeClr val="bg2">
                  <a:lumMod val="50000"/>
                </a:schemeClr>
              </a:solidFill>
            </a:endParaRPr>
          </a:p>
        </p:txBody>
      </p:sp>
      <p:sp>
        <p:nvSpPr>
          <p:cNvPr id="15" name="مربع نص 14"/>
          <p:cNvSpPr txBox="1"/>
          <p:nvPr/>
        </p:nvSpPr>
        <p:spPr>
          <a:xfrm>
            <a:off x="4966855" y="2464207"/>
            <a:ext cx="704039" cy="707886"/>
          </a:xfrm>
          <a:prstGeom prst="rect">
            <a:avLst/>
          </a:prstGeom>
          <a:noFill/>
        </p:spPr>
        <p:txBody>
          <a:bodyPr wrap="none" rtlCol="0">
            <a:spAutoFit/>
          </a:bodyPr>
          <a:lstStyle/>
          <a:p>
            <a:r>
              <a:rPr lang="en-US" sz="4000" dirty="0" smtClean="0">
                <a:solidFill>
                  <a:schemeClr val="bg2">
                    <a:lumMod val="50000"/>
                  </a:schemeClr>
                </a:solidFill>
              </a:rPr>
              <a:t>03</a:t>
            </a:r>
            <a:endParaRPr lang="en-US" sz="4000" dirty="0">
              <a:solidFill>
                <a:schemeClr val="bg2">
                  <a:lumMod val="50000"/>
                </a:schemeClr>
              </a:solidFill>
            </a:endParaRPr>
          </a:p>
        </p:txBody>
      </p:sp>
      <p:sp>
        <p:nvSpPr>
          <p:cNvPr id="16" name="مربع نص 15"/>
          <p:cNvSpPr txBox="1"/>
          <p:nvPr/>
        </p:nvSpPr>
        <p:spPr>
          <a:xfrm>
            <a:off x="4966854" y="3837057"/>
            <a:ext cx="704039" cy="707886"/>
          </a:xfrm>
          <a:prstGeom prst="rect">
            <a:avLst/>
          </a:prstGeom>
          <a:noFill/>
        </p:spPr>
        <p:txBody>
          <a:bodyPr wrap="none" rtlCol="0">
            <a:spAutoFit/>
          </a:bodyPr>
          <a:lstStyle/>
          <a:p>
            <a:r>
              <a:rPr lang="en-US" sz="4000" dirty="0" smtClean="0">
                <a:solidFill>
                  <a:schemeClr val="bg2">
                    <a:lumMod val="50000"/>
                  </a:schemeClr>
                </a:solidFill>
              </a:rPr>
              <a:t>04</a:t>
            </a:r>
            <a:endParaRPr lang="en-US" sz="4000" dirty="0">
              <a:solidFill>
                <a:schemeClr val="bg2">
                  <a:lumMod val="50000"/>
                </a:schemeClr>
              </a:solidFill>
            </a:endParaRPr>
          </a:p>
        </p:txBody>
      </p:sp>
      <p:sp>
        <p:nvSpPr>
          <p:cNvPr id="17" name="مربع نص 16"/>
          <p:cNvSpPr txBox="1"/>
          <p:nvPr/>
        </p:nvSpPr>
        <p:spPr>
          <a:xfrm>
            <a:off x="1142189" y="2480808"/>
            <a:ext cx="2567819" cy="646331"/>
          </a:xfrm>
          <a:prstGeom prst="rect">
            <a:avLst/>
          </a:prstGeom>
          <a:noFill/>
        </p:spPr>
        <p:txBody>
          <a:bodyPr wrap="none" rtlCol="0">
            <a:spAutoFit/>
          </a:bodyPr>
          <a:lstStyle/>
          <a:p>
            <a:r>
              <a:rPr lang="en-US" sz="3600" dirty="0" smtClean="0">
                <a:solidFill>
                  <a:schemeClr val="accent3">
                    <a:lumMod val="50000"/>
                  </a:schemeClr>
                </a:solidFill>
              </a:rPr>
              <a:t>Introduction</a:t>
            </a:r>
            <a:r>
              <a:rPr lang="en-US" dirty="0" smtClean="0"/>
              <a:t> </a:t>
            </a:r>
            <a:endParaRPr lang="en-US" dirty="0"/>
          </a:p>
        </p:txBody>
      </p:sp>
      <p:sp>
        <p:nvSpPr>
          <p:cNvPr id="18" name="مربع نص 17"/>
          <p:cNvSpPr txBox="1"/>
          <p:nvPr/>
        </p:nvSpPr>
        <p:spPr>
          <a:xfrm>
            <a:off x="1112419" y="3815071"/>
            <a:ext cx="3671454" cy="954107"/>
          </a:xfrm>
          <a:prstGeom prst="rect">
            <a:avLst/>
          </a:prstGeom>
          <a:noFill/>
        </p:spPr>
        <p:txBody>
          <a:bodyPr wrap="square" rtlCol="0">
            <a:spAutoFit/>
          </a:bodyPr>
          <a:lstStyle/>
          <a:p>
            <a:r>
              <a:rPr lang="en-US" sz="2800" dirty="0" smtClean="0">
                <a:solidFill>
                  <a:schemeClr val="accent3">
                    <a:lumMod val="50000"/>
                  </a:schemeClr>
                </a:solidFill>
              </a:rPr>
              <a:t>International relation theories</a:t>
            </a:r>
            <a:endParaRPr lang="en-US" sz="2800" dirty="0">
              <a:solidFill>
                <a:schemeClr val="accent3">
                  <a:lumMod val="50000"/>
                </a:schemeClr>
              </a:solidFill>
            </a:endParaRPr>
          </a:p>
        </p:txBody>
      </p:sp>
      <p:sp>
        <p:nvSpPr>
          <p:cNvPr id="19" name="مربع نص 18"/>
          <p:cNvSpPr txBox="1"/>
          <p:nvPr/>
        </p:nvSpPr>
        <p:spPr>
          <a:xfrm>
            <a:off x="5670894" y="2528509"/>
            <a:ext cx="2233304" cy="646331"/>
          </a:xfrm>
          <a:prstGeom prst="rect">
            <a:avLst/>
          </a:prstGeom>
          <a:noFill/>
        </p:spPr>
        <p:txBody>
          <a:bodyPr wrap="none" rtlCol="0">
            <a:spAutoFit/>
          </a:bodyPr>
          <a:lstStyle/>
          <a:p>
            <a:r>
              <a:rPr lang="en-US" sz="3600" dirty="0" smtClean="0">
                <a:solidFill>
                  <a:schemeClr val="accent3">
                    <a:lumMod val="50000"/>
                  </a:schemeClr>
                </a:solidFill>
              </a:rPr>
              <a:t>Conclusion</a:t>
            </a:r>
            <a:endParaRPr lang="en-US" sz="3600" dirty="0">
              <a:solidFill>
                <a:schemeClr val="accent3">
                  <a:lumMod val="50000"/>
                </a:schemeClr>
              </a:solidFill>
            </a:endParaRPr>
          </a:p>
        </p:txBody>
      </p:sp>
      <p:sp>
        <p:nvSpPr>
          <p:cNvPr id="20" name="مستطيل 19"/>
          <p:cNvSpPr/>
          <p:nvPr/>
        </p:nvSpPr>
        <p:spPr>
          <a:xfrm>
            <a:off x="5677821" y="3915037"/>
            <a:ext cx="2060885" cy="646331"/>
          </a:xfrm>
          <a:prstGeom prst="rect">
            <a:avLst/>
          </a:prstGeom>
        </p:spPr>
        <p:txBody>
          <a:bodyPr wrap="none">
            <a:spAutoFit/>
          </a:bodyPr>
          <a:lstStyle/>
          <a:p>
            <a:r>
              <a:rPr lang="en-US" sz="3600" dirty="0" smtClean="0">
                <a:solidFill>
                  <a:schemeClr val="accent3">
                    <a:lumMod val="50000"/>
                  </a:schemeClr>
                </a:solidFill>
              </a:rPr>
              <a:t>Reference</a:t>
            </a:r>
            <a:endParaRPr lang="en-US" sz="3600" dirty="0">
              <a:solidFill>
                <a:schemeClr val="accent3">
                  <a:lumMod val="50000"/>
                </a:schemeClr>
              </a:solidFill>
            </a:endParaRPr>
          </a:p>
        </p:txBody>
      </p:sp>
    </p:spTree>
    <p:extLst>
      <p:ext uri="{BB962C8B-B14F-4D97-AF65-F5344CB8AC3E}">
        <p14:creationId xmlns:p14="http://schemas.microsoft.com/office/powerpoint/2010/main" val="2651484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800100"/>
            <a:ext cx="8229600" cy="1143000"/>
          </a:xfrm>
        </p:spPr>
        <p:txBody>
          <a:bodyPr>
            <a:normAutofit/>
          </a:bodyPr>
          <a:lstStyle/>
          <a:p>
            <a:r>
              <a:rPr lang="en-US" sz="5400" b="1" i="1" dirty="0" smtClean="0">
                <a:solidFill>
                  <a:schemeClr val="accent3">
                    <a:lumMod val="75000"/>
                  </a:schemeClr>
                </a:solidFill>
              </a:rPr>
              <a:t>objective</a:t>
            </a:r>
            <a:endParaRPr lang="en-US" sz="5400" b="1" i="1" dirty="0">
              <a:solidFill>
                <a:schemeClr val="accent3">
                  <a:lumMod val="75000"/>
                </a:schemeClr>
              </a:solidFill>
            </a:endParaRPr>
          </a:p>
        </p:txBody>
      </p:sp>
      <p:sp>
        <p:nvSpPr>
          <p:cNvPr id="4" name="شكل بيضاوي 3"/>
          <p:cNvSpPr/>
          <p:nvPr/>
        </p:nvSpPr>
        <p:spPr>
          <a:xfrm>
            <a:off x="83127" y="914400"/>
            <a:ext cx="914400" cy="91440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8582891" y="5978236"/>
            <a:ext cx="914400" cy="914400"/>
          </a:xfrm>
          <a:prstGeom prst="ellips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6" name="شكل بيضاوي 5"/>
          <p:cNvSpPr/>
          <p:nvPr/>
        </p:nvSpPr>
        <p:spPr>
          <a:xfrm>
            <a:off x="1219200" y="5715000"/>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شكل بيضاوي 6"/>
          <p:cNvSpPr/>
          <p:nvPr/>
        </p:nvSpPr>
        <p:spPr>
          <a:xfrm>
            <a:off x="8582891" y="110836"/>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شكل بيضاوي 7"/>
          <p:cNvSpPr/>
          <p:nvPr/>
        </p:nvSpPr>
        <p:spPr>
          <a:xfrm>
            <a:off x="8686800" y="3657600"/>
            <a:ext cx="914400" cy="9144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سهم إلى اليمين 8"/>
          <p:cNvSpPr/>
          <p:nvPr/>
        </p:nvSpPr>
        <p:spPr>
          <a:xfrm>
            <a:off x="540327" y="2756916"/>
            <a:ext cx="978408" cy="484632"/>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p:cNvSpPr/>
          <p:nvPr/>
        </p:nvSpPr>
        <p:spPr>
          <a:xfrm>
            <a:off x="1676400" y="2690336"/>
            <a:ext cx="6172200" cy="830997"/>
          </a:xfrm>
          <a:prstGeom prst="rect">
            <a:avLst/>
          </a:prstGeom>
        </p:spPr>
        <p:txBody>
          <a:bodyPr wrap="square">
            <a:spAutoFit/>
          </a:bodyPr>
          <a:lstStyle/>
          <a:p>
            <a:r>
              <a:rPr lang="en-US" sz="2400" dirty="0" smtClean="0"/>
              <a:t>State the contested theories in interpreting international relations.</a:t>
            </a:r>
            <a:endParaRPr lang="en-US" sz="2400" dirty="0"/>
          </a:p>
        </p:txBody>
      </p:sp>
    </p:spTree>
    <p:extLst>
      <p:ext uri="{BB962C8B-B14F-4D97-AF65-F5344CB8AC3E}">
        <p14:creationId xmlns:p14="http://schemas.microsoft.com/office/powerpoint/2010/main" val="13832655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228600" y="22860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8686800" y="1143000"/>
            <a:ext cx="914400" cy="91440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شكل بيضاوي 5"/>
          <p:cNvSpPr/>
          <p:nvPr/>
        </p:nvSpPr>
        <p:spPr>
          <a:xfrm>
            <a:off x="8506691" y="6075218"/>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7" name="شكل بيضاوي 6"/>
          <p:cNvSpPr/>
          <p:nvPr/>
        </p:nvSpPr>
        <p:spPr>
          <a:xfrm>
            <a:off x="4191000" y="-457200"/>
            <a:ext cx="914400" cy="91440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شكل بيضاوي 7"/>
          <p:cNvSpPr/>
          <p:nvPr/>
        </p:nvSpPr>
        <p:spPr>
          <a:xfrm>
            <a:off x="0" y="6047509"/>
            <a:ext cx="914400" cy="9144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p:cNvSpPr/>
          <p:nvPr/>
        </p:nvSpPr>
        <p:spPr>
          <a:xfrm>
            <a:off x="1562100" y="2971800"/>
            <a:ext cx="6172200" cy="2246769"/>
          </a:xfrm>
          <a:prstGeom prst="rect">
            <a:avLst/>
          </a:prstGeom>
        </p:spPr>
        <p:txBody>
          <a:bodyPr wrap="square">
            <a:spAutoFit/>
          </a:bodyPr>
          <a:lstStyle/>
          <a:p>
            <a:pPr algn="just"/>
            <a:r>
              <a:rPr lang="en-US" sz="2800" b="1" dirty="0" smtClean="0"/>
              <a:t>International relations theories can help us understand the way the international systems work, as well as how nations engage with each other and view the world. </a:t>
            </a:r>
            <a:endParaRPr lang="en-US" sz="2800" b="1"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5127" y="1276350"/>
            <a:ext cx="55626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2478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152400" y="15240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6172200" y="152400"/>
            <a:ext cx="914400" cy="91440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شكل بيضاوي 5"/>
          <p:cNvSpPr/>
          <p:nvPr/>
        </p:nvSpPr>
        <p:spPr>
          <a:xfrm>
            <a:off x="-457200" y="4953000"/>
            <a:ext cx="914400" cy="91440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شكل بيضاوي 6"/>
          <p:cNvSpPr/>
          <p:nvPr/>
        </p:nvSpPr>
        <p:spPr>
          <a:xfrm>
            <a:off x="3893127" y="6477000"/>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شكل بيضاوي 7"/>
          <p:cNvSpPr/>
          <p:nvPr/>
        </p:nvSpPr>
        <p:spPr>
          <a:xfrm>
            <a:off x="8382000" y="6019800"/>
            <a:ext cx="914400" cy="9144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9" name="شكل بيضاوي 8"/>
          <p:cNvSpPr/>
          <p:nvPr/>
        </p:nvSpPr>
        <p:spPr>
          <a:xfrm>
            <a:off x="8686800" y="3276600"/>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p:cNvSpPr txBox="1"/>
          <p:nvPr/>
        </p:nvSpPr>
        <p:spPr>
          <a:xfrm>
            <a:off x="1381341" y="1371600"/>
            <a:ext cx="5937972" cy="646331"/>
          </a:xfrm>
          <a:prstGeom prst="rect">
            <a:avLst/>
          </a:prstGeom>
          <a:noFill/>
        </p:spPr>
        <p:txBody>
          <a:bodyPr wrap="none" rtlCol="0">
            <a:spAutoFit/>
          </a:bodyPr>
          <a:lstStyle/>
          <a:p>
            <a:r>
              <a:rPr lang="en-US" sz="3600" dirty="0" smtClean="0">
                <a:solidFill>
                  <a:schemeClr val="accent3">
                    <a:lumMod val="50000"/>
                  </a:schemeClr>
                </a:solidFill>
              </a:rPr>
              <a:t>International relation theories:</a:t>
            </a:r>
            <a:endParaRPr lang="en-US" sz="3600" dirty="0">
              <a:solidFill>
                <a:schemeClr val="accent3">
                  <a:lumMod val="50000"/>
                </a:schemeClr>
              </a:solidFill>
            </a:endParaRPr>
          </a:p>
        </p:txBody>
      </p:sp>
      <p:sp>
        <p:nvSpPr>
          <p:cNvPr id="11" name="مربع نص 10"/>
          <p:cNvSpPr txBox="1"/>
          <p:nvPr/>
        </p:nvSpPr>
        <p:spPr>
          <a:xfrm>
            <a:off x="131618" y="2362200"/>
            <a:ext cx="1855123" cy="523220"/>
          </a:xfrm>
          <a:prstGeom prst="rect">
            <a:avLst/>
          </a:prstGeom>
          <a:noFill/>
        </p:spPr>
        <p:txBody>
          <a:bodyPr wrap="none" rtlCol="0">
            <a:spAutoFit/>
          </a:bodyPr>
          <a:lstStyle/>
          <a:p>
            <a:r>
              <a:rPr lang="en-US" sz="2800" dirty="0" smtClean="0">
                <a:solidFill>
                  <a:schemeClr val="accent3">
                    <a:lumMod val="75000"/>
                  </a:schemeClr>
                </a:solidFill>
              </a:rPr>
              <a:t>1_ Realism:</a:t>
            </a:r>
            <a:endParaRPr lang="en-US" sz="2800" dirty="0">
              <a:solidFill>
                <a:schemeClr val="accent3">
                  <a:lumMod val="75000"/>
                </a:schemeClr>
              </a:solidFill>
            </a:endParaRPr>
          </a:p>
        </p:txBody>
      </p:sp>
      <p:sp>
        <p:nvSpPr>
          <p:cNvPr id="12" name="مستطيل 11"/>
          <p:cNvSpPr/>
          <p:nvPr/>
        </p:nvSpPr>
        <p:spPr>
          <a:xfrm>
            <a:off x="436418" y="3016010"/>
            <a:ext cx="7239000" cy="1938992"/>
          </a:xfrm>
          <a:prstGeom prst="rect">
            <a:avLst/>
          </a:prstGeom>
        </p:spPr>
        <p:txBody>
          <a:bodyPr wrap="square">
            <a:spAutoFit/>
          </a:bodyPr>
          <a:lstStyle/>
          <a:p>
            <a:pPr algn="just"/>
            <a:r>
              <a:rPr lang="en-US" sz="2400" dirty="0" smtClean="0"/>
              <a:t>Realism is a straightforward approach to international relations, stating that all nations are working to increase their own power, and those countries that manage to horde power most efficiently will thrive, as they can easily eclipse the achievements of less powerful nations.</a:t>
            </a:r>
            <a:endParaRPr lang="en-US" sz="2400" dirty="0"/>
          </a:p>
        </p:txBody>
      </p:sp>
    </p:spTree>
    <p:extLst>
      <p:ext uri="{BB962C8B-B14F-4D97-AF65-F5344CB8AC3E}">
        <p14:creationId xmlns:p14="http://schemas.microsoft.com/office/powerpoint/2010/main" val="2709712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76200" y="22860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3581400" y="640080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شكل بيضاوي 5"/>
          <p:cNvSpPr/>
          <p:nvPr/>
        </p:nvSpPr>
        <p:spPr>
          <a:xfrm>
            <a:off x="-228600" y="4724400"/>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شكل بيضاوي 6"/>
          <p:cNvSpPr/>
          <p:nvPr/>
        </p:nvSpPr>
        <p:spPr>
          <a:xfrm>
            <a:off x="8534400" y="1295400"/>
            <a:ext cx="914400" cy="91440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شكل بيضاوي 7"/>
          <p:cNvSpPr/>
          <p:nvPr/>
        </p:nvSpPr>
        <p:spPr>
          <a:xfrm>
            <a:off x="8506691" y="6248400"/>
            <a:ext cx="914400" cy="914400"/>
          </a:xfrm>
          <a:prstGeom prst="ellips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
        <p:nvSpPr>
          <p:cNvPr id="10" name="مربع نص 9"/>
          <p:cNvSpPr txBox="1"/>
          <p:nvPr/>
        </p:nvSpPr>
        <p:spPr>
          <a:xfrm>
            <a:off x="228600" y="1460212"/>
            <a:ext cx="2219518" cy="584775"/>
          </a:xfrm>
          <a:prstGeom prst="rect">
            <a:avLst/>
          </a:prstGeom>
          <a:noFill/>
        </p:spPr>
        <p:txBody>
          <a:bodyPr wrap="none" rtlCol="0">
            <a:spAutoFit/>
          </a:bodyPr>
          <a:lstStyle/>
          <a:p>
            <a:r>
              <a:rPr lang="en-US" sz="2800" dirty="0" smtClean="0">
                <a:solidFill>
                  <a:schemeClr val="accent3">
                    <a:lumMod val="75000"/>
                  </a:schemeClr>
                </a:solidFill>
              </a:rPr>
              <a:t>2_ Liberalism</a:t>
            </a:r>
            <a:r>
              <a:rPr lang="en-US" sz="3200" dirty="0" smtClean="0">
                <a:solidFill>
                  <a:schemeClr val="accent3">
                    <a:lumMod val="75000"/>
                  </a:schemeClr>
                </a:solidFill>
              </a:rPr>
              <a:t>:</a:t>
            </a:r>
            <a:endParaRPr lang="en-US" sz="3200" dirty="0">
              <a:solidFill>
                <a:schemeClr val="accent3">
                  <a:lumMod val="75000"/>
                </a:schemeClr>
              </a:solidFill>
            </a:endParaRPr>
          </a:p>
        </p:txBody>
      </p:sp>
      <p:sp>
        <p:nvSpPr>
          <p:cNvPr id="2" name="مستطيل 1"/>
          <p:cNvSpPr/>
          <p:nvPr/>
        </p:nvSpPr>
        <p:spPr>
          <a:xfrm>
            <a:off x="685800" y="2252952"/>
            <a:ext cx="7086600" cy="1938992"/>
          </a:xfrm>
          <a:prstGeom prst="rect">
            <a:avLst/>
          </a:prstGeom>
        </p:spPr>
        <p:txBody>
          <a:bodyPr wrap="square">
            <a:spAutoFit/>
          </a:bodyPr>
          <a:lstStyle/>
          <a:p>
            <a:pPr algn="just"/>
            <a:r>
              <a:rPr lang="en-US" sz="2400" dirty="0"/>
              <a:t>Liberalism is a political movement based on the individual and his personal freedom, but it does not guarantee that the individual does not fight the other individual for the sake of their personal interests, so there is a power that protects these individuals.</a:t>
            </a:r>
          </a:p>
        </p:txBody>
      </p:sp>
    </p:spTree>
    <p:extLst>
      <p:ext uri="{BB962C8B-B14F-4D97-AF65-F5344CB8AC3E}">
        <p14:creationId xmlns:p14="http://schemas.microsoft.com/office/powerpoint/2010/main" val="33138006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228600" y="-7620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457200" y="5943600"/>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شكل بيضاوي 5"/>
          <p:cNvSpPr/>
          <p:nvPr/>
        </p:nvSpPr>
        <p:spPr>
          <a:xfrm>
            <a:off x="8839200" y="228600"/>
            <a:ext cx="914400" cy="9144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شكل بيضاوي 6"/>
          <p:cNvSpPr/>
          <p:nvPr/>
        </p:nvSpPr>
        <p:spPr>
          <a:xfrm>
            <a:off x="8382000" y="6096000"/>
            <a:ext cx="914400" cy="914400"/>
          </a:xfrm>
          <a:prstGeom prst="ellips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sp>
        <p:nvSpPr>
          <p:cNvPr id="8" name="شكل بيضاوي 7"/>
          <p:cNvSpPr/>
          <p:nvPr/>
        </p:nvSpPr>
        <p:spPr>
          <a:xfrm>
            <a:off x="4191000" y="-228600"/>
            <a:ext cx="914400" cy="91440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ربع نص 8"/>
          <p:cNvSpPr txBox="1"/>
          <p:nvPr/>
        </p:nvSpPr>
        <p:spPr>
          <a:xfrm>
            <a:off x="429491" y="1143000"/>
            <a:ext cx="2931636" cy="523220"/>
          </a:xfrm>
          <a:prstGeom prst="rect">
            <a:avLst/>
          </a:prstGeom>
          <a:noFill/>
        </p:spPr>
        <p:txBody>
          <a:bodyPr wrap="none" rtlCol="0">
            <a:spAutoFit/>
          </a:bodyPr>
          <a:lstStyle/>
          <a:p>
            <a:r>
              <a:rPr lang="en-US" sz="2800" dirty="0" smtClean="0">
                <a:solidFill>
                  <a:schemeClr val="accent3">
                    <a:lumMod val="75000"/>
                  </a:schemeClr>
                </a:solidFill>
              </a:rPr>
              <a:t>3_ constructivism :</a:t>
            </a:r>
            <a:endParaRPr lang="en-US" sz="2800" dirty="0">
              <a:solidFill>
                <a:schemeClr val="accent3">
                  <a:lumMod val="75000"/>
                </a:schemeClr>
              </a:solidFill>
            </a:endParaRPr>
          </a:p>
        </p:txBody>
      </p:sp>
      <p:sp>
        <p:nvSpPr>
          <p:cNvPr id="10" name="مستطيل 9"/>
          <p:cNvSpPr/>
          <p:nvPr/>
        </p:nvSpPr>
        <p:spPr>
          <a:xfrm>
            <a:off x="484909" y="1828800"/>
            <a:ext cx="7543800" cy="1569660"/>
          </a:xfrm>
          <a:prstGeom prst="rect">
            <a:avLst/>
          </a:prstGeom>
        </p:spPr>
        <p:txBody>
          <a:bodyPr wrap="square">
            <a:spAutoFit/>
          </a:bodyPr>
          <a:lstStyle/>
          <a:p>
            <a:pPr algn="just"/>
            <a:r>
              <a:rPr lang="en-US" sz="2400" dirty="0" smtClean="0"/>
              <a:t>Constructivism rests on the notion that rather than the outright pursuit of material interests, it is a nation’s belief systems historical, cultural and social that explain its foreign policy efforts and behavior.</a:t>
            </a:r>
            <a:endParaRPr lang="en-US" sz="2400" dirty="0"/>
          </a:p>
        </p:txBody>
      </p:sp>
      <p:sp>
        <p:nvSpPr>
          <p:cNvPr id="11" name="مربع نص 10"/>
          <p:cNvSpPr txBox="1"/>
          <p:nvPr/>
        </p:nvSpPr>
        <p:spPr>
          <a:xfrm>
            <a:off x="443346" y="3728499"/>
            <a:ext cx="2070503" cy="523220"/>
          </a:xfrm>
          <a:prstGeom prst="rect">
            <a:avLst/>
          </a:prstGeom>
          <a:noFill/>
        </p:spPr>
        <p:txBody>
          <a:bodyPr wrap="none" rtlCol="0">
            <a:spAutoFit/>
          </a:bodyPr>
          <a:lstStyle/>
          <a:p>
            <a:r>
              <a:rPr lang="en-US" sz="2800" dirty="0" smtClean="0">
                <a:solidFill>
                  <a:schemeClr val="accent3">
                    <a:lumMod val="75000"/>
                  </a:schemeClr>
                </a:solidFill>
              </a:rPr>
              <a:t>4_ feminism:</a:t>
            </a:r>
            <a:endParaRPr lang="en-US" sz="2800" dirty="0">
              <a:solidFill>
                <a:schemeClr val="accent3">
                  <a:lumMod val="75000"/>
                </a:schemeClr>
              </a:solidFill>
            </a:endParaRPr>
          </a:p>
        </p:txBody>
      </p:sp>
      <p:sp>
        <p:nvSpPr>
          <p:cNvPr id="12" name="مستطيل 11"/>
          <p:cNvSpPr/>
          <p:nvPr/>
        </p:nvSpPr>
        <p:spPr>
          <a:xfrm>
            <a:off x="507091" y="4357255"/>
            <a:ext cx="7114308" cy="1569660"/>
          </a:xfrm>
          <a:prstGeom prst="rect">
            <a:avLst/>
          </a:prstGeom>
        </p:spPr>
        <p:txBody>
          <a:bodyPr wrap="square">
            <a:spAutoFit/>
          </a:bodyPr>
          <a:lstStyle/>
          <a:p>
            <a:pPr algn="just"/>
            <a:r>
              <a:rPr lang="en-US" sz="2400" dirty="0" smtClean="0"/>
              <a:t>Gender issues are a significant concern within global politics, and feminism as an international relations theory seeks to regulate the power derived from an individual’s gender.</a:t>
            </a:r>
            <a:endParaRPr lang="en-US" sz="2400" dirty="0"/>
          </a:p>
        </p:txBody>
      </p:sp>
    </p:spTree>
    <p:extLst>
      <p:ext uri="{BB962C8B-B14F-4D97-AF65-F5344CB8AC3E}">
        <p14:creationId xmlns:p14="http://schemas.microsoft.com/office/powerpoint/2010/main" val="1057554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228600" y="263236"/>
            <a:ext cx="914400" cy="914400"/>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8458200" y="651163"/>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شكل بيضاوي 5"/>
          <p:cNvSpPr/>
          <p:nvPr/>
        </p:nvSpPr>
        <p:spPr>
          <a:xfrm>
            <a:off x="8458200" y="5999018"/>
            <a:ext cx="914400" cy="914400"/>
          </a:xfrm>
          <a:prstGeom prst="ellips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a:t>
            </a:r>
            <a:endParaRPr lang="en-US" dirty="0"/>
          </a:p>
        </p:txBody>
      </p:sp>
      <p:sp>
        <p:nvSpPr>
          <p:cNvPr id="7" name="شكل بيضاوي 6"/>
          <p:cNvSpPr/>
          <p:nvPr/>
        </p:nvSpPr>
        <p:spPr>
          <a:xfrm>
            <a:off x="-270164" y="5347855"/>
            <a:ext cx="914400" cy="91440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شكل بيضاوي 7"/>
          <p:cNvSpPr/>
          <p:nvPr/>
        </p:nvSpPr>
        <p:spPr>
          <a:xfrm>
            <a:off x="4038600" y="624840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1608" y="775854"/>
            <a:ext cx="4018883" cy="3100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مستطيل 8"/>
          <p:cNvSpPr/>
          <p:nvPr/>
        </p:nvSpPr>
        <p:spPr>
          <a:xfrm>
            <a:off x="443345" y="2895600"/>
            <a:ext cx="5486400" cy="2677656"/>
          </a:xfrm>
          <a:prstGeom prst="rect">
            <a:avLst/>
          </a:prstGeom>
        </p:spPr>
        <p:txBody>
          <a:bodyPr wrap="square">
            <a:spAutoFit/>
          </a:bodyPr>
          <a:lstStyle/>
          <a:p>
            <a:pPr algn="just"/>
            <a:r>
              <a:rPr lang="en-US" sz="2800" dirty="0" smtClean="0">
                <a:solidFill>
                  <a:schemeClr val="bg2">
                    <a:lumMod val="25000"/>
                  </a:schemeClr>
                </a:solidFill>
              </a:rPr>
              <a:t>International relations theories allow us to understand and try to make sense of the world around us through different methods, each representing a different theoretical perspective.</a:t>
            </a:r>
            <a:endParaRPr lang="en-US" sz="2800" dirty="0">
              <a:solidFill>
                <a:schemeClr val="bg2">
                  <a:lumMod val="25000"/>
                </a:schemeClr>
              </a:solidFill>
            </a:endParaRPr>
          </a:p>
        </p:txBody>
      </p:sp>
      <p:sp>
        <p:nvSpPr>
          <p:cNvPr id="10" name="شكل بيضاوي 9"/>
          <p:cNvSpPr/>
          <p:nvPr/>
        </p:nvSpPr>
        <p:spPr>
          <a:xfrm>
            <a:off x="4191000" y="-117764"/>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28180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0" y="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457200" y="4267200"/>
            <a:ext cx="914400" cy="9144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شكل بيضاوي 5"/>
          <p:cNvSpPr/>
          <p:nvPr/>
        </p:nvSpPr>
        <p:spPr>
          <a:xfrm>
            <a:off x="5562600" y="-152400"/>
            <a:ext cx="914400" cy="914400"/>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شكل بيضاوي 6"/>
          <p:cNvSpPr/>
          <p:nvPr/>
        </p:nvSpPr>
        <p:spPr>
          <a:xfrm>
            <a:off x="8458200" y="6137564"/>
            <a:ext cx="914400" cy="914400"/>
          </a:xfrm>
          <a:prstGeom prst="ellips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8</a:t>
            </a:r>
            <a:endParaRPr lang="en-US" dirty="0"/>
          </a:p>
        </p:txBody>
      </p:sp>
      <p:sp>
        <p:nvSpPr>
          <p:cNvPr id="8" name="شكل بيضاوي 7"/>
          <p:cNvSpPr/>
          <p:nvPr/>
        </p:nvSpPr>
        <p:spPr>
          <a:xfrm>
            <a:off x="2590800" y="6400800"/>
            <a:ext cx="914400" cy="9144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p:cNvSpPr/>
          <p:nvPr/>
        </p:nvSpPr>
        <p:spPr>
          <a:xfrm>
            <a:off x="1036808" y="431861"/>
            <a:ext cx="2468392" cy="523220"/>
          </a:xfrm>
          <a:prstGeom prst="rect">
            <a:avLst/>
          </a:prstGeom>
        </p:spPr>
        <p:txBody>
          <a:bodyPr wrap="square">
            <a:spAutoFit/>
          </a:bodyPr>
          <a:lstStyle/>
          <a:p>
            <a:pPr algn="just"/>
            <a:r>
              <a:rPr lang="en-US" sz="2800" dirty="0" smtClean="0">
                <a:solidFill>
                  <a:schemeClr val="accent3">
                    <a:lumMod val="75000"/>
                  </a:schemeClr>
                </a:solidFill>
              </a:rPr>
              <a:t>Reference</a:t>
            </a:r>
            <a:endParaRPr lang="en-US" sz="2800" dirty="0">
              <a:solidFill>
                <a:schemeClr val="accent3">
                  <a:lumMod val="75000"/>
                </a:schemeClr>
              </a:solidFill>
            </a:endParaRPr>
          </a:p>
        </p:txBody>
      </p:sp>
      <p:sp>
        <p:nvSpPr>
          <p:cNvPr id="2" name="مربع نص 1"/>
          <p:cNvSpPr txBox="1"/>
          <p:nvPr/>
        </p:nvSpPr>
        <p:spPr>
          <a:xfrm>
            <a:off x="609600" y="1676400"/>
            <a:ext cx="4724400" cy="1754326"/>
          </a:xfrm>
          <a:prstGeom prst="rect">
            <a:avLst/>
          </a:prstGeom>
          <a:noFill/>
        </p:spPr>
        <p:txBody>
          <a:bodyPr wrap="square" rtlCol="0">
            <a:spAutoFit/>
          </a:bodyPr>
          <a:lstStyle/>
          <a:p>
            <a:r>
              <a:rPr lang="en-US" dirty="0" smtClean="0"/>
              <a:t>Key theories of international relations. Norwich University Online. (</a:t>
            </a:r>
            <a:r>
              <a:rPr lang="en-US" dirty="0" err="1" smtClean="0"/>
              <a:t>n.d.</a:t>
            </a:r>
            <a:r>
              <a:rPr lang="en-US" dirty="0" smtClean="0"/>
              <a:t>). Retrieved December22,2021, from https://online.norwich.edu/academic-programs/resources/key-theories-of-international-relations</a:t>
            </a:r>
            <a:endParaRPr lang="en-US" dirty="0"/>
          </a:p>
        </p:txBody>
      </p:sp>
    </p:spTree>
    <p:extLst>
      <p:ext uri="{BB962C8B-B14F-4D97-AF65-F5344CB8AC3E}">
        <p14:creationId xmlns:p14="http://schemas.microsoft.com/office/powerpoint/2010/main" val="3520055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TotalTime>
  <Words>298</Words>
  <Application>Microsoft Office PowerPoint</Application>
  <PresentationFormat>عرض على الشاشة (3:4)‏</PresentationFormat>
  <Paragraphs>37</Paragraphs>
  <Slides>10</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10</vt:i4>
      </vt:variant>
    </vt:vector>
  </HeadingPairs>
  <TitlesOfParts>
    <vt:vector size="14" baseType="lpstr">
      <vt:lpstr>Arial</vt:lpstr>
      <vt:lpstr>Calibri</vt:lpstr>
      <vt:lpstr>Times New Roman</vt:lpstr>
      <vt:lpstr>نسق Office</vt:lpstr>
      <vt:lpstr>International Relations Theories</vt:lpstr>
      <vt:lpstr>Table Of Content </vt:lpstr>
      <vt:lpstr>objective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online</dc:creator>
  <cp:lastModifiedBy>PIXEL-PC</cp:lastModifiedBy>
  <cp:revision>14</cp:revision>
  <dcterms:created xsi:type="dcterms:W3CDTF">2021-12-20T08:02:22Z</dcterms:created>
  <dcterms:modified xsi:type="dcterms:W3CDTF">2021-12-24T13:40:04Z</dcterms:modified>
</cp:coreProperties>
</file>