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7" r:id="rId2"/>
    <p:sldId id="288" r:id="rId3"/>
    <p:sldId id="257" r:id="rId4"/>
    <p:sldId id="258" r:id="rId5"/>
    <p:sldId id="277" r:id="rId6"/>
    <p:sldId id="259" r:id="rId7"/>
    <p:sldId id="260" r:id="rId8"/>
    <p:sldId id="261" r:id="rId9"/>
    <p:sldId id="262" r:id="rId10"/>
    <p:sldId id="278" r:id="rId11"/>
    <p:sldId id="263" r:id="rId12"/>
    <p:sldId id="264" r:id="rId13"/>
    <p:sldId id="265" r:id="rId14"/>
    <p:sldId id="266" r:id="rId15"/>
    <p:sldId id="267" r:id="rId16"/>
    <p:sldId id="268" r:id="rId17"/>
    <p:sldId id="269" r:id="rId18"/>
    <p:sldId id="270" r:id="rId19"/>
    <p:sldId id="271" r:id="rId20"/>
    <p:sldId id="281" r:id="rId21"/>
    <p:sldId id="272" r:id="rId22"/>
    <p:sldId id="283" r:id="rId23"/>
    <p:sldId id="282" r:id="rId24"/>
    <p:sldId id="280" r:id="rId25"/>
    <p:sldId id="273" r:id="rId26"/>
    <p:sldId id="274" r:id="rId27"/>
    <p:sldId id="284" r:id="rId28"/>
    <p:sldId id="285" r:id="rId29"/>
    <p:sldId id="286" r:id="rId30"/>
    <p:sldId id="275" r:id="rId31"/>
    <p:sldId id="276" r:id="rId32"/>
    <p:sldId id="289" r:id="rId33"/>
    <p:sldId id="290" r:id="rId34"/>
    <p:sldId id="291" r:id="rId35"/>
    <p:sldId id="292" r:id="rId36"/>
    <p:sldId id="293"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2" d="100"/>
          <a:sy n="52" d="100"/>
        </p:scale>
        <p:origin x="11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1285860"/>
            <a:ext cx="8229600" cy="1143000"/>
          </a:xfrm>
        </p:spPr>
        <p:txBody>
          <a:bodyPr>
            <a:normAutofit fontScale="90000"/>
          </a:bodyPr>
          <a:lstStyle/>
          <a:p>
            <a:r>
              <a:rPr lang="en-GB" b="1" dirty="0" smtClean="0"/>
              <a:t>Unexpected and Sudden Death from Natural Causes</a:t>
            </a:r>
            <a:r>
              <a:rPr lang="en-GB" dirty="0" smtClean="0"/>
              <a:t/>
            </a:r>
            <a:br>
              <a:rPr lang="en-GB" dirty="0" smtClean="0"/>
            </a:br>
            <a:endParaRPr lang="en-GB" dirty="0"/>
          </a:p>
        </p:txBody>
      </p:sp>
      <p:sp>
        <p:nvSpPr>
          <p:cNvPr id="3" name="عنصر نائب للمحتوى 2"/>
          <p:cNvSpPr>
            <a:spLocks noGrp="1"/>
          </p:cNvSpPr>
          <p:nvPr>
            <p:ph idx="1"/>
          </p:nvPr>
        </p:nvSpPr>
        <p:spPr/>
        <p:txBody>
          <a:bodyPr/>
          <a:lstStyle/>
          <a:p>
            <a:endParaRPr lang="en-GB" dirty="0" smtClean="0"/>
          </a:p>
          <a:p>
            <a:pPr>
              <a:buNone/>
            </a:pPr>
            <a:endParaRPr lang="en-GB" dirty="0" smtClean="0"/>
          </a:p>
          <a:p>
            <a:pPr>
              <a:buNone/>
            </a:pPr>
            <a:endParaRPr lang="en-GB" dirty="0" smtClean="0"/>
          </a:p>
          <a:p>
            <a:pPr algn="ctr">
              <a:buNone/>
            </a:pPr>
            <a:endParaRPr lang="en-GB" dirty="0" smtClean="0"/>
          </a:p>
        </p:txBody>
      </p:sp>
      <p:sp>
        <p:nvSpPr>
          <p:cNvPr id="5" name="مستطيل 4"/>
          <p:cNvSpPr/>
          <p:nvPr/>
        </p:nvSpPr>
        <p:spPr>
          <a:xfrm>
            <a:off x="1691680" y="4005064"/>
            <a:ext cx="6174432" cy="1846659"/>
          </a:xfrm>
          <a:prstGeom prst="rect">
            <a:avLst/>
          </a:prstGeom>
        </p:spPr>
        <p:txBody>
          <a:bodyPr wrap="square">
            <a:spAutoFit/>
          </a:bodyPr>
          <a:lstStyle/>
          <a:p>
            <a:pPr>
              <a:buFont typeface="Wingdings" pitchFamily="2" charset="2"/>
              <a:buNone/>
            </a:pPr>
            <a:endParaRPr lang="en-GB" b="1" dirty="0" smtClean="0">
              <a:solidFill>
                <a:srgbClr val="FFFF00"/>
              </a:solidFill>
              <a:latin typeface="Times New Roman" pitchFamily="18" charset="0"/>
              <a:cs typeface="Times New Roman" pitchFamily="18" charset="0"/>
            </a:endParaRPr>
          </a:p>
          <a:p>
            <a:pPr algn="ctr"/>
            <a:r>
              <a:rPr lang="ar-LY" sz="2400" dirty="0" err="1" smtClean="0">
                <a:latin typeface="Times New Roman" pitchFamily="18" charset="0"/>
                <a:cs typeface="Times New Roman" pitchFamily="18" charset="0"/>
              </a:rPr>
              <a:t>د.</a:t>
            </a:r>
            <a:r>
              <a:rPr lang="ar-LY" sz="2400" dirty="0" smtClean="0">
                <a:latin typeface="Times New Roman" pitchFamily="18" charset="0"/>
                <a:cs typeface="Times New Roman" pitchFamily="18" charset="0"/>
              </a:rPr>
              <a:t> سمير </a:t>
            </a:r>
            <a:r>
              <a:rPr lang="ar-LY" sz="2400" dirty="0" err="1" smtClean="0">
                <a:latin typeface="Times New Roman" pitchFamily="18" charset="0"/>
                <a:cs typeface="Times New Roman" pitchFamily="18" charset="0"/>
              </a:rPr>
              <a:t>المرغني</a:t>
            </a:r>
            <a:r>
              <a:rPr lang="ar-LY" sz="2400" dirty="0" smtClean="0">
                <a:latin typeface="Times New Roman" pitchFamily="18" charset="0"/>
                <a:cs typeface="Times New Roman" pitchFamily="18" charset="0"/>
              </a:rPr>
              <a:t>- </a:t>
            </a:r>
            <a:r>
              <a:rPr lang="ar-LY" sz="2400" dirty="0" err="1" smtClean="0">
                <a:latin typeface="Times New Roman" pitchFamily="18" charset="0"/>
                <a:cs typeface="Times New Roman" pitchFamily="18" charset="0"/>
              </a:rPr>
              <a:t>دكتوراة</a:t>
            </a:r>
            <a:r>
              <a:rPr lang="ar-LY" sz="2400" dirty="0" smtClean="0">
                <a:latin typeface="Times New Roman" pitchFamily="18" charset="0"/>
                <a:cs typeface="Times New Roman" pitchFamily="18" charset="0"/>
              </a:rPr>
              <a:t> في البصمة الوراثية-بريطانيا </a:t>
            </a:r>
            <a:endParaRPr lang="en-GB" sz="2400" dirty="0" smtClean="0">
              <a:latin typeface="Times New Roman" pitchFamily="18" charset="0"/>
              <a:cs typeface="Times New Roman" pitchFamily="18" charset="0"/>
            </a:endParaRPr>
          </a:p>
          <a:p>
            <a:pPr algn="ctr"/>
            <a:r>
              <a:rPr lang="ar-LY" sz="2400" dirty="0" smtClean="0">
                <a:latin typeface="Times New Roman" pitchFamily="18" charset="0"/>
                <a:cs typeface="Times New Roman" pitchFamily="18" charset="0"/>
              </a:rPr>
              <a:t>استاذ مساعد-كلية </a:t>
            </a:r>
            <a:r>
              <a:rPr lang="ar-LY" sz="2400" dirty="0" err="1" smtClean="0">
                <a:latin typeface="Times New Roman" pitchFamily="18" charset="0"/>
                <a:cs typeface="Times New Roman" pitchFamily="18" charset="0"/>
              </a:rPr>
              <a:t>الطب </a:t>
            </a:r>
            <a:r>
              <a:rPr lang="ar-LY" sz="2400" dirty="0" smtClean="0">
                <a:latin typeface="Times New Roman" pitchFamily="18" charset="0"/>
                <a:cs typeface="Times New Roman" pitchFamily="18" charset="0"/>
              </a:rPr>
              <a:t>-جامعة بنغازي</a:t>
            </a:r>
          </a:p>
          <a:p>
            <a:pPr algn="ctr"/>
            <a:r>
              <a:rPr lang="ar-LY" sz="2400" dirty="0" smtClean="0">
                <a:latin typeface="Times New Roman" pitchFamily="18" charset="0"/>
                <a:cs typeface="Times New Roman" pitchFamily="18" charset="0"/>
              </a:rPr>
              <a:t>رئيس قسم الطب الشرعي والسموم-كلية الطب-جامعة </a:t>
            </a:r>
            <a:r>
              <a:rPr lang="ar-LY" sz="2400" dirty="0" err="1" smtClean="0">
                <a:latin typeface="Times New Roman" pitchFamily="18" charset="0"/>
                <a:cs typeface="Times New Roman" pitchFamily="18" charset="0"/>
              </a:rPr>
              <a:t>اجدابيا</a:t>
            </a:r>
            <a:endParaRPr lang="en-GB" sz="2400" dirty="0" smtClean="0">
              <a:latin typeface="Times New Roman" pitchFamily="18" charset="0"/>
              <a:cs typeface="Times New Roman" pitchFamily="18" charset="0"/>
            </a:endParaRPr>
          </a:p>
          <a:p>
            <a:pPr algn="ctr"/>
            <a:r>
              <a:rPr lang="ar-LY" sz="2400" b="1" dirty="0" smtClean="0">
                <a:latin typeface="Times New Roman" pitchFamily="18" charset="0"/>
                <a:cs typeface="Times New Roman" pitchFamily="18" charset="0"/>
              </a:rPr>
              <a:t>والجامعة الدولية الليبية للعلوم الطبية</a:t>
            </a:r>
            <a:endParaRPr lang="en-GB"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2214546" y="285728"/>
            <a:ext cx="4143404" cy="3929090"/>
          </a:xfrm>
          <a:prstGeom prst="rect">
            <a:avLst/>
          </a:prstGeom>
          <a:noFill/>
          <a:ln w="9525">
            <a:noFill/>
            <a:miter lim="800000"/>
            <a:headEnd/>
            <a:tailEnd/>
          </a:ln>
          <a:effectLst/>
        </p:spPr>
      </p:pic>
      <p:sp>
        <p:nvSpPr>
          <p:cNvPr id="5" name="مستطيل 4"/>
          <p:cNvSpPr/>
          <p:nvPr/>
        </p:nvSpPr>
        <p:spPr>
          <a:xfrm>
            <a:off x="2214546" y="4357694"/>
            <a:ext cx="4857784" cy="923330"/>
          </a:xfrm>
          <a:prstGeom prst="rect">
            <a:avLst/>
          </a:prstGeom>
        </p:spPr>
        <p:txBody>
          <a:bodyPr wrap="square">
            <a:spAutoFit/>
          </a:bodyPr>
          <a:lstStyle/>
          <a:p>
            <a:pPr algn="l"/>
            <a:r>
              <a:rPr lang="en-GB" dirty="0" err="1" smtClean="0"/>
              <a:t>Haemopericardium</a:t>
            </a:r>
            <a:r>
              <a:rPr lang="en-GB" dirty="0" smtClean="0"/>
              <a:t> causing cardiac </a:t>
            </a:r>
            <a:r>
              <a:rPr lang="en-GB" dirty="0" err="1" smtClean="0"/>
              <a:t>tamponade</a:t>
            </a:r>
            <a:r>
              <a:rPr lang="en-GB" dirty="0" smtClean="0"/>
              <a:t>.</a:t>
            </a:r>
          </a:p>
          <a:p>
            <a:pPr algn="l"/>
            <a:r>
              <a:rPr lang="en-GB" dirty="0" smtClean="0"/>
              <a:t>The distended pericardial sac has been opened to reveal fluid and clotted blood.</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fontScale="77500" lnSpcReduction="20000"/>
          </a:bodyPr>
          <a:lstStyle/>
          <a:p>
            <a:r>
              <a:rPr lang="en-GB" dirty="0" smtClean="0"/>
              <a:t> </a:t>
            </a:r>
          </a:p>
          <a:p>
            <a:pPr algn="l"/>
            <a:r>
              <a:rPr lang="en-GB" b="1" dirty="0" smtClean="0"/>
              <a:t>HYPERTENSIVE HEART DISEASE</a:t>
            </a:r>
            <a:endParaRPr lang="en-GB" dirty="0" smtClean="0"/>
          </a:p>
          <a:p>
            <a:pPr algn="l"/>
            <a:r>
              <a:rPr lang="en-GB" dirty="0" smtClean="0"/>
              <a:t>This condition may lead to sudden cardiac death from left ventricular hypertrophy.</a:t>
            </a:r>
          </a:p>
          <a:p>
            <a:pPr algn="l"/>
            <a:r>
              <a:rPr lang="en-GB" dirty="0" smtClean="0"/>
              <a:t> </a:t>
            </a:r>
          </a:p>
          <a:p>
            <a:pPr algn="l"/>
            <a:r>
              <a:rPr lang="en-GB" dirty="0" smtClean="0"/>
              <a:t> The upper limit of normal heart weight is about 400 g and this may increase to 600 g or more, reflecting the increased thickness of the left ventricle.</a:t>
            </a:r>
          </a:p>
          <a:p>
            <a:pPr algn="l"/>
            <a:r>
              <a:rPr lang="en-GB" dirty="0" smtClean="0"/>
              <a:t> </a:t>
            </a:r>
          </a:p>
          <a:p>
            <a:pPr algn="l"/>
            <a:r>
              <a:rPr lang="en-GB" dirty="0" err="1" smtClean="0"/>
              <a:t>Atheroma</a:t>
            </a:r>
            <a:r>
              <a:rPr lang="en-GB" dirty="0" smtClean="0"/>
              <a:t> is often associated with hypertension so that the enlarged heart may also be deprived of a normal blood flow in the major coronary vessels by the presence of </a:t>
            </a:r>
            <a:r>
              <a:rPr lang="en-GB" dirty="0" err="1" smtClean="0"/>
              <a:t>atheromatous</a:t>
            </a:r>
            <a:r>
              <a:rPr lang="en-GB" dirty="0" smtClean="0"/>
              <a:t> plaques and their complications.</a:t>
            </a:r>
          </a:p>
          <a:p>
            <a:r>
              <a:rPr lang="en-GB" dirty="0" smtClean="0"/>
              <a:t> </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2984"/>
            <a:ext cx="8229600" cy="4983179"/>
          </a:xfrm>
        </p:spPr>
        <p:txBody>
          <a:bodyPr/>
          <a:lstStyle/>
          <a:p>
            <a:pPr algn="l"/>
            <a:r>
              <a:rPr lang="en-GB" b="1" dirty="0" smtClean="0"/>
              <a:t>AORTIC STENOSIS</a:t>
            </a:r>
            <a:endParaRPr lang="en-GB" dirty="0" smtClean="0"/>
          </a:p>
          <a:p>
            <a:pPr algn="l"/>
            <a:r>
              <a:rPr lang="en-GB" dirty="0" smtClean="0"/>
              <a:t>Aortic </a:t>
            </a:r>
            <a:r>
              <a:rPr lang="en-GB" dirty="0" err="1" smtClean="0"/>
              <a:t>stenosis</a:t>
            </a:r>
            <a:r>
              <a:rPr lang="en-GB" dirty="0" smtClean="0"/>
              <a:t> is a disease that classically affects males over the age of 60 years with tricuspid aortic valves, but which may also be seen in younger people who have a congenital bicuspid aortic valve. Sudden death is common in these patients.</a:t>
            </a:r>
          </a:p>
          <a:p>
            <a:pPr algn="l"/>
            <a:r>
              <a:rPr lang="en-GB" dirty="0" smtClean="0"/>
              <a:t> </a:t>
            </a:r>
          </a:p>
          <a:p>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a:bodyPr>
          <a:lstStyle/>
          <a:p>
            <a:pPr algn="l"/>
            <a:r>
              <a:rPr lang="en-GB" b="1" dirty="0" smtClean="0"/>
              <a:t>SENILE MYOCARDIAL DEGENERATION</a:t>
            </a:r>
            <a:endParaRPr lang="en-GB" dirty="0" smtClean="0"/>
          </a:p>
          <a:p>
            <a:pPr algn="l"/>
            <a:r>
              <a:rPr lang="en-GB" dirty="0" smtClean="0"/>
              <a:t>The cause of a sudden death in these elderly individuals can be very difficult to determine. </a:t>
            </a:r>
          </a:p>
          <a:p>
            <a:pPr algn="l">
              <a:buNone/>
            </a:pPr>
            <a:r>
              <a:rPr lang="en-GB" dirty="0" smtClean="0"/>
              <a:t> </a:t>
            </a:r>
          </a:p>
          <a:p>
            <a:pPr algn="l"/>
            <a:r>
              <a:rPr lang="en-GB" dirty="0" smtClean="0"/>
              <a:t>The senile heart is small, the surface vessels are tortuous and the myocardium is soft and brown due to accumulated </a:t>
            </a:r>
            <a:r>
              <a:rPr lang="en-GB" dirty="0" err="1" smtClean="0"/>
              <a:t>lipofuscins</a:t>
            </a:r>
            <a:r>
              <a:rPr lang="en-GB" dirty="0" smtClean="0"/>
              <a:t> in the cells.</a:t>
            </a:r>
          </a:p>
          <a:p>
            <a:r>
              <a:rPr lang="en-GB" dirty="0" smtClean="0"/>
              <a:t> </a:t>
            </a:r>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2984"/>
            <a:ext cx="8229600" cy="4983179"/>
          </a:xfrm>
        </p:spPr>
        <p:txBody>
          <a:bodyPr>
            <a:normAutofit fontScale="85000" lnSpcReduction="10000"/>
          </a:bodyPr>
          <a:lstStyle/>
          <a:p>
            <a:pPr algn="l"/>
            <a:r>
              <a:rPr lang="en-GB" b="1" dirty="0" smtClean="0"/>
              <a:t>PRIMARY MYOCARDIAL DISEASE</a:t>
            </a:r>
            <a:endParaRPr lang="en-GB" dirty="0" smtClean="0"/>
          </a:p>
          <a:p>
            <a:pPr algn="l">
              <a:buNone/>
            </a:pPr>
            <a:r>
              <a:rPr lang="en-GB" b="1" dirty="0" smtClean="0"/>
              <a:t> </a:t>
            </a:r>
            <a:endParaRPr lang="en-GB" dirty="0" smtClean="0"/>
          </a:p>
          <a:p>
            <a:pPr algn="l"/>
            <a:r>
              <a:rPr lang="en-GB" dirty="0" smtClean="0"/>
              <a:t>These are much less common than the degenerative conditions described above and they commonly affect a significantly younger age group.</a:t>
            </a:r>
          </a:p>
          <a:p>
            <a:pPr algn="l">
              <a:buNone/>
            </a:pPr>
            <a:r>
              <a:rPr lang="en-GB" dirty="0" smtClean="0"/>
              <a:t> </a:t>
            </a:r>
          </a:p>
          <a:p>
            <a:pPr algn="l"/>
            <a:r>
              <a:rPr lang="en-GB" dirty="0" smtClean="0"/>
              <a:t> </a:t>
            </a:r>
            <a:r>
              <a:rPr lang="en-GB" dirty="0" err="1" smtClean="0"/>
              <a:t>Myocarditis</a:t>
            </a:r>
            <a:r>
              <a:rPr lang="en-GB" dirty="0" smtClean="0"/>
              <a:t> occurs in many infective diseases, such as diphtheria and virus infections, including influenza, but the clinical complications and sudden death associated with the infection may occur some days or even weeks after the main clinical symptoms.</a:t>
            </a:r>
          </a:p>
          <a:p>
            <a:pPr algn="l">
              <a:buNone/>
            </a:pPr>
            <a:r>
              <a:rPr lang="en-GB" dirty="0" smtClean="0"/>
              <a:t> </a:t>
            </a:r>
          </a:p>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00108"/>
            <a:ext cx="8229600" cy="5126055"/>
          </a:xfrm>
        </p:spPr>
        <p:txBody>
          <a:bodyPr>
            <a:normAutofit fontScale="92500" lnSpcReduction="20000"/>
          </a:bodyPr>
          <a:lstStyle/>
          <a:p>
            <a:pPr algn="l"/>
            <a:r>
              <a:rPr lang="en-GB" dirty="0" smtClean="0"/>
              <a:t>A more definite group of intrinsic cardiac diseases is the ‘</a:t>
            </a:r>
            <a:r>
              <a:rPr lang="en-GB" dirty="0" err="1" smtClean="0"/>
              <a:t>cardiomyopathies</a:t>
            </a:r>
            <a:r>
              <a:rPr lang="en-GB" dirty="0" smtClean="0"/>
              <a:t>’. The initial descriptions referred to </a:t>
            </a:r>
            <a:r>
              <a:rPr lang="en-GB" dirty="0" err="1" smtClean="0"/>
              <a:t>cardiomegaly</a:t>
            </a:r>
            <a:r>
              <a:rPr lang="en-GB" dirty="0" smtClean="0"/>
              <a:t> with huge hearts of over 1000 g and asymmetric thickening of the ventricular walls in the hypertrophic, obstructive type of </a:t>
            </a:r>
            <a:r>
              <a:rPr lang="en-GB" dirty="0" err="1" smtClean="0"/>
              <a:t>cardiomyopathy</a:t>
            </a:r>
            <a:endParaRPr lang="en-GB" dirty="0" smtClean="0"/>
          </a:p>
          <a:p>
            <a:pPr algn="l"/>
            <a:r>
              <a:rPr lang="en-GB" dirty="0" smtClean="0"/>
              <a:t> </a:t>
            </a:r>
          </a:p>
          <a:p>
            <a:pPr algn="l"/>
            <a:r>
              <a:rPr lang="en-GB" dirty="0" smtClean="0"/>
              <a:t>(HOCM) or dilatation of the chambers in congestive </a:t>
            </a:r>
            <a:r>
              <a:rPr lang="en-GB" dirty="0" err="1" smtClean="0"/>
              <a:t>cardiomyopathy</a:t>
            </a:r>
            <a:r>
              <a:rPr lang="en-GB" dirty="0" smtClean="0"/>
              <a:t>. Both types of the disease are usually associated with areas of disordered myocardial fibres.</a:t>
            </a:r>
          </a:p>
          <a:p>
            <a:pPr algn="l"/>
            <a:r>
              <a:rPr lang="en-GB" dirty="0" smtClean="0"/>
              <a:t> </a:t>
            </a:r>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10000"/>
          </a:bodyPr>
          <a:lstStyle/>
          <a:p>
            <a:pPr algn="l"/>
            <a:r>
              <a:rPr lang="en-GB" dirty="0" smtClean="0"/>
              <a:t>Extensive research has now shown that the </a:t>
            </a:r>
            <a:r>
              <a:rPr lang="en-GB" dirty="0" err="1" smtClean="0"/>
              <a:t>cardiomyopathies</a:t>
            </a:r>
            <a:r>
              <a:rPr lang="en-GB" dirty="0" smtClean="0"/>
              <a:t> are a much more complex group of primary myocardial diseases, commonly with a genetic background, </a:t>
            </a:r>
            <a:r>
              <a:rPr lang="en-GB" dirty="0" err="1" smtClean="0"/>
              <a:t>cardiomyopathy</a:t>
            </a:r>
            <a:r>
              <a:rPr lang="en-GB" dirty="0" smtClean="0"/>
              <a:t> is now described and is associated with fatty infiltration of the wall of the right ventricle.</a:t>
            </a:r>
          </a:p>
          <a:p>
            <a:pPr algn="l">
              <a:buNone/>
            </a:pPr>
            <a:r>
              <a:rPr lang="en-GB" dirty="0" smtClean="0"/>
              <a:t> </a:t>
            </a:r>
          </a:p>
          <a:p>
            <a:pPr algn="l"/>
            <a:r>
              <a:rPr lang="en-GB" dirty="0" smtClean="0"/>
              <a:t> The autopsy in these cases will be entirely negative but, as DNA techniques improve, diagnosis will be made in the laboratory rather than the mortuary</a:t>
            </a:r>
          </a:p>
          <a:p>
            <a:pPr algn="l">
              <a:buNone/>
            </a:pPr>
            <a:r>
              <a:rPr lang="en-GB" dirty="0" smtClean="0"/>
              <a:t> </a:t>
            </a:r>
          </a:p>
          <a:p>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71546"/>
            <a:ext cx="8229600" cy="5054617"/>
          </a:xfrm>
        </p:spPr>
        <p:txBody>
          <a:bodyPr>
            <a:normAutofit fontScale="85000" lnSpcReduction="10000"/>
          </a:bodyPr>
          <a:lstStyle/>
          <a:p>
            <a:pPr algn="l"/>
            <a:r>
              <a:rPr lang="en-GB" b="1" dirty="0" smtClean="0"/>
              <a:t>Diseases of the arteries</a:t>
            </a:r>
            <a:endParaRPr lang="en-GB" dirty="0" smtClean="0"/>
          </a:p>
          <a:p>
            <a:pPr algn="l"/>
            <a:r>
              <a:rPr lang="en-GB" dirty="0" smtClean="0"/>
              <a:t>The most common lesion of the arteries themselves that is associated with sudden death is the aneurysm. Several varieties must be considered as they are very commonly found in autopsies on SUDs.</a:t>
            </a:r>
          </a:p>
          <a:p>
            <a:pPr algn="l">
              <a:buNone/>
            </a:pPr>
            <a:r>
              <a:rPr lang="en-GB" dirty="0" smtClean="0"/>
              <a:t> </a:t>
            </a:r>
          </a:p>
          <a:p>
            <a:pPr algn="l"/>
            <a:r>
              <a:rPr lang="en-GB" b="1" dirty="0" smtClean="0"/>
              <a:t>ATHEROMATOUS ANEURYSM OF THE AORTA</a:t>
            </a:r>
            <a:endParaRPr lang="en-GB" dirty="0" smtClean="0"/>
          </a:p>
          <a:p>
            <a:pPr algn="l"/>
            <a:r>
              <a:rPr lang="en-GB" dirty="0" smtClean="0"/>
              <a:t>These aneurysms are most commonly found in elderly males in the abdominal region of the aorta. Many aneurysms remain intact and are found as an incidental finding at autopsy, but others eventually rupture.</a:t>
            </a:r>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pPr algn="l"/>
            <a:r>
              <a:rPr lang="en-GB" b="1" dirty="0" smtClean="0"/>
              <a:t>DISSECTING ANEURYSM OF THE AORTA</a:t>
            </a:r>
            <a:endParaRPr lang="en-GB" dirty="0" smtClean="0"/>
          </a:p>
          <a:p>
            <a:pPr algn="l"/>
            <a:r>
              <a:rPr lang="en-GB" dirty="0" smtClean="0"/>
              <a:t>The damage caused by an </a:t>
            </a:r>
            <a:r>
              <a:rPr lang="en-GB" dirty="0" err="1" smtClean="0"/>
              <a:t>atheromatous</a:t>
            </a:r>
            <a:r>
              <a:rPr lang="en-GB" dirty="0" smtClean="0"/>
              <a:t> plaque can also result in the weakening of the aortic media, and a defect in the </a:t>
            </a:r>
            <a:r>
              <a:rPr lang="en-GB" dirty="0" err="1" smtClean="0"/>
              <a:t>intima</a:t>
            </a:r>
            <a:r>
              <a:rPr lang="en-GB" dirty="0" smtClean="0"/>
              <a:t>, usually also associated with the plaque, allows blood from the lumen to dissect into this weakened area of media.</a:t>
            </a:r>
          </a:p>
          <a:p>
            <a:pPr algn="l"/>
            <a:r>
              <a:rPr lang="en-GB" dirty="0" smtClean="0"/>
              <a:t>The commonest site aorta and especially in the arch. </a:t>
            </a:r>
          </a:p>
          <a:p>
            <a:r>
              <a:rPr lang="en-GB" dirty="0" smtClean="0"/>
              <a:t> </a:t>
            </a:r>
          </a:p>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fontScale="70000" lnSpcReduction="20000"/>
          </a:bodyPr>
          <a:lstStyle/>
          <a:p>
            <a:pPr algn="l"/>
            <a:r>
              <a:rPr lang="en-GB" b="1" dirty="0" smtClean="0"/>
              <a:t>Intracranial vascular lesions</a:t>
            </a:r>
            <a:endParaRPr lang="en-GB" dirty="0" smtClean="0"/>
          </a:p>
          <a:p>
            <a:pPr algn="l"/>
            <a:r>
              <a:rPr lang="en-GB" dirty="0" smtClean="0"/>
              <a:t>Several types of intracranial vascular lesions are important in sudden or unexpected death.</a:t>
            </a:r>
          </a:p>
          <a:p>
            <a:pPr algn="l">
              <a:buNone/>
            </a:pPr>
            <a:r>
              <a:rPr lang="en-GB" dirty="0" smtClean="0"/>
              <a:t> </a:t>
            </a:r>
          </a:p>
          <a:p>
            <a:pPr algn="l"/>
            <a:r>
              <a:rPr lang="en-GB" b="1" dirty="0" smtClean="0"/>
              <a:t>RUPTURED BERRY ANEURYSM</a:t>
            </a:r>
            <a:endParaRPr lang="en-GB" dirty="0" smtClean="0"/>
          </a:p>
          <a:p>
            <a:pPr algn="l"/>
            <a:r>
              <a:rPr lang="en-GB" dirty="0" smtClean="0"/>
              <a:t>A relatively common cause of sudden collapse and often rapid death of young to middle-aged men and women is a subarachnoid haemorrhage resulting from rupture of a ‘congenital’ (berry) aneurysm of the basal cerebral arteries either in the circle </a:t>
            </a:r>
            <a:r>
              <a:rPr lang="en-GB" dirty="0" err="1" smtClean="0"/>
              <a:t>ofWillis</a:t>
            </a:r>
            <a:r>
              <a:rPr lang="en-GB" dirty="0" smtClean="0"/>
              <a:t> itself or in the arteries which supply it</a:t>
            </a:r>
          </a:p>
          <a:p>
            <a:pPr algn="l">
              <a:buNone/>
            </a:pPr>
            <a:r>
              <a:rPr lang="en-GB" dirty="0" smtClean="0"/>
              <a:t>  </a:t>
            </a:r>
          </a:p>
          <a:p>
            <a:pPr algn="l"/>
            <a:r>
              <a:rPr lang="en-GB" dirty="0" smtClean="0"/>
              <a:t>There is another cause for subarachnoid haemorrhage that is well known to be associated with trauma to the head and neck </a:t>
            </a:r>
          </a:p>
          <a:p>
            <a:pPr algn="l">
              <a:buNone/>
            </a:pPr>
            <a:r>
              <a:rPr lang="en-GB" dirty="0" smtClean="0"/>
              <a:t> </a:t>
            </a: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85000" lnSpcReduction="20000"/>
          </a:bodyPr>
          <a:lstStyle/>
          <a:p>
            <a:pPr algn="l">
              <a:buNone/>
            </a:pPr>
            <a:r>
              <a:rPr lang="en-GB" b="1" dirty="0" smtClean="0"/>
              <a:t> </a:t>
            </a:r>
            <a:endParaRPr lang="en-GB" dirty="0" smtClean="0"/>
          </a:p>
          <a:p>
            <a:pPr algn="l"/>
            <a:r>
              <a:rPr lang="en-GB" dirty="0" smtClean="0"/>
              <a:t>Causes of sudden and unexpected death</a:t>
            </a:r>
          </a:p>
          <a:p>
            <a:pPr algn="l"/>
            <a:r>
              <a:rPr lang="en-GB" dirty="0" smtClean="0"/>
              <a:t> </a:t>
            </a:r>
          </a:p>
          <a:p>
            <a:pPr algn="l"/>
            <a:r>
              <a:rPr lang="en-GB" dirty="0" smtClean="0"/>
              <a:t>Cardiovascular system</a:t>
            </a:r>
          </a:p>
          <a:p>
            <a:pPr algn="l"/>
            <a:r>
              <a:rPr lang="en-GB" dirty="0" smtClean="0"/>
              <a:t>Respiratory system</a:t>
            </a:r>
          </a:p>
          <a:p>
            <a:pPr algn="l"/>
            <a:r>
              <a:rPr lang="en-GB" dirty="0" smtClean="0"/>
              <a:t>Gastrointestinal system</a:t>
            </a:r>
          </a:p>
          <a:p>
            <a:pPr algn="l"/>
            <a:r>
              <a:rPr lang="en-GB" dirty="0" smtClean="0"/>
              <a:t>Gynaecological conditions</a:t>
            </a:r>
          </a:p>
          <a:p>
            <a:pPr algn="l"/>
            <a:r>
              <a:rPr lang="en-GB" dirty="0" smtClean="0"/>
              <a:t>Deaths from asthma and epilepsy</a:t>
            </a:r>
          </a:p>
          <a:p>
            <a:pPr algn="l"/>
            <a:r>
              <a:rPr lang="en-GB" b="1" dirty="0" smtClean="0"/>
              <a:t> </a:t>
            </a:r>
            <a:endParaRPr lang="en-GB" dirty="0" smtClean="0"/>
          </a:p>
          <a:p>
            <a:pPr algn="l"/>
            <a:r>
              <a:rPr lang="en-GB" dirty="0" smtClean="0"/>
              <a:t>In England and Wales, doctors should only issue a death certificate if they are satisfied that they know the cause of death and that it is definitely due to natural causes; </a:t>
            </a:r>
          </a:p>
          <a:p>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a:stretch>
            <a:fillRect/>
          </a:stretch>
        </p:blipFill>
        <p:spPr bwMode="auto">
          <a:xfrm>
            <a:off x="1857356" y="285728"/>
            <a:ext cx="5286412" cy="4286280"/>
          </a:xfrm>
          <a:prstGeom prst="rect">
            <a:avLst/>
          </a:prstGeom>
          <a:noFill/>
          <a:ln w="9525">
            <a:noFill/>
            <a:miter lim="800000"/>
            <a:headEnd/>
            <a:tailEnd/>
          </a:ln>
          <a:effectLst/>
        </p:spPr>
      </p:pic>
      <p:sp>
        <p:nvSpPr>
          <p:cNvPr id="5" name="مستطيل 4"/>
          <p:cNvSpPr/>
          <p:nvPr/>
        </p:nvSpPr>
        <p:spPr>
          <a:xfrm>
            <a:off x="2143108" y="5000636"/>
            <a:ext cx="4572000" cy="923330"/>
          </a:xfrm>
          <a:prstGeom prst="rect">
            <a:avLst/>
          </a:prstGeom>
        </p:spPr>
        <p:txBody>
          <a:bodyPr>
            <a:spAutoFit/>
          </a:bodyPr>
          <a:lstStyle/>
          <a:p>
            <a:pPr algn="l"/>
            <a:r>
              <a:rPr lang="en-GB" dirty="0" smtClean="0"/>
              <a:t>Berry aneurysm of the proximal middle cerebral artery and associated subarachnoid haemorrhage.</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70000" lnSpcReduction="20000"/>
          </a:bodyPr>
          <a:lstStyle/>
          <a:p>
            <a:pPr algn="l"/>
            <a:r>
              <a:rPr lang="en-GB" b="1" dirty="0" smtClean="0"/>
              <a:t>SYPHILITIC ANEURYSMS</a:t>
            </a:r>
            <a:endParaRPr lang="en-GB" dirty="0" smtClean="0"/>
          </a:p>
          <a:p>
            <a:pPr algn="l"/>
            <a:r>
              <a:rPr lang="en-GB" dirty="0" smtClean="0"/>
              <a:t>These are now relatively rare in Western countries due to the effective treatment of primary and secondary syphilis, but they are still encountered in routine autopsies on old people and in individuals from areas without an established health care system. they are most common in the thoracic</a:t>
            </a:r>
          </a:p>
          <a:p>
            <a:pPr algn="l">
              <a:buNone/>
            </a:pPr>
            <a:r>
              <a:rPr lang="en-GB" dirty="0" smtClean="0"/>
              <a:t> </a:t>
            </a:r>
          </a:p>
          <a:p>
            <a:pPr algn="l"/>
            <a:r>
              <a:rPr lang="en-GB" b="1" dirty="0" smtClean="0"/>
              <a:t>Cerebral haemorrhage</a:t>
            </a:r>
            <a:endParaRPr lang="en-GB" dirty="0" smtClean="0"/>
          </a:p>
          <a:p>
            <a:pPr algn="l"/>
            <a:r>
              <a:rPr lang="en-GB" dirty="0" smtClean="0"/>
              <a:t>Sudden bleeding into the brain substance is common, usually in old age and in those with </a:t>
            </a:r>
            <a:r>
              <a:rPr lang="en-GB" dirty="0" err="1" smtClean="0"/>
              <a:t>significan</a:t>
            </a:r>
            <a:r>
              <a:rPr lang="en-GB" dirty="0" smtClean="0"/>
              <a:t> hypertension. </a:t>
            </a:r>
          </a:p>
          <a:p>
            <a:pPr algn="l">
              <a:buNone/>
            </a:pPr>
            <a:r>
              <a:rPr lang="en-GB" dirty="0" smtClean="0"/>
              <a:t> </a:t>
            </a:r>
          </a:p>
          <a:p>
            <a:pPr algn="l"/>
            <a:r>
              <a:rPr lang="en-GB" b="1" dirty="0" smtClean="0"/>
              <a:t>CEREBRAL THROMBOSIS AND INFARCTION</a:t>
            </a:r>
            <a:endParaRPr lang="en-GB" dirty="0" smtClean="0"/>
          </a:p>
          <a:p>
            <a:pPr algn="l"/>
            <a:r>
              <a:rPr lang="en-GB" dirty="0" smtClean="0"/>
              <a:t>Cerebral thrombosis rarely causes sudden death, as the process of infarction is relatively slow, although the neurological symptoms and signs may have a very rapid onset and be severe</a:t>
            </a:r>
          </a:p>
          <a:p>
            <a:pPr algn="l">
              <a:buNone/>
            </a:pPr>
            <a:r>
              <a:rPr lang="en-GB" dirty="0" smtClean="0"/>
              <a:t> </a:t>
            </a:r>
          </a:p>
          <a:p>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srcRect/>
          <a:stretch>
            <a:fillRect/>
          </a:stretch>
        </p:blipFill>
        <p:spPr bwMode="auto">
          <a:xfrm>
            <a:off x="2357422" y="214290"/>
            <a:ext cx="4500594" cy="5000660"/>
          </a:xfrm>
          <a:prstGeom prst="rect">
            <a:avLst/>
          </a:prstGeom>
          <a:noFill/>
          <a:ln w="9525">
            <a:noFill/>
            <a:miter lim="800000"/>
            <a:headEnd/>
            <a:tailEnd/>
          </a:ln>
          <a:effectLst/>
        </p:spPr>
      </p:pic>
      <p:sp>
        <p:nvSpPr>
          <p:cNvPr id="5" name="مستطيل 4"/>
          <p:cNvSpPr/>
          <p:nvPr/>
        </p:nvSpPr>
        <p:spPr>
          <a:xfrm>
            <a:off x="2285984" y="5286388"/>
            <a:ext cx="5357850" cy="646331"/>
          </a:xfrm>
          <a:prstGeom prst="rect">
            <a:avLst/>
          </a:prstGeom>
        </p:spPr>
        <p:txBody>
          <a:bodyPr wrap="square">
            <a:spAutoFit/>
          </a:bodyPr>
          <a:lstStyle/>
          <a:p>
            <a:pPr algn="l"/>
            <a:r>
              <a:rPr lang="en-GB" dirty="0" smtClean="0"/>
              <a:t>Recent </a:t>
            </a:r>
            <a:r>
              <a:rPr lang="en-GB" dirty="0" err="1" smtClean="0"/>
              <a:t>intracerebral</a:t>
            </a:r>
            <a:r>
              <a:rPr lang="en-GB" dirty="0" smtClean="0"/>
              <a:t> haemorrhage in a hypertensive</a:t>
            </a:r>
          </a:p>
          <a:p>
            <a:pPr algn="l"/>
            <a:r>
              <a:rPr lang="en-GB" dirty="0" smtClean="0"/>
              <a:t>individual.</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2000232" y="500042"/>
            <a:ext cx="5000660" cy="3786214"/>
          </a:xfrm>
          <a:prstGeom prst="rect">
            <a:avLst/>
          </a:prstGeom>
          <a:noFill/>
          <a:ln w="9525">
            <a:noFill/>
            <a:miter lim="800000"/>
            <a:headEnd/>
            <a:tailEnd/>
          </a:ln>
          <a:effectLst/>
        </p:spPr>
      </p:pic>
      <p:sp>
        <p:nvSpPr>
          <p:cNvPr id="5" name="مستطيل 4"/>
          <p:cNvSpPr/>
          <p:nvPr/>
        </p:nvSpPr>
        <p:spPr>
          <a:xfrm>
            <a:off x="2071670" y="4357694"/>
            <a:ext cx="4572000" cy="646331"/>
          </a:xfrm>
          <a:prstGeom prst="rect">
            <a:avLst/>
          </a:prstGeom>
        </p:spPr>
        <p:txBody>
          <a:bodyPr>
            <a:spAutoFit/>
          </a:bodyPr>
          <a:lstStyle/>
          <a:p>
            <a:pPr algn="l"/>
            <a:r>
              <a:rPr lang="en-GB" dirty="0" smtClean="0"/>
              <a:t>Acute cerebral infarction (predominantly middle cerebral artery territory).</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4214810" y="928670"/>
            <a:ext cx="4357718" cy="4071966"/>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857224" y="285728"/>
            <a:ext cx="3167065" cy="4643470"/>
          </a:xfrm>
          <a:prstGeom prst="rect">
            <a:avLst/>
          </a:prstGeom>
          <a:noFill/>
          <a:ln w="9525">
            <a:noFill/>
            <a:miter lim="800000"/>
            <a:headEnd/>
            <a:tailEnd/>
          </a:ln>
          <a:effectLst/>
        </p:spPr>
      </p:pic>
      <p:sp>
        <p:nvSpPr>
          <p:cNvPr id="6" name="مستطيل 5"/>
          <p:cNvSpPr/>
          <p:nvPr/>
        </p:nvSpPr>
        <p:spPr>
          <a:xfrm>
            <a:off x="2000232" y="5286388"/>
            <a:ext cx="4572000" cy="1200329"/>
          </a:xfrm>
          <a:prstGeom prst="rect">
            <a:avLst/>
          </a:prstGeom>
        </p:spPr>
        <p:txBody>
          <a:bodyPr>
            <a:spAutoFit/>
          </a:bodyPr>
          <a:lstStyle/>
          <a:p>
            <a:pPr algn="l"/>
            <a:r>
              <a:rPr lang="en-GB" dirty="0" smtClean="0"/>
              <a:t>Thoracic aortic dissection. The origin of the</a:t>
            </a:r>
          </a:p>
          <a:p>
            <a:pPr algn="l"/>
            <a:r>
              <a:rPr lang="en-GB" dirty="0" smtClean="0"/>
              <a:t>dissection is in the aortic root, just above the tricuspid aortic valve </a:t>
            </a:r>
            <a:r>
              <a:rPr lang="en-GB" b="1" dirty="0" smtClean="0"/>
              <a:t>(a) with a plane of dissection in the aortic media (b).</a:t>
            </a:r>
            <a:endParaRPr lang="en-GB"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55000" lnSpcReduction="20000"/>
          </a:bodyPr>
          <a:lstStyle/>
          <a:p>
            <a:pPr algn="l"/>
            <a:r>
              <a:rPr lang="en-GB" b="1" dirty="0" smtClean="0"/>
              <a:t>RESPIRATORY SYSTEM</a:t>
            </a:r>
            <a:endParaRPr lang="en-GB" dirty="0" smtClean="0"/>
          </a:p>
          <a:p>
            <a:pPr algn="l"/>
            <a:r>
              <a:rPr lang="en-GB" dirty="0" smtClean="0"/>
              <a:t>The major cause of sudden death within the respiratory organs is again vascular. Pulmonary embolism is very common and, in fact, is the most clinically</a:t>
            </a:r>
          </a:p>
          <a:p>
            <a:pPr algn="l"/>
            <a:r>
              <a:rPr lang="en-GB" dirty="0" err="1" smtClean="0"/>
              <a:t>underdiagnosed</a:t>
            </a:r>
            <a:r>
              <a:rPr lang="en-GB" dirty="0" smtClean="0"/>
              <a:t> cause of death.</a:t>
            </a:r>
          </a:p>
          <a:p>
            <a:pPr algn="l">
              <a:buNone/>
            </a:pPr>
            <a:r>
              <a:rPr lang="en-GB" dirty="0" smtClean="0"/>
              <a:t> </a:t>
            </a:r>
          </a:p>
          <a:p>
            <a:pPr algn="l"/>
            <a:r>
              <a:rPr lang="en-GB" dirty="0" smtClean="0"/>
              <a:t>In almost every case, the source of the emboli is in the leg veins.</a:t>
            </a:r>
          </a:p>
          <a:p>
            <a:pPr algn="l">
              <a:buNone/>
            </a:pPr>
            <a:r>
              <a:rPr lang="en-GB" dirty="0" smtClean="0"/>
              <a:t> </a:t>
            </a:r>
          </a:p>
          <a:p>
            <a:pPr algn="l"/>
            <a:r>
              <a:rPr lang="en-GB" dirty="0" smtClean="0"/>
              <a:t>About 80 per cent of pulmonary embolism deaths have a predisposing cause such as fractures, tissue trauma, surgical operation, bed rest, forced immobility</a:t>
            </a:r>
          </a:p>
          <a:p>
            <a:pPr algn="l"/>
            <a:r>
              <a:rPr lang="en-GB" dirty="0" smtClean="0"/>
              <a:t>it is much harder to relate fatal pulmonary emboli to the trauma.</a:t>
            </a:r>
          </a:p>
          <a:p>
            <a:pPr algn="l">
              <a:buNone/>
            </a:pPr>
            <a:r>
              <a:rPr lang="en-GB" dirty="0" smtClean="0"/>
              <a:t> </a:t>
            </a:r>
          </a:p>
          <a:p>
            <a:pPr algn="l"/>
            <a:r>
              <a:rPr lang="en-GB" dirty="0" smtClean="0"/>
              <a:t>Other rare causes of sudden death in the respiratory system include a massive haemoptysis from </a:t>
            </a:r>
            <a:r>
              <a:rPr lang="en-GB" dirty="0" err="1" smtClean="0"/>
              <a:t>cavitating</a:t>
            </a:r>
            <a:r>
              <a:rPr lang="en-GB" dirty="0" smtClean="0"/>
              <a:t> pulmonary tuberculosis or from a malignant tumour.</a:t>
            </a:r>
          </a:p>
          <a:p>
            <a:pPr algn="l">
              <a:buNone/>
            </a:pPr>
            <a:r>
              <a:rPr lang="en-GB" dirty="0" smtClean="0"/>
              <a:t> </a:t>
            </a:r>
          </a:p>
          <a:p>
            <a:pPr algn="l"/>
            <a:r>
              <a:rPr lang="en-GB" dirty="0" smtClean="0"/>
              <a:t>Rapid (but not sudden) deaths can also occur from fulminating chest infections, especially virulent forms of influenza.</a:t>
            </a:r>
          </a:p>
          <a:p>
            <a:pPr algn="l">
              <a:buNone/>
            </a:pPr>
            <a:r>
              <a:rPr lang="en-GB" dirty="0" smtClean="0"/>
              <a:t> </a:t>
            </a:r>
          </a:p>
          <a:p>
            <a:pPr algn="l">
              <a:buNone/>
            </a:pPr>
            <a:r>
              <a:rPr lang="en-GB" dirty="0" smtClean="0"/>
              <a:t> </a:t>
            </a:r>
          </a:p>
          <a:p>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fontScale="92500" lnSpcReduction="20000"/>
          </a:bodyPr>
          <a:lstStyle/>
          <a:p>
            <a:pPr algn="l"/>
            <a:r>
              <a:rPr lang="en-GB" b="1" dirty="0" smtClean="0"/>
              <a:t>GASTROINTESTINAL SYSTEM</a:t>
            </a:r>
            <a:endParaRPr lang="en-GB" dirty="0" smtClean="0"/>
          </a:p>
          <a:p>
            <a:pPr algn="l"/>
            <a:r>
              <a:rPr lang="en-GB" dirty="0" smtClean="0"/>
              <a:t>Once again, the causes of sudden death have a vascular component in that very severe bleeding from a gastric or duodenal peptic ulcer can be fatal in a short time, but, more commonly, the bleeding is less torrential and is therefore amenable to medical or surgical treatment.</a:t>
            </a:r>
          </a:p>
          <a:p>
            <a:pPr algn="l"/>
            <a:r>
              <a:rPr lang="en-GB" dirty="0" smtClean="0"/>
              <a:t>Mesenteric thrombosis and embolism, usually related to aortic or more generalized </a:t>
            </a:r>
            <a:r>
              <a:rPr lang="en-GB" dirty="0" err="1" smtClean="0"/>
              <a:t>atheroma</a:t>
            </a:r>
            <a:r>
              <a:rPr lang="en-GB" dirty="0" smtClean="0"/>
              <a:t>, may result in infarction of the gut, but, once again, a </a:t>
            </a:r>
            <a:r>
              <a:rPr lang="en-GB" dirty="0" err="1" smtClean="0"/>
              <a:t>rapid,but</a:t>
            </a:r>
            <a:r>
              <a:rPr lang="en-GB" dirty="0" smtClean="0"/>
              <a:t> not sudden death is expected if the infarction remains undiagnosed</a:t>
            </a:r>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1714480" y="428604"/>
            <a:ext cx="5214974" cy="3929090"/>
          </a:xfrm>
          <a:prstGeom prst="rect">
            <a:avLst/>
          </a:prstGeom>
          <a:noFill/>
          <a:ln w="9525">
            <a:noFill/>
            <a:miter lim="800000"/>
            <a:headEnd/>
            <a:tailEnd/>
          </a:ln>
          <a:effectLst/>
        </p:spPr>
      </p:pic>
      <p:sp>
        <p:nvSpPr>
          <p:cNvPr id="5" name="مستطيل 4"/>
          <p:cNvSpPr/>
          <p:nvPr/>
        </p:nvSpPr>
        <p:spPr>
          <a:xfrm>
            <a:off x="2143108" y="4500570"/>
            <a:ext cx="4572000" cy="646331"/>
          </a:xfrm>
          <a:prstGeom prst="rect">
            <a:avLst/>
          </a:prstGeom>
        </p:spPr>
        <p:txBody>
          <a:bodyPr>
            <a:spAutoFit/>
          </a:bodyPr>
          <a:lstStyle/>
          <a:p>
            <a:pPr algn="l"/>
            <a:r>
              <a:rPr lang="en-GB" dirty="0" smtClean="0"/>
              <a:t>Intestinal infarction following </a:t>
            </a:r>
            <a:r>
              <a:rPr lang="en-GB" dirty="0" err="1" smtClean="0"/>
              <a:t>volvulus</a:t>
            </a:r>
            <a:r>
              <a:rPr lang="en-GB" dirty="0" smtClean="0"/>
              <a:t> of the</a:t>
            </a:r>
          </a:p>
          <a:p>
            <a:pPr algn="l"/>
            <a:r>
              <a:rPr lang="en-GB" dirty="0" smtClean="0"/>
              <a:t>sigmoid colon.</a:t>
            </a:r>
            <a:endParaRPr lang="en-GB"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cstate="print"/>
          <a:srcRect/>
          <a:stretch>
            <a:fillRect/>
          </a:stretch>
        </p:blipFill>
        <p:spPr bwMode="auto">
          <a:xfrm>
            <a:off x="2214546" y="615156"/>
            <a:ext cx="5214974" cy="3599662"/>
          </a:xfrm>
          <a:prstGeom prst="rect">
            <a:avLst/>
          </a:prstGeom>
          <a:noFill/>
          <a:ln w="9525">
            <a:noFill/>
            <a:miter lim="800000"/>
            <a:headEnd/>
            <a:tailEnd/>
          </a:ln>
          <a:effectLst/>
        </p:spPr>
      </p:pic>
      <p:sp>
        <p:nvSpPr>
          <p:cNvPr id="5" name="مستطيل 4"/>
          <p:cNvSpPr/>
          <p:nvPr/>
        </p:nvSpPr>
        <p:spPr>
          <a:xfrm>
            <a:off x="2071670" y="4357694"/>
            <a:ext cx="4572000" cy="646331"/>
          </a:xfrm>
          <a:prstGeom prst="rect">
            <a:avLst/>
          </a:prstGeom>
        </p:spPr>
        <p:txBody>
          <a:bodyPr>
            <a:spAutoFit/>
          </a:bodyPr>
          <a:lstStyle/>
          <a:p>
            <a:pPr algn="l"/>
            <a:r>
              <a:rPr lang="en-GB" dirty="0" smtClean="0"/>
              <a:t>Peritonitis. Note the </a:t>
            </a:r>
            <a:r>
              <a:rPr lang="en-GB" dirty="0" err="1" smtClean="0"/>
              <a:t>fibrinous</a:t>
            </a:r>
            <a:r>
              <a:rPr lang="en-GB" dirty="0" smtClean="0"/>
              <a:t> deposits on the</a:t>
            </a:r>
          </a:p>
          <a:p>
            <a:pPr algn="l"/>
            <a:r>
              <a:rPr lang="en-GB" dirty="0" smtClean="0"/>
              <a:t>surface of loops of intestines.</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srcRect/>
          <a:stretch>
            <a:fillRect/>
          </a:stretch>
        </p:blipFill>
        <p:spPr bwMode="auto">
          <a:xfrm>
            <a:off x="1643042" y="285728"/>
            <a:ext cx="5643602" cy="4071966"/>
          </a:xfrm>
          <a:prstGeom prst="rect">
            <a:avLst/>
          </a:prstGeom>
          <a:noFill/>
          <a:ln w="9525">
            <a:noFill/>
            <a:miter lim="800000"/>
            <a:headEnd/>
            <a:tailEnd/>
          </a:ln>
          <a:effectLst/>
        </p:spPr>
      </p:pic>
      <p:sp>
        <p:nvSpPr>
          <p:cNvPr id="5" name="مستطيل 4"/>
          <p:cNvSpPr/>
          <p:nvPr/>
        </p:nvSpPr>
        <p:spPr>
          <a:xfrm>
            <a:off x="2000232" y="4714884"/>
            <a:ext cx="4572000" cy="646331"/>
          </a:xfrm>
          <a:prstGeom prst="rect">
            <a:avLst/>
          </a:prstGeom>
        </p:spPr>
        <p:txBody>
          <a:bodyPr>
            <a:spAutoFit/>
          </a:bodyPr>
          <a:lstStyle/>
          <a:p>
            <a:r>
              <a:rPr lang="en-GB" dirty="0" smtClean="0"/>
              <a:t>Massive haemorrhage from erosion of blood</a:t>
            </a:r>
          </a:p>
          <a:p>
            <a:r>
              <a:rPr lang="en-GB" dirty="0" smtClean="0"/>
              <a:t>vessels in the base of this peptic gastric ulcer</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7232"/>
            <a:ext cx="8229600" cy="5268931"/>
          </a:xfrm>
        </p:spPr>
        <p:txBody>
          <a:bodyPr>
            <a:normAutofit lnSpcReduction="10000"/>
          </a:bodyPr>
          <a:lstStyle/>
          <a:p>
            <a:pPr algn="l"/>
            <a:r>
              <a:rPr lang="en-GB" dirty="0" smtClean="0"/>
              <a:t>The World Health Organization (WHO) </a:t>
            </a:r>
            <a:r>
              <a:rPr lang="en-GB" b="1" dirty="0" smtClean="0"/>
              <a:t>definition of a sudden death</a:t>
            </a:r>
            <a:r>
              <a:rPr lang="en-GB" dirty="0" smtClean="0"/>
              <a:t> is within 24 hours of the onset of symptoms, but in forensic practice most sudden deaths occur within minutes or even seconds of the onset of symptoms.  </a:t>
            </a:r>
          </a:p>
          <a:p>
            <a:pPr algn="l"/>
            <a:r>
              <a:rPr lang="en-GB" dirty="0" smtClean="0"/>
              <a:t>It is crucial to remember that a sudden death is not necessarily unexpected and an unexpected death is not necessarily sudden, but these two facets are often combined.</a:t>
            </a:r>
          </a:p>
          <a:p>
            <a:r>
              <a:rPr lang="en-GB" dirty="0" smtClean="0"/>
              <a:t> </a:t>
            </a:r>
          </a:p>
          <a:p>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fontScale="85000" lnSpcReduction="10000"/>
          </a:bodyPr>
          <a:lstStyle/>
          <a:p>
            <a:pPr algn="l"/>
            <a:r>
              <a:rPr lang="en-GB" b="1" dirty="0" smtClean="0"/>
              <a:t>GYNAECOLOGICAL CONDITIONS</a:t>
            </a:r>
            <a:endParaRPr lang="en-GB" dirty="0" smtClean="0"/>
          </a:p>
          <a:p>
            <a:pPr algn="l"/>
            <a:r>
              <a:rPr lang="en-GB" dirty="0" smtClean="0"/>
              <a:t>As a ‘rule of thumb’, the three commonest causes of death in a woman of reproductive age are:</a:t>
            </a:r>
          </a:p>
          <a:p>
            <a:pPr algn="l">
              <a:buNone/>
            </a:pPr>
            <a:r>
              <a:rPr lang="en-GB" dirty="0" smtClean="0"/>
              <a:t> </a:t>
            </a:r>
          </a:p>
          <a:p>
            <a:pPr algn="l"/>
            <a:r>
              <a:rPr lang="en-GB" b="1" dirty="0" smtClean="0"/>
              <a:t>1 </a:t>
            </a:r>
            <a:r>
              <a:rPr lang="en-GB" dirty="0" smtClean="0"/>
              <a:t>a natural complication of pregnancy such as ruptured ectopic gestation or an induced complication such as an abortion;</a:t>
            </a:r>
          </a:p>
          <a:p>
            <a:pPr algn="l">
              <a:buNone/>
            </a:pPr>
            <a:r>
              <a:rPr lang="en-GB" dirty="0" smtClean="0"/>
              <a:t> </a:t>
            </a:r>
          </a:p>
          <a:p>
            <a:pPr algn="l"/>
            <a:r>
              <a:rPr lang="en-GB" b="1" dirty="0" smtClean="0"/>
              <a:t>2 </a:t>
            </a:r>
            <a:r>
              <a:rPr lang="en-GB" dirty="0" smtClean="0"/>
              <a:t>pulmonary embolism from leg vein thrombosis;</a:t>
            </a:r>
          </a:p>
          <a:p>
            <a:pPr algn="l">
              <a:buNone/>
            </a:pPr>
            <a:r>
              <a:rPr lang="en-GB" dirty="0" smtClean="0"/>
              <a:t> </a:t>
            </a:r>
          </a:p>
          <a:p>
            <a:pPr algn="l"/>
            <a:r>
              <a:rPr lang="en-GB" b="1" dirty="0" smtClean="0"/>
              <a:t>3 </a:t>
            </a:r>
            <a:r>
              <a:rPr lang="en-GB" dirty="0" smtClean="0"/>
              <a:t>ruptured cerebral aneurysm.</a:t>
            </a:r>
          </a:p>
          <a:p>
            <a:r>
              <a:rPr lang="en-GB" b="1" dirty="0" smtClean="0"/>
              <a:t> </a:t>
            </a:r>
            <a:endParaRPr lang="en-GB" dirty="0" smtClean="0"/>
          </a:p>
          <a:p>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55000" lnSpcReduction="20000"/>
          </a:bodyPr>
          <a:lstStyle/>
          <a:p>
            <a:pPr algn="l"/>
            <a:r>
              <a:rPr lang="en-GB" b="1" dirty="0" smtClean="0"/>
              <a:t>DEATHS FROM ASTHMA AND EPILEPSY</a:t>
            </a:r>
            <a:endParaRPr lang="en-GB" dirty="0" smtClean="0"/>
          </a:p>
          <a:p>
            <a:pPr algn="l"/>
            <a:r>
              <a:rPr lang="en-GB" dirty="0" smtClean="0"/>
              <a:t>In both conditions, death may occur during an attack and the autopsy will reveal specific features to enable a positive diagnosis to be made. </a:t>
            </a:r>
          </a:p>
          <a:p>
            <a:pPr algn="l"/>
            <a:r>
              <a:rPr lang="en-GB" dirty="0" smtClean="0"/>
              <a:t> </a:t>
            </a:r>
          </a:p>
          <a:p>
            <a:pPr algn="l"/>
            <a:r>
              <a:rPr lang="en-GB" dirty="0" smtClean="0"/>
              <a:t>However, both of these conditions are also associated with a few sudden and unexpected deaths each year where the specific features of an attack are absent and for which no obvious cause of death can be identified at autopsy.</a:t>
            </a:r>
          </a:p>
          <a:p>
            <a:pPr algn="l"/>
            <a:r>
              <a:rPr lang="en-GB" dirty="0" smtClean="0"/>
              <a:t> </a:t>
            </a:r>
          </a:p>
          <a:p>
            <a:pPr algn="l"/>
            <a:r>
              <a:rPr lang="en-GB" dirty="0" smtClean="0"/>
              <a:t>Even well-controlled epileptic patients may die rapidly and inexplicably; </a:t>
            </a:r>
          </a:p>
          <a:p>
            <a:pPr algn="l"/>
            <a:r>
              <a:rPr lang="en-GB" dirty="0" smtClean="0"/>
              <a:t>Epileptics are also at risk from the hazards of all types of accidents during a pre-fit aura</a:t>
            </a:r>
          </a:p>
          <a:p>
            <a:pPr algn="l"/>
            <a:r>
              <a:rPr lang="en-GB" dirty="0" smtClean="0"/>
              <a:t> </a:t>
            </a:r>
          </a:p>
          <a:p>
            <a:pPr algn="l"/>
            <a:r>
              <a:rPr lang="en-GB" dirty="0" smtClean="0"/>
              <a:t>Bronchial asthma is also associated with rare unexplained sudden and unexpected deaths, even where there is no evidence of status </a:t>
            </a:r>
            <a:r>
              <a:rPr lang="en-GB" dirty="0" err="1" smtClean="0"/>
              <a:t>asthmaticus</a:t>
            </a:r>
            <a:r>
              <a:rPr lang="en-GB" dirty="0" smtClean="0"/>
              <a:t> or even of an unusually severe or prolonged asthmatic episode. </a:t>
            </a:r>
          </a:p>
          <a:p>
            <a:pPr algn="l"/>
            <a:r>
              <a:rPr lang="en-GB" dirty="0" smtClean="0"/>
              <a:t> </a:t>
            </a:r>
          </a:p>
          <a:p>
            <a:pPr algn="l"/>
            <a:r>
              <a:rPr lang="en-GB" dirty="0" smtClean="0"/>
              <a:t>Several decades ago, an increase in sudden deaths in asthmatics was traced to the over-use of adrenergic drugs – especially the self-administered dose given by inhaler – but awareness amongst doctors soon reduced</a:t>
            </a:r>
          </a:p>
          <a:p>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GB" b="1" dirty="0" smtClean="0"/>
              <a:t>SUDDEN INFANT DEATH SYNDROME</a:t>
            </a:r>
            <a:r>
              <a:rPr lang="en-GB" dirty="0" smtClean="0"/>
              <a:t/>
            </a:r>
            <a:br>
              <a:rPr lang="en-GB" dirty="0" smtClean="0"/>
            </a:br>
            <a:endParaRPr lang="en-GB" dirty="0"/>
          </a:p>
        </p:txBody>
      </p:sp>
      <p:sp>
        <p:nvSpPr>
          <p:cNvPr id="3" name="عنصر نائب للمحتوى 2"/>
          <p:cNvSpPr>
            <a:spLocks noGrp="1"/>
          </p:cNvSpPr>
          <p:nvPr>
            <p:ph idx="1"/>
          </p:nvPr>
        </p:nvSpPr>
        <p:spPr/>
        <p:txBody>
          <a:bodyPr>
            <a:normAutofit fontScale="92500" lnSpcReduction="10000"/>
          </a:bodyPr>
          <a:lstStyle/>
          <a:p>
            <a:pPr algn="l"/>
            <a:r>
              <a:rPr lang="en-GB" dirty="0" smtClean="0"/>
              <a:t>Sudden infant death syndrome (SIDS) is also known as ‘cot death’ or ‘crib death’. The decline in SIDS deaths began in 1991 and has accelerated since the introduction in 1994 of the worldwide ‘Back to Sleep’ campaign, which encouraged mothers to place babies on their back to sleep rather than face down or on their side. SIDS still forms the most common cause of death in the post-</a:t>
            </a:r>
            <a:r>
              <a:rPr lang="en-GB" dirty="0" err="1" smtClean="0"/>
              <a:t>perinatal</a:t>
            </a:r>
            <a:r>
              <a:rPr lang="en-GB" dirty="0" smtClean="0"/>
              <a:t> period in countries with a relatively low infant mortality rate. </a:t>
            </a:r>
          </a:p>
          <a:p>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a:r>
              <a:rPr lang="en-GB" b="1" dirty="0" smtClean="0"/>
              <a:t>A definition of SIDS</a:t>
            </a:r>
            <a:r>
              <a:rPr lang="en-GB" dirty="0" smtClean="0"/>
              <a:t> may be stated as ‘the sudden death of an infant which is unexpected by history and by examination of the scene and in whom a thorough autopsy fails to reveal an adequate cause of death’. </a:t>
            </a:r>
          </a:p>
          <a:p>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pPr algn="l"/>
            <a:r>
              <a:rPr lang="en-GB" dirty="0" smtClean="0"/>
              <a:t>The following are the main features of the syndrome.</a:t>
            </a:r>
          </a:p>
          <a:p>
            <a:pPr algn="l"/>
            <a:r>
              <a:rPr lang="en-GB" dirty="0" smtClean="0"/>
              <a:t> </a:t>
            </a:r>
          </a:p>
          <a:p>
            <a:pPr algn="l"/>
            <a:r>
              <a:rPr lang="en-GB" dirty="0" smtClean="0"/>
              <a:t>• The accepted age range is between 2 weeks and 2 years, but most deaths takes place between 1 and 7 months, with a peak at 2–3 months.</a:t>
            </a:r>
          </a:p>
          <a:p>
            <a:pPr algn="l"/>
            <a:r>
              <a:rPr lang="en-GB" dirty="0" smtClean="0"/>
              <a:t> </a:t>
            </a:r>
          </a:p>
          <a:p>
            <a:pPr algn="l"/>
            <a:r>
              <a:rPr lang="en-GB" dirty="0" smtClean="0"/>
              <a:t>• There is little sex difference, although there is a slight preponderance of males similar to that seen in many types of death.</a:t>
            </a:r>
          </a:p>
          <a:p>
            <a:pPr algn="l"/>
            <a:r>
              <a:rPr lang="en-GB" dirty="0" smtClean="0"/>
              <a:t> </a:t>
            </a:r>
          </a:p>
          <a:p>
            <a:pPr algn="l"/>
            <a:r>
              <a:rPr lang="en-GB" dirty="0" smtClean="0"/>
              <a:t>• The incidence is markedly greater in multiple births</a:t>
            </a:r>
          </a:p>
          <a:p>
            <a:endParaRPr lang="en-GB"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29600" cy="4525963"/>
          </a:xfrm>
        </p:spPr>
        <p:txBody>
          <a:bodyPr>
            <a:normAutofit fontScale="70000" lnSpcReduction="20000"/>
          </a:bodyPr>
          <a:lstStyle/>
          <a:p>
            <a:pPr algn="l"/>
            <a:r>
              <a:rPr lang="en-GB" dirty="0" smtClean="0"/>
              <a:t>SIDS is far more common in the colder and wetter months</a:t>
            </a:r>
          </a:p>
          <a:p>
            <a:pPr algn="l"/>
            <a:r>
              <a:rPr lang="en-GB" dirty="0" smtClean="0"/>
              <a:t> </a:t>
            </a:r>
          </a:p>
          <a:p>
            <a:pPr algn="l"/>
            <a:r>
              <a:rPr lang="en-GB" dirty="0" smtClean="0"/>
              <a:t>• There are apparent social, racial and ethnic differences, but these are explained by fundamental underlying socio-economic factors</a:t>
            </a:r>
          </a:p>
          <a:p>
            <a:pPr algn="l"/>
            <a:r>
              <a:rPr lang="en-GB" dirty="0" smtClean="0"/>
              <a:t> </a:t>
            </a:r>
          </a:p>
          <a:p>
            <a:pPr algn="l"/>
            <a:r>
              <a:rPr lang="en-GB" dirty="0" smtClean="0"/>
              <a:t>The history is usually typical: a perfectly well child – or one with only trivial symptoms – is put in the sleeping place at night only to be found dead in the morning. At autopsy, nothing specific is found in the true SIDS death, although in about 70 per cent of cases the autopsy reveals </a:t>
            </a:r>
            <a:r>
              <a:rPr lang="en-GB" dirty="0" err="1" smtClean="0"/>
              <a:t>intrathoracic</a:t>
            </a:r>
            <a:r>
              <a:rPr lang="en-GB" dirty="0" smtClean="0"/>
              <a:t> </a:t>
            </a:r>
            <a:r>
              <a:rPr lang="en-GB" dirty="0" err="1" smtClean="0"/>
              <a:t>petechiae</a:t>
            </a:r>
            <a:r>
              <a:rPr lang="en-GB" dirty="0" smtClean="0"/>
              <a:t> on the pleura, </a:t>
            </a:r>
            <a:r>
              <a:rPr lang="en-GB" dirty="0" err="1" smtClean="0"/>
              <a:t>epicardium</a:t>
            </a:r>
            <a:r>
              <a:rPr lang="en-GB" dirty="0" smtClean="0"/>
              <a:t> and thymus, which formerly gave rise to the misapprehension that SIDS was due to mechanical suffocation.</a:t>
            </a:r>
            <a:endParaRPr lang="en-GB"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4525963"/>
          </a:xfrm>
        </p:spPr>
        <p:txBody>
          <a:bodyPr>
            <a:normAutofit fontScale="85000" lnSpcReduction="10000"/>
          </a:bodyPr>
          <a:lstStyle/>
          <a:p>
            <a:pPr algn="l"/>
            <a:r>
              <a:rPr lang="en-GB" dirty="0" smtClean="0"/>
              <a:t>The true aetiology of SIDS is unknown, but it is likely that there are many different causes, often </a:t>
            </a:r>
            <a:r>
              <a:rPr lang="en-GB" dirty="0" err="1" smtClean="0"/>
              <a:t>multifactorial</a:t>
            </a:r>
            <a:r>
              <a:rPr lang="en-GB" dirty="0" smtClean="0"/>
              <a:t>, which act via a final common pathway of </a:t>
            </a:r>
            <a:r>
              <a:rPr lang="en-GB" dirty="0" err="1" smtClean="0"/>
              <a:t>cardiorespiratory</a:t>
            </a:r>
            <a:r>
              <a:rPr lang="en-GB" dirty="0" smtClean="0"/>
              <a:t> failure.</a:t>
            </a:r>
          </a:p>
          <a:p>
            <a:pPr algn="l"/>
            <a:r>
              <a:rPr lang="en-GB" dirty="0" smtClean="0"/>
              <a:t> Theories about possible ‘causes’ of SIDS abound and include allergy to cows’ milk or house-mites, botulism, prolonged sleep apnoea, spinal haemorrhages, deficiencies of liver enzymes, selenium or vitamin E, various metabolic defects, vaccinations, hyperthermia, hypothermia, carbon monoxide or dioxide poisoning, viral </a:t>
            </a:r>
            <a:r>
              <a:rPr lang="en-GB" dirty="0" err="1" smtClean="0"/>
              <a:t>bronchiolitis</a:t>
            </a:r>
            <a:r>
              <a:rPr lang="en-GB" dirty="0" smtClean="0"/>
              <a:t>, muscle </a:t>
            </a:r>
            <a:r>
              <a:rPr lang="en-GB" dirty="0" err="1" smtClean="0"/>
              <a:t>hypotonia</a:t>
            </a:r>
            <a:r>
              <a:rPr lang="en-GB" dirty="0" smtClean="0"/>
              <a:t>, and many others.</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77500" lnSpcReduction="20000"/>
          </a:bodyPr>
          <a:lstStyle/>
          <a:p>
            <a:pPr algn="l"/>
            <a:r>
              <a:rPr lang="en-GB" b="1" dirty="0" smtClean="0"/>
              <a:t>CAUSES OF SUDDEN AND UNEXPECTED DEATH</a:t>
            </a:r>
            <a:endParaRPr lang="en-GB" dirty="0" smtClean="0"/>
          </a:p>
          <a:p>
            <a:pPr algn="l"/>
            <a:r>
              <a:rPr lang="en-GB" dirty="0" smtClean="0"/>
              <a:t>When a natural death is very rapid, the cause is almost inevitably cardiovascular.</a:t>
            </a:r>
          </a:p>
          <a:p>
            <a:pPr algn="l"/>
            <a:r>
              <a:rPr lang="en-GB" dirty="0" smtClean="0"/>
              <a:t> </a:t>
            </a:r>
          </a:p>
          <a:p>
            <a:pPr algn="l"/>
            <a:r>
              <a:rPr lang="en-GB" b="1" dirty="0" smtClean="0"/>
              <a:t>CARDIOVASCULAR SYSTEM</a:t>
            </a:r>
            <a:endParaRPr lang="en-GB" dirty="0" smtClean="0"/>
          </a:p>
          <a:p>
            <a:pPr algn="l"/>
            <a:r>
              <a:rPr lang="en-GB" b="1" dirty="0" smtClean="0"/>
              <a:t> </a:t>
            </a:r>
            <a:endParaRPr lang="en-GB" dirty="0" smtClean="0"/>
          </a:p>
          <a:p>
            <a:pPr algn="l"/>
            <a:r>
              <a:rPr lang="en-GB" b="1" dirty="0" smtClean="0"/>
              <a:t>CORONARY ARTERY DISEASE</a:t>
            </a:r>
            <a:endParaRPr lang="en-GB" dirty="0" smtClean="0"/>
          </a:p>
          <a:p>
            <a:pPr algn="l"/>
            <a:r>
              <a:rPr lang="en-GB" dirty="0" smtClean="0"/>
              <a:t>Coronary </a:t>
            </a:r>
            <a:r>
              <a:rPr lang="en-GB" dirty="0" err="1" smtClean="0"/>
              <a:t>stenosis</a:t>
            </a:r>
            <a:r>
              <a:rPr lang="en-GB" dirty="0" smtClean="0"/>
              <a:t> from narrowing of the lumen by </a:t>
            </a:r>
            <a:r>
              <a:rPr lang="en-GB" dirty="0" err="1" smtClean="0"/>
              <a:t>atheroma</a:t>
            </a:r>
            <a:r>
              <a:rPr lang="en-GB" dirty="0" smtClean="0"/>
              <a:t> may lead to chronic </a:t>
            </a:r>
            <a:r>
              <a:rPr lang="en-GB" dirty="0" err="1" smtClean="0"/>
              <a:t>ischaemia</a:t>
            </a:r>
            <a:r>
              <a:rPr lang="en-GB" dirty="0" smtClean="0"/>
              <a:t> of the muscle supplied by that coronary vessel. </a:t>
            </a:r>
          </a:p>
          <a:p>
            <a:pPr algn="l"/>
            <a:r>
              <a:rPr lang="en-GB" dirty="0" smtClean="0"/>
              <a:t> </a:t>
            </a:r>
          </a:p>
          <a:p>
            <a:pPr algn="l"/>
            <a:r>
              <a:rPr lang="en-GB" dirty="0" smtClean="0"/>
              <a:t>If the myocardium becomes </a:t>
            </a:r>
            <a:r>
              <a:rPr lang="en-GB" dirty="0" err="1" smtClean="0"/>
              <a:t>ischaemic</a:t>
            </a:r>
            <a:r>
              <a:rPr lang="en-GB" dirty="0" smtClean="0"/>
              <a:t>, it may also become electrically unstable and liable to develop arrhythmias.</a:t>
            </a:r>
          </a:p>
          <a:p>
            <a:pPr algn="l"/>
            <a:r>
              <a:rPr lang="en-GB" dirty="0" smtClean="0"/>
              <a:t> </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4714876" y="1071546"/>
            <a:ext cx="4071966" cy="342902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14282" y="1071546"/>
            <a:ext cx="4357718" cy="3500462"/>
          </a:xfrm>
          <a:prstGeom prst="rect">
            <a:avLst/>
          </a:prstGeom>
          <a:noFill/>
          <a:ln w="9525">
            <a:noFill/>
            <a:miter lim="800000"/>
            <a:headEnd/>
            <a:tailEnd/>
          </a:ln>
          <a:effectLst/>
        </p:spPr>
      </p:pic>
      <p:sp>
        <p:nvSpPr>
          <p:cNvPr id="6" name="مستطيل 5"/>
          <p:cNvSpPr/>
          <p:nvPr/>
        </p:nvSpPr>
        <p:spPr>
          <a:xfrm>
            <a:off x="1714480" y="4786322"/>
            <a:ext cx="4572000" cy="923330"/>
          </a:xfrm>
          <a:prstGeom prst="rect">
            <a:avLst/>
          </a:prstGeom>
        </p:spPr>
        <p:txBody>
          <a:bodyPr>
            <a:spAutoFit/>
          </a:bodyPr>
          <a:lstStyle/>
          <a:p>
            <a:pPr algn="l"/>
            <a:r>
              <a:rPr lang="en-GB" dirty="0" smtClean="0"/>
              <a:t>Significant coronary artery atherosclerosis</a:t>
            </a:r>
          </a:p>
          <a:p>
            <a:pPr algn="l"/>
            <a:r>
              <a:rPr lang="en-GB" dirty="0" smtClean="0"/>
              <a:t>and acute thrombosis. Macroscopic </a:t>
            </a:r>
            <a:r>
              <a:rPr lang="en-GB" b="1" dirty="0" smtClean="0"/>
              <a:t>and microscopic appearance.</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2984"/>
            <a:ext cx="8229600" cy="4983179"/>
          </a:xfrm>
        </p:spPr>
        <p:txBody>
          <a:bodyPr>
            <a:normAutofit fontScale="77500" lnSpcReduction="20000"/>
          </a:bodyPr>
          <a:lstStyle/>
          <a:p>
            <a:pPr algn="l"/>
            <a:r>
              <a:rPr lang="en-GB" dirty="0" smtClean="0"/>
              <a:t>Complications of </a:t>
            </a:r>
            <a:r>
              <a:rPr lang="en-GB" dirty="0" err="1" smtClean="0"/>
              <a:t>atheromatous</a:t>
            </a:r>
            <a:r>
              <a:rPr lang="en-GB" dirty="0" smtClean="0"/>
              <a:t> plaques may worsen the coronary </a:t>
            </a:r>
            <a:r>
              <a:rPr lang="en-GB" dirty="0" err="1" smtClean="0"/>
              <a:t>stenosis</a:t>
            </a:r>
            <a:r>
              <a:rPr lang="en-GB" dirty="0" smtClean="0"/>
              <a:t> and subsequent myocardial </a:t>
            </a:r>
            <a:r>
              <a:rPr lang="en-GB" dirty="0" err="1" smtClean="0"/>
              <a:t>ischaemia</a:t>
            </a:r>
            <a:r>
              <a:rPr lang="en-GB" dirty="0" smtClean="0"/>
              <a:t>.</a:t>
            </a:r>
          </a:p>
          <a:p>
            <a:pPr algn="l"/>
            <a:r>
              <a:rPr lang="en-GB" dirty="0" smtClean="0"/>
              <a:t> </a:t>
            </a:r>
          </a:p>
          <a:p>
            <a:pPr algn="l"/>
            <a:r>
              <a:rPr lang="en-GB" dirty="0" smtClean="0"/>
              <a:t>Bleeding may occur into a plaque and this can be seen as </a:t>
            </a:r>
            <a:r>
              <a:rPr lang="en-GB" dirty="0" err="1" smtClean="0"/>
              <a:t>subintimal</a:t>
            </a:r>
            <a:r>
              <a:rPr lang="en-GB" dirty="0" smtClean="0"/>
              <a:t> haemorrhage at autopsy.</a:t>
            </a:r>
          </a:p>
          <a:p>
            <a:pPr algn="l"/>
            <a:r>
              <a:rPr lang="en-GB" dirty="0" smtClean="0"/>
              <a:t> </a:t>
            </a:r>
          </a:p>
          <a:p>
            <a:pPr algn="l"/>
            <a:r>
              <a:rPr lang="en-GB" dirty="0" smtClean="0"/>
              <a:t> Sudden expansion of the plaque may lead to rupture, which may also occur if the plaque ulcerates</a:t>
            </a:r>
          </a:p>
          <a:p>
            <a:pPr algn="l"/>
            <a:r>
              <a:rPr lang="en-GB" dirty="0" smtClean="0"/>
              <a:t> </a:t>
            </a:r>
          </a:p>
          <a:p>
            <a:pPr algn="l"/>
            <a:r>
              <a:rPr lang="en-GB" dirty="0" smtClean="0"/>
              <a:t>An </a:t>
            </a:r>
            <a:r>
              <a:rPr lang="en-GB" dirty="0" err="1" smtClean="0"/>
              <a:t>atheromatous</a:t>
            </a:r>
            <a:r>
              <a:rPr lang="en-GB" dirty="0" smtClean="0"/>
              <a:t> plaque is a site for the development of mural thrombus, which will further reduce the vessel lumen without necessarily fully blocking the vessel.</a:t>
            </a:r>
          </a:p>
          <a:p>
            <a:pPr algn="l"/>
            <a:r>
              <a:rPr lang="en-GB" dirty="0" smtClean="0"/>
              <a:t> </a:t>
            </a:r>
          </a:p>
          <a:p>
            <a:pPr algn="l"/>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92500" lnSpcReduction="20000"/>
          </a:bodyPr>
          <a:lstStyle/>
          <a:p>
            <a:pPr algn="l"/>
            <a:r>
              <a:rPr lang="en-GB" dirty="0" smtClean="0"/>
              <a:t>Coronary thrombosis is commonly over-diagnosed by clinicians as a cause of sudden death, and less than one-third of sudden cardiac deaths reveal macroscopic or microscopic evidence of coronary thrombus at autopsy. </a:t>
            </a:r>
          </a:p>
          <a:p>
            <a:pPr algn="l"/>
            <a:r>
              <a:rPr lang="en-GB" dirty="0" smtClean="0"/>
              <a:t>The simple </a:t>
            </a:r>
            <a:r>
              <a:rPr lang="en-GB" dirty="0" err="1" smtClean="0"/>
              <a:t>stenosis</a:t>
            </a:r>
            <a:r>
              <a:rPr lang="en-GB" dirty="0" smtClean="0"/>
              <a:t> and the complications of </a:t>
            </a:r>
            <a:r>
              <a:rPr lang="en-GB" dirty="0" err="1" smtClean="0"/>
              <a:t>atheroma</a:t>
            </a:r>
            <a:r>
              <a:rPr lang="en-GB" dirty="0" smtClean="0"/>
              <a:t> are both sufficient to cause death and much more common.</a:t>
            </a:r>
          </a:p>
          <a:p>
            <a:pPr algn="l"/>
            <a:r>
              <a:rPr lang="en-GB" dirty="0" smtClean="0"/>
              <a:t> </a:t>
            </a:r>
          </a:p>
          <a:p>
            <a:pPr algn="l"/>
            <a:r>
              <a:rPr lang="en-GB" dirty="0" smtClean="0"/>
              <a:t>Myocardial infarction occurs when there is severe </a:t>
            </a:r>
            <a:r>
              <a:rPr lang="en-GB" dirty="0" err="1" smtClean="0"/>
              <a:t>stenosis</a:t>
            </a:r>
            <a:r>
              <a:rPr lang="en-GB" dirty="0" smtClean="0"/>
              <a:t> or complete occlusion of a coronary artery so that the blood supply is insufficient to maintain the oxygenation of the myocardium.</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85000" lnSpcReduction="10000"/>
          </a:bodyPr>
          <a:lstStyle/>
          <a:p>
            <a:pPr algn="l"/>
            <a:r>
              <a:rPr lang="en-GB" dirty="0" smtClean="0"/>
              <a:t>The area of the myocardial infarct is weakest between 3 days and 1 week after the clinical onset of the infarct and it is at this time that the weakened area of myocardium may rupture and cause sudden death from a </a:t>
            </a:r>
            <a:r>
              <a:rPr lang="en-GB" dirty="0" err="1" smtClean="0"/>
              <a:t>haemopericardium</a:t>
            </a:r>
            <a:r>
              <a:rPr lang="en-GB" dirty="0" smtClean="0"/>
              <a:t> and cardiac </a:t>
            </a:r>
            <a:r>
              <a:rPr lang="en-GB" dirty="0" err="1" smtClean="0"/>
              <a:t>tamponade</a:t>
            </a:r>
            <a:r>
              <a:rPr lang="en-GB" dirty="0" smtClean="0"/>
              <a:t>.</a:t>
            </a:r>
          </a:p>
          <a:p>
            <a:pPr algn="l"/>
            <a:r>
              <a:rPr lang="en-GB" dirty="0" smtClean="0"/>
              <a:t> </a:t>
            </a:r>
          </a:p>
          <a:p>
            <a:pPr algn="l"/>
            <a:r>
              <a:rPr lang="en-GB" dirty="0" smtClean="0"/>
              <a:t>The rupture occasionally occurs through the </a:t>
            </a:r>
            <a:r>
              <a:rPr lang="en-GB" dirty="0" err="1" smtClean="0"/>
              <a:t>interventricular</a:t>
            </a:r>
            <a:r>
              <a:rPr lang="en-GB" dirty="0" smtClean="0"/>
              <a:t> septum, resulting in a left–right shunt.</a:t>
            </a:r>
          </a:p>
          <a:p>
            <a:pPr algn="l"/>
            <a:r>
              <a:rPr lang="en-GB" dirty="0" smtClean="0"/>
              <a:t> </a:t>
            </a:r>
          </a:p>
          <a:p>
            <a:pPr algn="l"/>
            <a:r>
              <a:rPr lang="en-GB" dirty="0" smtClean="0"/>
              <a:t>An infarct heals by fibrosis, and fibrotic plaques in the wall of the ventricle or septum may interfere with physical or electrical cardiac function.</a:t>
            </a:r>
          </a:p>
          <a:p>
            <a:pPr algn="l"/>
            <a:r>
              <a:rPr lang="en-GB" dirty="0" smtClean="0"/>
              <a:t> </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14422"/>
            <a:ext cx="8229600" cy="4911741"/>
          </a:xfrm>
        </p:spPr>
        <p:txBody>
          <a:bodyPr>
            <a:normAutofit fontScale="92500" lnSpcReduction="20000"/>
          </a:bodyPr>
          <a:lstStyle/>
          <a:p>
            <a:pPr algn="l"/>
            <a:r>
              <a:rPr lang="en-GB" dirty="0" smtClean="0"/>
              <a:t> Cardiac aneurysms may form at sites of infarction; they may calcify and they may rupture.</a:t>
            </a:r>
          </a:p>
          <a:p>
            <a:pPr algn="l"/>
            <a:r>
              <a:rPr lang="en-GB" dirty="0" smtClean="0"/>
              <a:t> </a:t>
            </a:r>
          </a:p>
          <a:p>
            <a:pPr algn="l"/>
            <a:r>
              <a:rPr lang="en-GB" dirty="0" smtClean="0"/>
              <a:t>Physical lesions in the cardiac conducting system have been studied intensively in recent years, especially in relation to sudden death.</a:t>
            </a:r>
          </a:p>
          <a:p>
            <a:pPr algn="l"/>
            <a:r>
              <a:rPr lang="en-GB" dirty="0" smtClean="0"/>
              <a:t> </a:t>
            </a:r>
          </a:p>
          <a:p>
            <a:pPr algn="l"/>
            <a:r>
              <a:rPr lang="en-GB" dirty="0" smtClean="0"/>
              <a:t> Many different abnormalities have been found, varying from extensive fibrosis to haemorrhage, tumours and infective lesions.</a:t>
            </a:r>
          </a:p>
          <a:p>
            <a:pPr algn="l"/>
            <a:r>
              <a:rPr lang="en-GB" dirty="0" smtClean="0"/>
              <a:t> </a:t>
            </a:r>
          </a:p>
          <a:p>
            <a:endParaRPr lang="en-GB"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1118</Words>
  <Application>Microsoft Office PowerPoint</Application>
  <PresentationFormat>On-screen Show (4:3)</PresentationFormat>
  <Paragraphs>181</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Times New Roman</vt:lpstr>
      <vt:lpstr>Wingdings</vt:lpstr>
      <vt:lpstr>سمة Office</vt:lpstr>
      <vt:lpstr>Unexpected and Sudden Death from Natural Causes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SUDDEN INFANT DEATH SYNDROME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samir elmrghni</dc:creator>
  <cp:lastModifiedBy>SARA</cp:lastModifiedBy>
  <cp:revision>35</cp:revision>
  <dcterms:created xsi:type="dcterms:W3CDTF">2018-02-17T09:28:26Z</dcterms:created>
  <dcterms:modified xsi:type="dcterms:W3CDTF">2020-08-27T10:08:09Z</dcterms:modified>
</cp:coreProperties>
</file>