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30243463" cy="39965313"/>
  <p:notesSz cx="6858000" cy="9144000"/>
  <p:defaultTextStyle>
    <a:defPPr>
      <a:defRPr lang="en-US"/>
    </a:defPPr>
    <a:lvl1pPr marL="0" algn="l" defTabSz="4011366" rtl="0" eaLnBrk="1" latinLnBrk="0" hangingPunct="1">
      <a:defRPr sz="7900" kern="1200">
        <a:solidFill>
          <a:schemeClr val="tx1"/>
        </a:solidFill>
        <a:latin typeface="+mn-lt"/>
        <a:ea typeface="+mn-ea"/>
        <a:cs typeface="+mn-cs"/>
      </a:defRPr>
    </a:lvl1pPr>
    <a:lvl2pPr marL="2005682" algn="l" defTabSz="4011366" rtl="0" eaLnBrk="1" latinLnBrk="0" hangingPunct="1">
      <a:defRPr sz="7900" kern="1200">
        <a:solidFill>
          <a:schemeClr val="tx1"/>
        </a:solidFill>
        <a:latin typeface="+mn-lt"/>
        <a:ea typeface="+mn-ea"/>
        <a:cs typeface="+mn-cs"/>
      </a:defRPr>
    </a:lvl2pPr>
    <a:lvl3pPr marL="4011366" algn="l" defTabSz="4011366" rtl="0" eaLnBrk="1" latinLnBrk="0" hangingPunct="1">
      <a:defRPr sz="7900" kern="1200">
        <a:solidFill>
          <a:schemeClr val="tx1"/>
        </a:solidFill>
        <a:latin typeface="+mn-lt"/>
        <a:ea typeface="+mn-ea"/>
        <a:cs typeface="+mn-cs"/>
      </a:defRPr>
    </a:lvl3pPr>
    <a:lvl4pPr marL="6017048" algn="l" defTabSz="4011366" rtl="0" eaLnBrk="1" latinLnBrk="0" hangingPunct="1">
      <a:defRPr sz="7900" kern="1200">
        <a:solidFill>
          <a:schemeClr val="tx1"/>
        </a:solidFill>
        <a:latin typeface="+mn-lt"/>
        <a:ea typeface="+mn-ea"/>
        <a:cs typeface="+mn-cs"/>
      </a:defRPr>
    </a:lvl4pPr>
    <a:lvl5pPr marL="8022730" algn="l" defTabSz="4011366" rtl="0" eaLnBrk="1" latinLnBrk="0" hangingPunct="1">
      <a:defRPr sz="7900" kern="1200">
        <a:solidFill>
          <a:schemeClr val="tx1"/>
        </a:solidFill>
        <a:latin typeface="+mn-lt"/>
        <a:ea typeface="+mn-ea"/>
        <a:cs typeface="+mn-cs"/>
      </a:defRPr>
    </a:lvl5pPr>
    <a:lvl6pPr marL="10028414" algn="l" defTabSz="4011366" rtl="0" eaLnBrk="1" latinLnBrk="0" hangingPunct="1">
      <a:defRPr sz="7900" kern="1200">
        <a:solidFill>
          <a:schemeClr val="tx1"/>
        </a:solidFill>
        <a:latin typeface="+mn-lt"/>
        <a:ea typeface="+mn-ea"/>
        <a:cs typeface="+mn-cs"/>
      </a:defRPr>
    </a:lvl6pPr>
    <a:lvl7pPr marL="12034096" algn="l" defTabSz="4011366" rtl="0" eaLnBrk="1" latinLnBrk="0" hangingPunct="1">
      <a:defRPr sz="7900" kern="1200">
        <a:solidFill>
          <a:schemeClr val="tx1"/>
        </a:solidFill>
        <a:latin typeface="+mn-lt"/>
        <a:ea typeface="+mn-ea"/>
        <a:cs typeface="+mn-cs"/>
      </a:defRPr>
    </a:lvl7pPr>
    <a:lvl8pPr marL="14039779" algn="l" defTabSz="4011366" rtl="0" eaLnBrk="1" latinLnBrk="0" hangingPunct="1">
      <a:defRPr sz="7900" kern="1200">
        <a:solidFill>
          <a:schemeClr val="tx1"/>
        </a:solidFill>
        <a:latin typeface="+mn-lt"/>
        <a:ea typeface="+mn-ea"/>
        <a:cs typeface="+mn-cs"/>
      </a:defRPr>
    </a:lvl8pPr>
    <a:lvl9pPr marL="16045462" algn="l" defTabSz="4011366" rtl="0" eaLnBrk="1" latinLnBrk="0" hangingPunct="1">
      <a:defRPr sz="7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5" d="100"/>
          <a:sy n="15" d="100"/>
        </p:scale>
        <p:origin x="-2058" y="-228"/>
      </p:cViewPr>
      <p:guideLst>
        <p:guide orient="horz" pos="12588"/>
        <p:guide pos="95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68261" y="12415159"/>
            <a:ext cx="25706944" cy="8566637"/>
          </a:xfrm>
        </p:spPr>
        <p:txBody>
          <a:bodyPr/>
          <a:lstStyle/>
          <a:p>
            <a:r>
              <a:rPr lang="en-US" smtClean="0"/>
              <a:t>Click to edit Master title style</a:t>
            </a:r>
            <a:endParaRPr lang="en-US"/>
          </a:p>
        </p:txBody>
      </p:sp>
      <p:sp>
        <p:nvSpPr>
          <p:cNvPr id="3" name="Subtitle 2"/>
          <p:cNvSpPr>
            <a:spLocks noGrp="1"/>
          </p:cNvSpPr>
          <p:nvPr>
            <p:ph type="subTitle" idx="1"/>
          </p:nvPr>
        </p:nvSpPr>
        <p:spPr>
          <a:xfrm>
            <a:off x="4536521" y="22647011"/>
            <a:ext cx="21170424" cy="10213358"/>
          </a:xfrm>
        </p:spPr>
        <p:txBody>
          <a:bodyPr/>
          <a:lstStyle>
            <a:lvl1pPr marL="0" indent="0" algn="ctr">
              <a:buNone/>
              <a:defRPr>
                <a:solidFill>
                  <a:schemeClr val="tx1">
                    <a:tint val="75000"/>
                  </a:schemeClr>
                </a:solidFill>
              </a:defRPr>
            </a:lvl1pPr>
            <a:lvl2pPr marL="2005682" indent="0" algn="ctr">
              <a:buNone/>
              <a:defRPr>
                <a:solidFill>
                  <a:schemeClr val="tx1">
                    <a:tint val="75000"/>
                  </a:schemeClr>
                </a:solidFill>
              </a:defRPr>
            </a:lvl2pPr>
            <a:lvl3pPr marL="4011366" indent="0" algn="ctr">
              <a:buNone/>
              <a:defRPr>
                <a:solidFill>
                  <a:schemeClr val="tx1">
                    <a:tint val="75000"/>
                  </a:schemeClr>
                </a:solidFill>
              </a:defRPr>
            </a:lvl3pPr>
            <a:lvl4pPr marL="6017048" indent="0" algn="ctr">
              <a:buNone/>
              <a:defRPr>
                <a:solidFill>
                  <a:schemeClr val="tx1">
                    <a:tint val="75000"/>
                  </a:schemeClr>
                </a:solidFill>
              </a:defRPr>
            </a:lvl4pPr>
            <a:lvl5pPr marL="8022730" indent="0" algn="ctr">
              <a:buNone/>
              <a:defRPr>
                <a:solidFill>
                  <a:schemeClr val="tx1">
                    <a:tint val="75000"/>
                  </a:schemeClr>
                </a:solidFill>
              </a:defRPr>
            </a:lvl5pPr>
            <a:lvl6pPr marL="10028414" indent="0" algn="ctr">
              <a:buNone/>
              <a:defRPr>
                <a:solidFill>
                  <a:schemeClr val="tx1">
                    <a:tint val="75000"/>
                  </a:schemeClr>
                </a:solidFill>
              </a:defRPr>
            </a:lvl6pPr>
            <a:lvl7pPr marL="12034096" indent="0" algn="ctr">
              <a:buNone/>
              <a:defRPr>
                <a:solidFill>
                  <a:schemeClr val="tx1">
                    <a:tint val="75000"/>
                  </a:schemeClr>
                </a:solidFill>
              </a:defRPr>
            </a:lvl7pPr>
            <a:lvl8pPr marL="14039779" indent="0" algn="ctr">
              <a:buNone/>
              <a:defRPr>
                <a:solidFill>
                  <a:schemeClr val="tx1">
                    <a:tint val="75000"/>
                  </a:schemeClr>
                </a:solidFill>
              </a:defRPr>
            </a:lvl8pPr>
            <a:lvl9pPr marL="1604546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45C7C3-184E-44A0-B7BA-F615479F3CA7}" type="datetimeFigureOut">
              <a:rPr lang="en-US" smtClean="0"/>
              <a:t>6/10/2022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2246779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45C7C3-184E-44A0-B7BA-F615479F3CA7}" type="datetimeFigureOut">
              <a:rPr lang="en-US" smtClean="0"/>
              <a:t>6/10/2022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197886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26511" y="1600472"/>
            <a:ext cx="6804779" cy="3410003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2173" y="1600472"/>
            <a:ext cx="19910280" cy="341000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45C7C3-184E-44A0-B7BA-F615479F3CA7}" type="datetimeFigureOut">
              <a:rPr lang="en-US" smtClean="0"/>
              <a:t>6/10/2022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2694450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45C7C3-184E-44A0-B7BA-F615479F3CA7}" type="datetimeFigureOut">
              <a:rPr lang="en-US" smtClean="0"/>
              <a:t>6/10/2022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1180981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89027" y="25681415"/>
            <a:ext cx="25706944" cy="7937556"/>
          </a:xfrm>
        </p:spPr>
        <p:txBody>
          <a:bodyPr anchor="t"/>
          <a:lstStyle>
            <a:lvl1pPr algn="l">
              <a:defRPr sz="17600" b="1" cap="all"/>
            </a:lvl1pPr>
          </a:lstStyle>
          <a:p>
            <a:r>
              <a:rPr lang="en-US" smtClean="0"/>
              <a:t>Click to edit Master title style</a:t>
            </a:r>
            <a:endParaRPr lang="en-US"/>
          </a:p>
        </p:txBody>
      </p:sp>
      <p:sp>
        <p:nvSpPr>
          <p:cNvPr id="3" name="Text Placeholder 2"/>
          <p:cNvSpPr>
            <a:spLocks noGrp="1"/>
          </p:cNvSpPr>
          <p:nvPr>
            <p:ph type="body" idx="1"/>
          </p:nvPr>
        </p:nvSpPr>
        <p:spPr>
          <a:xfrm>
            <a:off x="2389027" y="16939011"/>
            <a:ext cx="25706944" cy="8742408"/>
          </a:xfrm>
        </p:spPr>
        <p:txBody>
          <a:bodyPr anchor="b"/>
          <a:lstStyle>
            <a:lvl1pPr marL="0" indent="0">
              <a:buNone/>
              <a:defRPr sz="8800">
                <a:solidFill>
                  <a:schemeClr val="tx1">
                    <a:tint val="75000"/>
                  </a:schemeClr>
                </a:solidFill>
              </a:defRPr>
            </a:lvl1pPr>
            <a:lvl2pPr marL="2005682" indent="0">
              <a:buNone/>
              <a:defRPr sz="7900">
                <a:solidFill>
                  <a:schemeClr val="tx1">
                    <a:tint val="75000"/>
                  </a:schemeClr>
                </a:solidFill>
              </a:defRPr>
            </a:lvl2pPr>
            <a:lvl3pPr marL="4011366" indent="0">
              <a:buNone/>
              <a:defRPr sz="7000">
                <a:solidFill>
                  <a:schemeClr val="tx1">
                    <a:tint val="75000"/>
                  </a:schemeClr>
                </a:solidFill>
              </a:defRPr>
            </a:lvl3pPr>
            <a:lvl4pPr marL="6017048" indent="0">
              <a:buNone/>
              <a:defRPr sz="6100">
                <a:solidFill>
                  <a:schemeClr val="tx1">
                    <a:tint val="75000"/>
                  </a:schemeClr>
                </a:solidFill>
              </a:defRPr>
            </a:lvl4pPr>
            <a:lvl5pPr marL="8022730" indent="0">
              <a:buNone/>
              <a:defRPr sz="6100">
                <a:solidFill>
                  <a:schemeClr val="tx1">
                    <a:tint val="75000"/>
                  </a:schemeClr>
                </a:solidFill>
              </a:defRPr>
            </a:lvl5pPr>
            <a:lvl6pPr marL="10028414" indent="0">
              <a:buNone/>
              <a:defRPr sz="6100">
                <a:solidFill>
                  <a:schemeClr val="tx1">
                    <a:tint val="75000"/>
                  </a:schemeClr>
                </a:solidFill>
              </a:defRPr>
            </a:lvl6pPr>
            <a:lvl7pPr marL="12034096" indent="0">
              <a:buNone/>
              <a:defRPr sz="6100">
                <a:solidFill>
                  <a:schemeClr val="tx1">
                    <a:tint val="75000"/>
                  </a:schemeClr>
                </a:solidFill>
              </a:defRPr>
            </a:lvl7pPr>
            <a:lvl8pPr marL="14039779" indent="0">
              <a:buNone/>
              <a:defRPr sz="6100">
                <a:solidFill>
                  <a:schemeClr val="tx1">
                    <a:tint val="75000"/>
                  </a:schemeClr>
                </a:solidFill>
              </a:defRPr>
            </a:lvl8pPr>
            <a:lvl9pPr marL="16045462" indent="0">
              <a:buNone/>
              <a:defRPr sz="61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45C7C3-184E-44A0-B7BA-F615479F3CA7}" type="datetimeFigureOut">
              <a:rPr lang="en-US" smtClean="0"/>
              <a:t>6/10/2022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92076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2173" y="9325247"/>
            <a:ext cx="13357529" cy="26375257"/>
          </a:xfrm>
        </p:spPr>
        <p:txBody>
          <a:bodyPr/>
          <a:lstStyle>
            <a:lvl1pPr>
              <a:defRPr sz="12300"/>
            </a:lvl1pPr>
            <a:lvl2pPr>
              <a:defRPr sz="105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73762" y="9325247"/>
            <a:ext cx="13357529" cy="26375257"/>
          </a:xfrm>
        </p:spPr>
        <p:txBody>
          <a:bodyPr/>
          <a:lstStyle>
            <a:lvl1pPr>
              <a:defRPr sz="12300"/>
            </a:lvl1pPr>
            <a:lvl2pPr>
              <a:defRPr sz="105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45C7C3-184E-44A0-B7BA-F615479F3CA7}" type="datetimeFigureOut">
              <a:rPr lang="en-US" smtClean="0"/>
              <a:t>6/10/2022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383745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2175" y="8945941"/>
            <a:ext cx="13362782" cy="3728243"/>
          </a:xfrm>
        </p:spPr>
        <p:txBody>
          <a:bodyPr anchor="b"/>
          <a:lstStyle>
            <a:lvl1pPr marL="0" indent="0">
              <a:buNone/>
              <a:defRPr sz="10500" b="1"/>
            </a:lvl1pPr>
            <a:lvl2pPr marL="2005682" indent="0">
              <a:buNone/>
              <a:defRPr sz="8800" b="1"/>
            </a:lvl2pPr>
            <a:lvl3pPr marL="4011366" indent="0">
              <a:buNone/>
              <a:defRPr sz="7900" b="1"/>
            </a:lvl3pPr>
            <a:lvl4pPr marL="6017048" indent="0">
              <a:buNone/>
              <a:defRPr sz="7000" b="1"/>
            </a:lvl4pPr>
            <a:lvl5pPr marL="8022730" indent="0">
              <a:buNone/>
              <a:defRPr sz="7000" b="1"/>
            </a:lvl5pPr>
            <a:lvl6pPr marL="10028414" indent="0">
              <a:buNone/>
              <a:defRPr sz="7000" b="1"/>
            </a:lvl6pPr>
            <a:lvl7pPr marL="12034096" indent="0">
              <a:buNone/>
              <a:defRPr sz="7000" b="1"/>
            </a:lvl7pPr>
            <a:lvl8pPr marL="14039779" indent="0">
              <a:buNone/>
              <a:defRPr sz="7000" b="1"/>
            </a:lvl8pPr>
            <a:lvl9pPr marL="16045462" indent="0">
              <a:buNone/>
              <a:defRPr sz="7000" b="1"/>
            </a:lvl9pPr>
          </a:lstStyle>
          <a:p>
            <a:pPr lvl="0"/>
            <a:r>
              <a:rPr lang="en-US" smtClean="0"/>
              <a:t>Click to edit Master text styles</a:t>
            </a:r>
          </a:p>
        </p:txBody>
      </p:sp>
      <p:sp>
        <p:nvSpPr>
          <p:cNvPr id="4" name="Content Placeholder 3"/>
          <p:cNvSpPr>
            <a:spLocks noGrp="1"/>
          </p:cNvSpPr>
          <p:nvPr>
            <p:ph sz="half" idx="2"/>
          </p:nvPr>
        </p:nvSpPr>
        <p:spPr>
          <a:xfrm>
            <a:off x="1512175" y="12674184"/>
            <a:ext cx="13362782" cy="23026313"/>
          </a:xfrm>
        </p:spPr>
        <p:txBody>
          <a:bodyPr/>
          <a:lstStyle>
            <a:lvl1pPr>
              <a:defRPr sz="105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63264" y="8945941"/>
            <a:ext cx="13368029" cy="3728243"/>
          </a:xfrm>
        </p:spPr>
        <p:txBody>
          <a:bodyPr anchor="b"/>
          <a:lstStyle>
            <a:lvl1pPr marL="0" indent="0">
              <a:buNone/>
              <a:defRPr sz="10500" b="1"/>
            </a:lvl1pPr>
            <a:lvl2pPr marL="2005682" indent="0">
              <a:buNone/>
              <a:defRPr sz="8800" b="1"/>
            </a:lvl2pPr>
            <a:lvl3pPr marL="4011366" indent="0">
              <a:buNone/>
              <a:defRPr sz="7900" b="1"/>
            </a:lvl3pPr>
            <a:lvl4pPr marL="6017048" indent="0">
              <a:buNone/>
              <a:defRPr sz="7000" b="1"/>
            </a:lvl4pPr>
            <a:lvl5pPr marL="8022730" indent="0">
              <a:buNone/>
              <a:defRPr sz="7000" b="1"/>
            </a:lvl5pPr>
            <a:lvl6pPr marL="10028414" indent="0">
              <a:buNone/>
              <a:defRPr sz="7000" b="1"/>
            </a:lvl6pPr>
            <a:lvl7pPr marL="12034096" indent="0">
              <a:buNone/>
              <a:defRPr sz="7000" b="1"/>
            </a:lvl7pPr>
            <a:lvl8pPr marL="14039779" indent="0">
              <a:buNone/>
              <a:defRPr sz="7000" b="1"/>
            </a:lvl8pPr>
            <a:lvl9pPr marL="16045462" indent="0">
              <a:buNone/>
              <a:defRPr sz="7000" b="1"/>
            </a:lvl9pPr>
          </a:lstStyle>
          <a:p>
            <a:pPr lvl="0"/>
            <a:r>
              <a:rPr lang="en-US" smtClean="0"/>
              <a:t>Click to edit Master text styles</a:t>
            </a:r>
          </a:p>
        </p:txBody>
      </p:sp>
      <p:sp>
        <p:nvSpPr>
          <p:cNvPr id="6" name="Content Placeholder 5"/>
          <p:cNvSpPr>
            <a:spLocks noGrp="1"/>
          </p:cNvSpPr>
          <p:nvPr>
            <p:ph sz="quarter" idx="4"/>
          </p:nvPr>
        </p:nvSpPr>
        <p:spPr>
          <a:xfrm>
            <a:off x="15363264" y="12674184"/>
            <a:ext cx="13368029" cy="23026313"/>
          </a:xfrm>
        </p:spPr>
        <p:txBody>
          <a:bodyPr/>
          <a:lstStyle>
            <a:lvl1pPr>
              <a:defRPr sz="105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45C7C3-184E-44A0-B7BA-F615479F3CA7}" type="datetimeFigureOut">
              <a:rPr lang="en-US" smtClean="0"/>
              <a:t>6/10/2022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2913660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45C7C3-184E-44A0-B7BA-F615479F3CA7}" type="datetimeFigureOut">
              <a:rPr lang="en-US" smtClean="0"/>
              <a:t>6/10/2022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1397997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45C7C3-184E-44A0-B7BA-F615479F3CA7}" type="datetimeFigureOut">
              <a:rPr lang="en-US" smtClean="0"/>
              <a:t>6/10/2022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1664312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2176" y="1591214"/>
            <a:ext cx="9949892" cy="6771900"/>
          </a:xfrm>
        </p:spPr>
        <p:txBody>
          <a:bodyPr anchor="b"/>
          <a:lstStyle>
            <a:lvl1pPr algn="l">
              <a:defRPr sz="8800" b="1"/>
            </a:lvl1pPr>
          </a:lstStyle>
          <a:p>
            <a:r>
              <a:rPr lang="en-US" smtClean="0"/>
              <a:t>Click to edit Master title style</a:t>
            </a:r>
            <a:endParaRPr lang="en-US"/>
          </a:p>
        </p:txBody>
      </p:sp>
      <p:sp>
        <p:nvSpPr>
          <p:cNvPr id="3" name="Content Placeholder 2"/>
          <p:cNvSpPr>
            <a:spLocks noGrp="1"/>
          </p:cNvSpPr>
          <p:nvPr>
            <p:ph idx="1"/>
          </p:nvPr>
        </p:nvSpPr>
        <p:spPr>
          <a:xfrm>
            <a:off x="11824355" y="1591216"/>
            <a:ext cx="16906937" cy="34109289"/>
          </a:xfrm>
        </p:spPr>
        <p:txBody>
          <a:bodyPr/>
          <a:lstStyle>
            <a:lvl1pPr>
              <a:defRPr sz="14000"/>
            </a:lvl1pPr>
            <a:lvl2pPr>
              <a:defRPr sz="12300"/>
            </a:lvl2pPr>
            <a:lvl3pPr>
              <a:defRPr sz="10500"/>
            </a:lvl3pPr>
            <a:lvl4pPr>
              <a:defRPr sz="8800"/>
            </a:lvl4pPr>
            <a:lvl5pPr>
              <a:defRPr sz="8800"/>
            </a:lvl5pPr>
            <a:lvl6pPr>
              <a:defRPr sz="8800"/>
            </a:lvl6pPr>
            <a:lvl7pPr>
              <a:defRPr sz="8800"/>
            </a:lvl7pPr>
            <a:lvl8pPr>
              <a:defRPr sz="8800"/>
            </a:lvl8pPr>
            <a:lvl9pPr>
              <a:defRPr sz="8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2176" y="8363116"/>
            <a:ext cx="9949892" cy="27337388"/>
          </a:xfrm>
        </p:spPr>
        <p:txBody>
          <a:bodyPr/>
          <a:lstStyle>
            <a:lvl1pPr marL="0" indent="0">
              <a:buNone/>
              <a:defRPr sz="6100"/>
            </a:lvl1pPr>
            <a:lvl2pPr marL="2005682" indent="0">
              <a:buNone/>
              <a:defRPr sz="5300"/>
            </a:lvl2pPr>
            <a:lvl3pPr marL="4011366" indent="0">
              <a:buNone/>
              <a:defRPr sz="4300"/>
            </a:lvl3pPr>
            <a:lvl4pPr marL="6017048" indent="0">
              <a:buNone/>
              <a:defRPr sz="4000"/>
            </a:lvl4pPr>
            <a:lvl5pPr marL="8022730" indent="0">
              <a:buNone/>
              <a:defRPr sz="4000"/>
            </a:lvl5pPr>
            <a:lvl6pPr marL="10028414" indent="0">
              <a:buNone/>
              <a:defRPr sz="4000"/>
            </a:lvl6pPr>
            <a:lvl7pPr marL="12034096" indent="0">
              <a:buNone/>
              <a:defRPr sz="4000"/>
            </a:lvl7pPr>
            <a:lvl8pPr marL="14039779" indent="0">
              <a:buNone/>
              <a:defRPr sz="4000"/>
            </a:lvl8pPr>
            <a:lvl9pPr marL="16045462"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45C7C3-184E-44A0-B7BA-F615479F3CA7}" type="datetimeFigureOut">
              <a:rPr lang="en-US" smtClean="0"/>
              <a:t>6/10/2022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1433560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27931" y="27975722"/>
            <a:ext cx="18146078" cy="3302694"/>
          </a:xfrm>
        </p:spPr>
        <p:txBody>
          <a:bodyPr anchor="b"/>
          <a:lstStyle>
            <a:lvl1pPr algn="l">
              <a:defRPr sz="8800" b="1"/>
            </a:lvl1pPr>
          </a:lstStyle>
          <a:p>
            <a:r>
              <a:rPr lang="en-US" smtClean="0"/>
              <a:t>Click to edit Master title style</a:t>
            </a:r>
            <a:endParaRPr lang="en-US"/>
          </a:p>
        </p:txBody>
      </p:sp>
      <p:sp>
        <p:nvSpPr>
          <p:cNvPr id="3" name="Picture Placeholder 2"/>
          <p:cNvSpPr>
            <a:spLocks noGrp="1"/>
          </p:cNvSpPr>
          <p:nvPr>
            <p:ph type="pic" idx="1"/>
          </p:nvPr>
        </p:nvSpPr>
        <p:spPr>
          <a:xfrm>
            <a:off x="5927931" y="3570974"/>
            <a:ext cx="18146078" cy="23979188"/>
          </a:xfrm>
        </p:spPr>
        <p:txBody>
          <a:bodyPr/>
          <a:lstStyle>
            <a:lvl1pPr marL="0" indent="0">
              <a:buNone/>
              <a:defRPr sz="14000"/>
            </a:lvl1pPr>
            <a:lvl2pPr marL="2005682" indent="0">
              <a:buNone/>
              <a:defRPr sz="12300"/>
            </a:lvl2pPr>
            <a:lvl3pPr marL="4011366" indent="0">
              <a:buNone/>
              <a:defRPr sz="10500"/>
            </a:lvl3pPr>
            <a:lvl4pPr marL="6017048" indent="0">
              <a:buNone/>
              <a:defRPr sz="8800"/>
            </a:lvl4pPr>
            <a:lvl5pPr marL="8022730" indent="0">
              <a:buNone/>
              <a:defRPr sz="8800"/>
            </a:lvl5pPr>
            <a:lvl6pPr marL="10028414" indent="0">
              <a:buNone/>
              <a:defRPr sz="8800"/>
            </a:lvl6pPr>
            <a:lvl7pPr marL="12034096" indent="0">
              <a:buNone/>
              <a:defRPr sz="8800"/>
            </a:lvl7pPr>
            <a:lvl8pPr marL="14039779" indent="0">
              <a:buNone/>
              <a:defRPr sz="8800"/>
            </a:lvl8pPr>
            <a:lvl9pPr marL="16045462" indent="0">
              <a:buNone/>
              <a:defRPr sz="8800"/>
            </a:lvl9pPr>
          </a:lstStyle>
          <a:p>
            <a:endParaRPr lang="en-US"/>
          </a:p>
        </p:txBody>
      </p:sp>
      <p:sp>
        <p:nvSpPr>
          <p:cNvPr id="4" name="Text Placeholder 3"/>
          <p:cNvSpPr>
            <a:spLocks noGrp="1"/>
          </p:cNvSpPr>
          <p:nvPr>
            <p:ph type="body" sz="half" idx="2"/>
          </p:nvPr>
        </p:nvSpPr>
        <p:spPr>
          <a:xfrm>
            <a:off x="5927931" y="31278416"/>
            <a:ext cx="18146078" cy="4690369"/>
          </a:xfrm>
        </p:spPr>
        <p:txBody>
          <a:bodyPr/>
          <a:lstStyle>
            <a:lvl1pPr marL="0" indent="0">
              <a:buNone/>
              <a:defRPr sz="6100"/>
            </a:lvl1pPr>
            <a:lvl2pPr marL="2005682" indent="0">
              <a:buNone/>
              <a:defRPr sz="5300"/>
            </a:lvl2pPr>
            <a:lvl3pPr marL="4011366" indent="0">
              <a:buNone/>
              <a:defRPr sz="4300"/>
            </a:lvl3pPr>
            <a:lvl4pPr marL="6017048" indent="0">
              <a:buNone/>
              <a:defRPr sz="4000"/>
            </a:lvl4pPr>
            <a:lvl5pPr marL="8022730" indent="0">
              <a:buNone/>
              <a:defRPr sz="4000"/>
            </a:lvl5pPr>
            <a:lvl6pPr marL="10028414" indent="0">
              <a:buNone/>
              <a:defRPr sz="4000"/>
            </a:lvl6pPr>
            <a:lvl7pPr marL="12034096" indent="0">
              <a:buNone/>
              <a:defRPr sz="4000"/>
            </a:lvl7pPr>
            <a:lvl8pPr marL="14039779" indent="0">
              <a:buNone/>
              <a:defRPr sz="4000"/>
            </a:lvl8pPr>
            <a:lvl9pPr marL="16045462"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45C7C3-184E-44A0-B7BA-F615479F3CA7}" type="datetimeFigureOut">
              <a:rPr lang="en-US" smtClean="0"/>
              <a:t>6/10/2022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7BA3FA-8064-4EAB-92D2-DF1F3E7E413D}" type="slidenum">
              <a:rPr lang="en-US" smtClean="0"/>
              <a:t>‹#›</a:t>
            </a:fld>
            <a:endParaRPr lang="en-US"/>
          </a:p>
        </p:txBody>
      </p:sp>
    </p:spTree>
    <p:extLst>
      <p:ext uri="{BB962C8B-B14F-4D97-AF65-F5344CB8AC3E}">
        <p14:creationId xmlns:p14="http://schemas.microsoft.com/office/powerpoint/2010/main" val="2036159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2174" y="1600466"/>
            <a:ext cx="27219117" cy="6660886"/>
          </a:xfrm>
          <a:prstGeom prst="rect">
            <a:avLst/>
          </a:prstGeom>
        </p:spPr>
        <p:txBody>
          <a:bodyPr vert="horz" lIns="401136" tIns="200569" rIns="401136" bIns="20056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2174" y="9325247"/>
            <a:ext cx="27219117" cy="26375257"/>
          </a:xfrm>
          <a:prstGeom prst="rect">
            <a:avLst/>
          </a:prstGeom>
        </p:spPr>
        <p:txBody>
          <a:bodyPr vert="horz" lIns="401136" tIns="200569" rIns="401136" bIns="20056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2174" y="37041928"/>
            <a:ext cx="7056808" cy="2127782"/>
          </a:xfrm>
          <a:prstGeom prst="rect">
            <a:avLst/>
          </a:prstGeom>
        </p:spPr>
        <p:txBody>
          <a:bodyPr vert="horz" lIns="401136" tIns="200569" rIns="401136" bIns="200569" rtlCol="0" anchor="ctr"/>
          <a:lstStyle>
            <a:lvl1pPr algn="l">
              <a:defRPr sz="5300">
                <a:solidFill>
                  <a:schemeClr val="tx1">
                    <a:tint val="75000"/>
                  </a:schemeClr>
                </a:solidFill>
              </a:defRPr>
            </a:lvl1pPr>
          </a:lstStyle>
          <a:p>
            <a:fld id="{9045C7C3-184E-44A0-B7BA-F615479F3CA7}" type="datetimeFigureOut">
              <a:rPr lang="en-US" smtClean="0"/>
              <a:t>6/10/2022</a:t>
            </a:fld>
            <a:endParaRPr lang="en-US"/>
          </a:p>
        </p:txBody>
      </p:sp>
      <p:sp>
        <p:nvSpPr>
          <p:cNvPr id="5" name="Footer Placeholder 4"/>
          <p:cNvSpPr>
            <a:spLocks noGrp="1"/>
          </p:cNvSpPr>
          <p:nvPr>
            <p:ph type="ftr" sz="quarter" idx="3"/>
          </p:nvPr>
        </p:nvSpPr>
        <p:spPr>
          <a:xfrm>
            <a:off x="10333184" y="37041928"/>
            <a:ext cx="9577097" cy="2127782"/>
          </a:xfrm>
          <a:prstGeom prst="rect">
            <a:avLst/>
          </a:prstGeom>
        </p:spPr>
        <p:txBody>
          <a:bodyPr vert="horz" lIns="401136" tIns="200569" rIns="401136" bIns="200569" rtlCol="0" anchor="ctr"/>
          <a:lstStyle>
            <a:lvl1pPr algn="ctr">
              <a:defRPr sz="5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74483" y="37041928"/>
            <a:ext cx="7056808" cy="2127782"/>
          </a:xfrm>
          <a:prstGeom prst="rect">
            <a:avLst/>
          </a:prstGeom>
        </p:spPr>
        <p:txBody>
          <a:bodyPr vert="horz" lIns="401136" tIns="200569" rIns="401136" bIns="200569" rtlCol="0" anchor="ctr"/>
          <a:lstStyle>
            <a:lvl1pPr algn="r">
              <a:defRPr sz="5300">
                <a:solidFill>
                  <a:schemeClr val="tx1">
                    <a:tint val="75000"/>
                  </a:schemeClr>
                </a:solidFill>
              </a:defRPr>
            </a:lvl1pPr>
          </a:lstStyle>
          <a:p>
            <a:fld id="{EA7BA3FA-8064-4EAB-92D2-DF1F3E7E413D}" type="slidenum">
              <a:rPr lang="en-US" smtClean="0"/>
              <a:t>‹#›</a:t>
            </a:fld>
            <a:endParaRPr lang="en-US"/>
          </a:p>
        </p:txBody>
      </p:sp>
    </p:spTree>
    <p:extLst>
      <p:ext uri="{BB962C8B-B14F-4D97-AF65-F5344CB8AC3E}">
        <p14:creationId xmlns:p14="http://schemas.microsoft.com/office/powerpoint/2010/main" val="16407728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11366" rtl="0" eaLnBrk="1" latinLnBrk="0" hangingPunct="1">
        <a:spcBef>
          <a:spcPct val="0"/>
        </a:spcBef>
        <a:buNone/>
        <a:defRPr sz="19400" kern="1200">
          <a:solidFill>
            <a:schemeClr val="tx1"/>
          </a:solidFill>
          <a:latin typeface="+mj-lt"/>
          <a:ea typeface="+mj-ea"/>
          <a:cs typeface="+mj-cs"/>
        </a:defRPr>
      </a:lvl1pPr>
    </p:titleStyle>
    <p:bodyStyle>
      <a:lvl1pPr marL="1504262" indent="-1504262" algn="l" defTabSz="4011366" rtl="0" eaLnBrk="1" latinLnBrk="0" hangingPunct="1">
        <a:spcBef>
          <a:spcPct val="20000"/>
        </a:spcBef>
        <a:buFont typeface="Arial" panose="020B0604020202020204" pitchFamily="34" charset="0"/>
        <a:buChar char="•"/>
        <a:defRPr sz="14000" kern="1200">
          <a:solidFill>
            <a:schemeClr val="tx1"/>
          </a:solidFill>
          <a:latin typeface="+mn-lt"/>
          <a:ea typeface="+mn-ea"/>
          <a:cs typeface="+mn-cs"/>
        </a:defRPr>
      </a:lvl1pPr>
      <a:lvl2pPr marL="3259235" indent="-1253552" algn="l" defTabSz="401136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2pPr>
      <a:lvl3pPr marL="5014207" indent="-1002841" algn="l" defTabSz="4011366" rtl="0" eaLnBrk="1" latinLnBrk="0" hangingPunct="1">
        <a:spcBef>
          <a:spcPct val="20000"/>
        </a:spcBef>
        <a:buFont typeface="Arial" panose="020B0604020202020204" pitchFamily="34" charset="0"/>
        <a:buChar char="•"/>
        <a:defRPr sz="10500" kern="1200">
          <a:solidFill>
            <a:schemeClr val="tx1"/>
          </a:solidFill>
          <a:latin typeface="+mn-lt"/>
          <a:ea typeface="+mn-ea"/>
          <a:cs typeface="+mn-cs"/>
        </a:defRPr>
      </a:lvl3pPr>
      <a:lvl4pPr marL="7019889" indent="-1002841" algn="l" defTabSz="4011366"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4pPr>
      <a:lvl5pPr marL="9025573" indent="-1002841" algn="l" defTabSz="4011366"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5pPr>
      <a:lvl6pPr marL="11031255" indent="-1002841" algn="l" defTabSz="4011366"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6pPr>
      <a:lvl7pPr marL="13036937" indent="-1002841" algn="l" defTabSz="4011366"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7pPr>
      <a:lvl8pPr marL="15042621" indent="-1002841" algn="l" defTabSz="4011366"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8pPr>
      <a:lvl9pPr marL="17048303" indent="-1002841" algn="l" defTabSz="4011366" rtl="0" eaLnBrk="1" latinLnBrk="0" hangingPunct="1">
        <a:spcBef>
          <a:spcPct val="20000"/>
        </a:spcBef>
        <a:buFont typeface="Arial" panose="020B0604020202020204" pitchFamily="34" charset="0"/>
        <a:buChar char="•"/>
        <a:defRPr sz="8800" kern="1200">
          <a:solidFill>
            <a:schemeClr val="tx1"/>
          </a:solidFill>
          <a:latin typeface="+mn-lt"/>
          <a:ea typeface="+mn-ea"/>
          <a:cs typeface="+mn-cs"/>
        </a:defRPr>
      </a:lvl9pPr>
    </p:bodyStyle>
    <p:otherStyle>
      <a:defPPr>
        <a:defRPr lang="en-US"/>
      </a:defPPr>
      <a:lvl1pPr marL="0" algn="l" defTabSz="4011366" rtl="0" eaLnBrk="1" latinLnBrk="0" hangingPunct="1">
        <a:defRPr sz="7900" kern="1200">
          <a:solidFill>
            <a:schemeClr val="tx1"/>
          </a:solidFill>
          <a:latin typeface="+mn-lt"/>
          <a:ea typeface="+mn-ea"/>
          <a:cs typeface="+mn-cs"/>
        </a:defRPr>
      </a:lvl1pPr>
      <a:lvl2pPr marL="2005682" algn="l" defTabSz="4011366" rtl="0" eaLnBrk="1" latinLnBrk="0" hangingPunct="1">
        <a:defRPr sz="7900" kern="1200">
          <a:solidFill>
            <a:schemeClr val="tx1"/>
          </a:solidFill>
          <a:latin typeface="+mn-lt"/>
          <a:ea typeface="+mn-ea"/>
          <a:cs typeface="+mn-cs"/>
        </a:defRPr>
      </a:lvl2pPr>
      <a:lvl3pPr marL="4011366" algn="l" defTabSz="4011366" rtl="0" eaLnBrk="1" latinLnBrk="0" hangingPunct="1">
        <a:defRPr sz="7900" kern="1200">
          <a:solidFill>
            <a:schemeClr val="tx1"/>
          </a:solidFill>
          <a:latin typeface="+mn-lt"/>
          <a:ea typeface="+mn-ea"/>
          <a:cs typeface="+mn-cs"/>
        </a:defRPr>
      </a:lvl3pPr>
      <a:lvl4pPr marL="6017048" algn="l" defTabSz="4011366" rtl="0" eaLnBrk="1" latinLnBrk="0" hangingPunct="1">
        <a:defRPr sz="7900" kern="1200">
          <a:solidFill>
            <a:schemeClr val="tx1"/>
          </a:solidFill>
          <a:latin typeface="+mn-lt"/>
          <a:ea typeface="+mn-ea"/>
          <a:cs typeface="+mn-cs"/>
        </a:defRPr>
      </a:lvl4pPr>
      <a:lvl5pPr marL="8022730" algn="l" defTabSz="4011366" rtl="0" eaLnBrk="1" latinLnBrk="0" hangingPunct="1">
        <a:defRPr sz="7900" kern="1200">
          <a:solidFill>
            <a:schemeClr val="tx1"/>
          </a:solidFill>
          <a:latin typeface="+mn-lt"/>
          <a:ea typeface="+mn-ea"/>
          <a:cs typeface="+mn-cs"/>
        </a:defRPr>
      </a:lvl5pPr>
      <a:lvl6pPr marL="10028414" algn="l" defTabSz="4011366" rtl="0" eaLnBrk="1" latinLnBrk="0" hangingPunct="1">
        <a:defRPr sz="7900" kern="1200">
          <a:solidFill>
            <a:schemeClr val="tx1"/>
          </a:solidFill>
          <a:latin typeface="+mn-lt"/>
          <a:ea typeface="+mn-ea"/>
          <a:cs typeface="+mn-cs"/>
        </a:defRPr>
      </a:lvl6pPr>
      <a:lvl7pPr marL="12034096" algn="l" defTabSz="4011366" rtl="0" eaLnBrk="1" latinLnBrk="0" hangingPunct="1">
        <a:defRPr sz="7900" kern="1200">
          <a:solidFill>
            <a:schemeClr val="tx1"/>
          </a:solidFill>
          <a:latin typeface="+mn-lt"/>
          <a:ea typeface="+mn-ea"/>
          <a:cs typeface="+mn-cs"/>
        </a:defRPr>
      </a:lvl7pPr>
      <a:lvl8pPr marL="14039779" algn="l" defTabSz="4011366" rtl="0" eaLnBrk="1" latinLnBrk="0" hangingPunct="1">
        <a:defRPr sz="7900" kern="1200">
          <a:solidFill>
            <a:schemeClr val="tx1"/>
          </a:solidFill>
          <a:latin typeface="+mn-lt"/>
          <a:ea typeface="+mn-ea"/>
          <a:cs typeface="+mn-cs"/>
        </a:defRPr>
      </a:lvl8pPr>
      <a:lvl9pPr marL="16045462" algn="l" defTabSz="4011366" rtl="0" eaLnBrk="1" latinLnBrk="0" hangingPunct="1">
        <a:defRPr sz="7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a:off x="20882371" y="32677768"/>
            <a:ext cx="9981823" cy="13464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20882371" y="15724148"/>
            <a:ext cx="9981823" cy="1223009"/>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Arial" panose="020B0604020202020204" pitchFamily="34" charset="0"/>
              <a:cs typeface="Arial" panose="020B0604020202020204" pitchFamily="34" charset="0"/>
            </a:endParaRPr>
          </a:p>
        </p:txBody>
      </p:sp>
      <p:sp>
        <p:nvSpPr>
          <p:cNvPr id="25" name="Rounded Rectangle 24"/>
          <p:cNvSpPr/>
          <p:nvPr/>
        </p:nvSpPr>
        <p:spPr>
          <a:xfrm>
            <a:off x="-1008061" y="21494824"/>
            <a:ext cx="10585176" cy="1238074"/>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a:off x="-1008061" y="5736030"/>
            <a:ext cx="7250416" cy="1097118"/>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8173648" y="1952590"/>
            <a:ext cx="14866739" cy="1101390"/>
          </a:xfrm>
          <a:prstGeom prst="rect">
            <a:avLst/>
          </a:prstGeom>
        </p:spPr>
        <p:txBody>
          <a:bodyPr wrap="square" lIns="84896" tIns="42449" rIns="84896" bIns="42449">
            <a:spAutoFit/>
          </a:bodyPr>
          <a:lstStyle/>
          <a:p>
            <a:r>
              <a:rPr lang="en-US" sz="6600" dirty="0" smtClean="0">
                <a:latin typeface="Arial" panose="020B0604020202020204" pitchFamily="34" charset="0"/>
                <a:cs typeface="Arial" panose="020B0604020202020204" pitchFamily="34" charset="0"/>
              </a:rPr>
              <a:t>Diagnosis of Squamous </a:t>
            </a:r>
            <a:r>
              <a:rPr lang="en-US" sz="6600" dirty="0">
                <a:latin typeface="Arial" panose="020B0604020202020204" pitchFamily="34" charset="0"/>
                <a:cs typeface="Arial" panose="020B0604020202020204" pitchFamily="34" charset="0"/>
              </a:rPr>
              <a:t>cell carcinoma</a:t>
            </a:r>
          </a:p>
        </p:txBody>
      </p:sp>
      <p:sp>
        <p:nvSpPr>
          <p:cNvPr id="5" name="Rectangle 4"/>
          <p:cNvSpPr/>
          <p:nvPr/>
        </p:nvSpPr>
        <p:spPr>
          <a:xfrm>
            <a:off x="12673459" y="283898"/>
            <a:ext cx="5867119" cy="1569660"/>
          </a:xfrm>
          <a:prstGeom prst="rect">
            <a:avLst/>
          </a:prstGeom>
        </p:spPr>
        <p:txBody>
          <a:bodyPr wrap="none">
            <a:spAutoFit/>
          </a:bodyPr>
          <a:lstStyle/>
          <a:p>
            <a:r>
              <a:rPr lang="en-US" sz="9600" dirty="0" smtClean="0"/>
              <a:t>Oral cancer</a:t>
            </a:r>
            <a:endParaRPr lang="en-US" sz="9600" dirty="0"/>
          </a:p>
        </p:txBody>
      </p:sp>
      <p:sp>
        <p:nvSpPr>
          <p:cNvPr id="6" name="Rectangle 5"/>
          <p:cNvSpPr/>
          <p:nvPr/>
        </p:nvSpPr>
        <p:spPr>
          <a:xfrm>
            <a:off x="11743684" y="3090496"/>
            <a:ext cx="7849778" cy="1015663"/>
          </a:xfrm>
          <a:prstGeom prst="rect">
            <a:avLst/>
          </a:prstGeom>
        </p:spPr>
        <p:txBody>
          <a:bodyPr wrap="none">
            <a:spAutoFit/>
          </a:bodyPr>
          <a:lstStyle/>
          <a:p>
            <a:r>
              <a:rPr lang="en-US" sz="6000" dirty="0" smtClean="0"/>
              <a:t>Mahmoud shawish 2918</a:t>
            </a:r>
            <a:endParaRPr lang="en-US" sz="60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139" y="319418"/>
            <a:ext cx="6264696" cy="4818162"/>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71293" y="283898"/>
            <a:ext cx="5952294" cy="4853682"/>
          </a:xfrm>
          <a:prstGeom prst="rect">
            <a:avLst/>
          </a:prstGeom>
        </p:spPr>
      </p:pic>
      <p:sp>
        <p:nvSpPr>
          <p:cNvPr id="15" name="Rectangle 14"/>
          <p:cNvSpPr/>
          <p:nvPr/>
        </p:nvSpPr>
        <p:spPr>
          <a:xfrm>
            <a:off x="12889483" y="4227975"/>
            <a:ext cx="7164796" cy="1015663"/>
          </a:xfrm>
          <a:prstGeom prst="rect">
            <a:avLst/>
          </a:prstGeom>
        </p:spPr>
        <p:txBody>
          <a:bodyPr wrap="square">
            <a:spAutoFit/>
          </a:bodyPr>
          <a:lstStyle/>
          <a:p>
            <a:r>
              <a:rPr lang="en-US" sz="6000" dirty="0" smtClean="0"/>
              <a:t>Asma Al-</a:t>
            </a:r>
            <a:r>
              <a:rPr lang="en-US" sz="6000" dirty="0" err="1" smtClean="0"/>
              <a:t>Sheikhi</a:t>
            </a:r>
            <a:endParaRPr lang="en-US" sz="6000" dirty="0"/>
          </a:p>
        </p:txBody>
      </p:sp>
      <p:sp>
        <p:nvSpPr>
          <p:cNvPr id="17" name="Rectangle 16"/>
          <p:cNvSpPr/>
          <p:nvPr/>
        </p:nvSpPr>
        <p:spPr>
          <a:xfrm>
            <a:off x="1440211" y="5736030"/>
            <a:ext cx="4457631" cy="1107996"/>
          </a:xfrm>
          <a:prstGeom prst="rect">
            <a:avLst/>
          </a:prstGeom>
        </p:spPr>
        <p:txBody>
          <a:bodyPr wrap="none">
            <a:spAutoFit/>
          </a:bodyPr>
          <a:lstStyle/>
          <a:p>
            <a:r>
              <a:rPr lang="en-US" sz="6600" dirty="0">
                <a:solidFill>
                  <a:schemeClr val="bg1"/>
                </a:solidFill>
              </a:rPr>
              <a:t>I</a:t>
            </a:r>
            <a:r>
              <a:rPr lang="en-US" sz="6600" dirty="0" smtClean="0">
                <a:solidFill>
                  <a:schemeClr val="bg1"/>
                </a:solidFill>
              </a:rPr>
              <a:t>ntroduction</a:t>
            </a:r>
            <a:endParaRPr lang="en-US" sz="6600" dirty="0">
              <a:solidFill>
                <a:schemeClr val="bg1"/>
              </a:solidFill>
            </a:endParaRPr>
          </a:p>
        </p:txBody>
      </p:sp>
      <p:sp>
        <p:nvSpPr>
          <p:cNvPr id="19" name="Rectangle 18"/>
          <p:cNvSpPr/>
          <p:nvPr/>
        </p:nvSpPr>
        <p:spPr>
          <a:xfrm>
            <a:off x="1440211" y="6959808"/>
            <a:ext cx="11449272" cy="9694962"/>
          </a:xfrm>
          <a:prstGeom prst="rect">
            <a:avLst/>
          </a:prstGeom>
        </p:spPr>
        <p:txBody>
          <a:bodyPr wrap="square">
            <a:spAutoFit/>
          </a:bodyPr>
          <a:lstStyle/>
          <a:p>
            <a:r>
              <a:rPr lang="en-US" sz="4800" dirty="0" smtClean="0">
                <a:latin typeface="Arial" panose="020B0604020202020204" pitchFamily="34" charset="0"/>
                <a:cs typeface="Arial" panose="020B0604020202020204" pitchFamily="34" charset="0"/>
              </a:rPr>
              <a:t>Survival rates for oral cancer are very poor (around 50% overall), and no remarkable improvements have occurred in recent decades despite advances in therapeutic interventions.                Variables  like age, DNA content, immunological status, size </a:t>
            </a:r>
            <a:r>
              <a:rPr lang="en-US" sz="4800" dirty="0" smtClean="0">
                <a:latin typeface="Arial" panose="020B0604020202020204" pitchFamily="34" charset="0"/>
                <a:cs typeface="Arial" panose="020B0604020202020204" pitchFamily="34" charset="0"/>
              </a:rPr>
              <a:t>and location of </a:t>
            </a:r>
            <a:r>
              <a:rPr lang="en-US" sz="4800" dirty="0" smtClean="0">
                <a:latin typeface="Arial" panose="020B0604020202020204" pitchFamily="34" charset="0"/>
                <a:cs typeface="Arial" panose="020B0604020202020204" pitchFamily="34" charset="0"/>
              </a:rPr>
              <a:t>the tumor, nodal status have been assessed as independent prognostic markers for oral cancer  but stage at diagnosis remains as the most important prognostic indicator for oral and oropharyngeal squamous cell cancers</a:t>
            </a:r>
            <a:r>
              <a:rPr lang="en-US" sz="4800" dirty="0" smtClean="0"/>
              <a:t>.</a:t>
            </a:r>
            <a:endParaRPr lang="en-US" sz="4800" dirty="0"/>
          </a:p>
        </p:txBody>
      </p:sp>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4496" y="17165960"/>
            <a:ext cx="8352023" cy="4011175"/>
          </a:xfrm>
          <a:prstGeom prst="rect">
            <a:avLst/>
          </a:prstGeom>
        </p:spPr>
      </p:pic>
      <p:sp>
        <p:nvSpPr>
          <p:cNvPr id="22" name="Rectangle 21"/>
          <p:cNvSpPr/>
          <p:nvPr/>
        </p:nvSpPr>
        <p:spPr>
          <a:xfrm>
            <a:off x="1764496" y="16654770"/>
            <a:ext cx="1520994" cy="584775"/>
          </a:xfrm>
          <a:prstGeom prst="rect">
            <a:avLst/>
          </a:prstGeom>
        </p:spPr>
        <p:txBody>
          <a:bodyPr wrap="none">
            <a:spAutoFit/>
          </a:bodyPr>
          <a:lstStyle/>
          <a:p>
            <a:r>
              <a:rPr lang="en-US" sz="3200" dirty="0" smtClean="0"/>
              <a:t>Figure 1</a:t>
            </a:r>
            <a:endParaRPr lang="en-US" sz="3200" dirty="0"/>
          </a:p>
        </p:txBody>
      </p:sp>
      <p:sp>
        <p:nvSpPr>
          <p:cNvPr id="24" name="Rectangle 23"/>
          <p:cNvSpPr/>
          <p:nvPr/>
        </p:nvSpPr>
        <p:spPr>
          <a:xfrm>
            <a:off x="1430290" y="21559863"/>
            <a:ext cx="7522572" cy="1107996"/>
          </a:xfrm>
          <a:prstGeom prst="rect">
            <a:avLst/>
          </a:prstGeom>
        </p:spPr>
        <p:txBody>
          <a:bodyPr wrap="none">
            <a:spAutoFit/>
          </a:bodyPr>
          <a:lstStyle/>
          <a:p>
            <a:r>
              <a:rPr lang="en-US" sz="6600" dirty="0" smtClean="0">
                <a:solidFill>
                  <a:schemeClr val="bg1"/>
                </a:solidFill>
              </a:rPr>
              <a:t>Method and Material</a:t>
            </a:r>
            <a:endParaRPr lang="en-US" sz="6600" dirty="0">
              <a:solidFill>
                <a:schemeClr val="bg1"/>
              </a:solidFill>
            </a:endParaRPr>
          </a:p>
        </p:txBody>
      </p:sp>
      <p:sp>
        <p:nvSpPr>
          <p:cNvPr id="2" name="Rectangle 1"/>
          <p:cNvSpPr/>
          <p:nvPr/>
        </p:nvSpPr>
        <p:spPr>
          <a:xfrm>
            <a:off x="1764496" y="22931310"/>
            <a:ext cx="9979188" cy="8956298"/>
          </a:xfrm>
          <a:prstGeom prst="rect">
            <a:avLst/>
          </a:prstGeom>
        </p:spPr>
        <p:txBody>
          <a:bodyPr wrap="square">
            <a:spAutoFit/>
          </a:bodyPr>
          <a:lstStyle/>
          <a:p>
            <a:r>
              <a:rPr lang="en-US" sz="4800" dirty="0">
                <a:latin typeface="Arial" panose="020B0604020202020204" pitchFamily="34" charset="0"/>
                <a:cs typeface="Arial" panose="020B0604020202020204" pitchFamily="34" charset="0"/>
              </a:rPr>
              <a:t>The study sample was made of 88 patients treated at the Oral and Maxillofacial Surgery Service of the CHUAC from January 1998 to December </a:t>
            </a:r>
            <a:r>
              <a:rPr lang="en-US" sz="4800" dirty="0" smtClean="0">
                <a:latin typeface="Arial" panose="020B0604020202020204" pitchFamily="34" charset="0"/>
                <a:cs typeface="Arial" panose="020B0604020202020204" pitchFamily="34" charset="0"/>
              </a:rPr>
              <a:t>2003.</a:t>
            </a:r>
            <a:endParaRPr lang="ar-LY" sz="4800" dirty="0" smtClean="0">
              <a:latin typeface="Arial" panose="020B0604020202020204" pitchFamily="34" charset="0"/>
              <a:cs typeface="Arial" panose="020B0604020202020204" pitchFamily="34" charset="0"/>
            </a:endParaRPr>
          </a:p>
          <a:p>
            <a:r>
              <a:rPr lang="en-US" sz="4800" dirty="0" smtClean="0">
                <a:solidFill>
                  <a:srgbClr val="C00000"/>
                </a:solidFill>
                <a:latin typeface="Arial" panose="020B0604020202020204" pitchFamily="34" charset="0"/>
                <a:cs typeface="Arial" panose="020B0604020202020204" pitchFamily="34" charset="0"/>
              </a:rPr>
              <a:t>The criteria that was used as follows:</a:t>
            </a:r>
          </a:p>
          <a:p>
            <a:r>
              <a:rPr lang="en-US" sz="4800" dirty="0" smtClean="0">
                <a:latin typeface="Arial" panose="020B0604020202020204" pitchFamily="34" charset="0"/>
                <a:cs typeface="Arial" panose="020B0604020202020204" pitchFamily="34" charset="0"/>
              </a:rPr>
              <a:t>1- The </a:t>
            </a:r>
            <a:r>
              <a:rPr lang="en-US" sz="4800" dirty="0">
                <a:latin typeface="Arial" panose="020B0604020202020204" pitchFamily="34" charset="0"/>
                <a:cs typeface="Arial" panose="020B0604020202020204" pitchFamily="34" charset="0"/>
              </a:rPr>
              <a:t>primary sites of oral cancer </a:t>
            </a:r>
            <a:r>
              <a:rPr lang="en-US" sz="4800" dirty="0" smtClean="0">
                <a:latin typeface="Arial" panose="020B0604020202020204" pitchFamily="34" charset="0"/>
                <a:cs typeface="Arial" panose="020B0604020202020204" pitchFamily="34" charset="0"/>
              </a:rPr>
              <a:t>were.</a:t>
            </a:r>
          </a:p>
          <a:p>
            <a:r>
              <a:rPr lang="en-US" sz="4800" dirty="0" smtClean="0">
                <a:latin typeface="Arial" panose="020B0604020202020204" pitchFamily="34" charset="0"/>
                <a:cs typeface="Arial" panose="020B0604020202020204" pitchFamily="34" charset="0"/>
              </a:rPr>
              <a:t>2- The </a:t>
            </a:r>
            <a:r>
              <a:rPr lang="en-US" sz="4800" dirty="0">
                <a:latin typeface="Arial" panose="020B0604020202020204" pitchFamily="34" charset="0"/>
                <a:cs typeface="Arial" panose="020B0604020202020204" pitchFamily="34" charset="0"/>
              </a:rPr>
              <a:t>variables considered included age, gender, smoking history, alcohol usage, </a:t>
            </a:r>
            <a:r>
              <a:rPr lang="en-US" sz="4800" dirty="0" smtClean="0">
                <a:latin typeface="Arial" panose="020B0604020202020204" pitchFamily="34" charset="0"/>
                <a:cs typeface="Arial" panose="020B0604020202020204" pitchFamily="34" charset="0"/>
              </a:rPr>
              <a:t>tumor site</a:t>
            </a:r>
            <a:r>
              <a:rPr lang="en-US" sz="4800" dirty="0">
                <a:latin typeface="Arial" panose="020B0604020202020204" pitchFamily="34" charset="0"/>
                <a:cs typeface="Arial" panose="020B0604020202020204" pitchFamily="34" charset="0"/>
              </a:rPr>
              <a:t>.</a:t>
            </a:r>
            <a:r>
              <a:rPr lang="en-US" sz="4800" dirty="0" smtClean="0">
                <a:latin typeface="Arial" panose="020B0604020202020204" pitchFamily="34" charset="0"/>
                <a:cs typeface="Arial" panose="020B0604020202020204" pitchFamily="34" charset="0"/>
              </a:rPr>
              <a:t>  </a:t>
            </a:r>
            <a:endParaRPr lang="en-US" sz="4800" dirty="0">
              <a:latin typeface="Arial" panose="020B0604020202020204" pitchFamily="34" charset="0"/>
              <a:cs typeface="Arial" panose="020B0604020202020204" pitchFamily="34" charset="0"/>
            </a:endParaRPr>
          </a:p>
        </p:txBody>
      </p:sp>
      <p:sp>
        <p:nvSpPr>
          <p:cNvPr id="9" name="Rectangle 8"/>
          <p:cNvSpPr/>
          <p:nvPr/>
        </p:nvSpPr>
        <p:spPr>
          <a:xfrm>
            <a:off x="1764496" y="31912751"/>
            <a:ext cx="9945371" cy="7478970"/>
          </a:xfrm>
          <a:prstGeom prst="rect">
            <a:avLst/>
          </a:prstGeom>
        </p:spPr>
        <p:txBody>
          <a:bodyPr wrap="square">
            <a:spAutoFit/>
          </a:bodyPr>
          <a:lstStyle/>
          <a:p>
            <a:r>
              <a:rPr lang="en-US" sz="4800" dirty="0" smtClean="0">
                <a:latin typeface="Arial" panose="020B0604020202020204" pitchFamily="34" charset="0"/>
                <a:cs typeface="Arial" panose="020B0604020202020204" pitchFamily="34" charset="0"/>
              </a:rPr>
              <a:t>3-  The </a:t>
            </a:r>
            <a:r>
              <a:rPr lang="en-US" sz="4800" dirty="0">
                <a:latin typeface="Arial" panose="020B0604020202020204" pitchFamily="34" charset="0"/>
                <a:cs typeface="Arial" panose="020B0604020202020204" pitchFamily="34" charset="0"/>
              </a:rPr>
              <a:t>time interval from the </a:t>
            </a:r>
            <a:r>
              <a:rPr lang="en-US" sz="4800" dirty="0" smtClean="0">
                <a:latin typeface="Arial" panose="020B0604020202020204" pitchFamily="34" charset="0"/>
                <a:cs typeface="Arial" panose="020B0604020202020204" pitchFamily="34" charset="0"/>
              </a:rPr>
              <a:t>     self-reported </a:t>
            </a:r>
            <a:r>
              <a:rPr lang="en-US" sz="4800" dirty="0">
                <a:latin typeface="Arial" panose="020B0604020202020204" pitchFamily="34" charset="0"/>
                <a:cs typeface="Arial" panose="020B0604020202020204" pitchFamily="34" charset="0"/>
              </a:rPr>
              <a:t>date The variables considered included age, gender, smoking history, alcohol usage, </a:t>
            </a:r>
            <a:r>
              <a:rPr lang="en-US" sz="4800" dirty="0" smtClean="0">
                <a:latin typeface="Arial" panose="020B0604020202020204" pitchFamily="34" charset="0"/>
                <a:cs typeface="Arial" panose="020B0604020202020204" pitchFamily="34" charset="0"/>
              </a:rPr>
              <a:t>tumor </a:t>
            </a:r>
            <a:r>
              <a:rPr lang="en-US" sz="4800" dirty="0">
                <a:latin typeface="Arial" panose="020B0604020202020204" pitchFamily="34" charset="0"/>
                <a:cs typeface="Arial" panose="020B0604020202020204" pitchFamily="34" charset="0"/>
              </a:rPr>
              <a:t>site, macroscopic pattern of the </a:t>
            </a:r>
            <a:r>
              <a:rPr lang="en-US" sz="4800" dirty="0" smtClean="0">
                <a:latin typeface="Arial" panose="020B0604020202020204" pitchFamily="34" charset="0"/>
                <a:cs typeface="Arial" panose="020B0604020202020204" pitchFamily="34" charset="0"/>
              </a:rPr>
              <a:t>lesion.</a:t>
            </a:r>
          </a:p>
          <a:p>
            <a:r>
              <a:rPr lang="en-US" sz="4800" dirty="0" smtClean="0">
                <a:latin typeface="Arial" panose="020B0604020202020204" pitchFamily="34" charset="0"/>
                <a:cs typeface="Arial" panose="020B0604020202020204" pitchFamily="34" charset="0"/>
              </a:rPr>
              <a:t>4- pathological </a:t>
            </a:r>
            <a:r>
              <a:rPr lang="en-US" sz="4800" dirty="0">
                <a:latin typeface="Arial" panose="020B0604020202020204" pitchFamily="34" charset="0"/>
                <a:cs typeface="Arial" panose="020B0604020202020204" pitchFamily="34" charset="0"/>
              </a:rPr>
              <a:t>diagnosis of OSCC (primary </a:t>
            </a:r>
            <a:r>
              <a:rPr lang="en-US" sz="4800" dirty="0" smtClean="0">
                <a:latin typeface="Arial" panose="020B0604020202020204" pitchFamily="34" charset="0"/>
                <a:cs typeface="Arial" panose="020B0604020202020204" pitchFamily="34" charset="0"/>
              </a:rPr>
              <a:t>tumor</a:t>
            </a:r>
            <a:r>
              <a:rPr lang="en-US" sz="4800" dirty="0">
                <a:latin typeface="Arial" panose="020B0604020202020204" pitchFamily="34" charset="0"/>
                <a:cs typeface="Arial" panose="020B0604020202020204" pitchFamily="34" charset="0"/>
              </a:rPr>
              <a:t>) at any oral site and suffering from a </a:t>
            </a:r>
            <a:r>
              <a:rPr lang="en-US" sz="4800" dirty="0" smtClean="0">
                <a:latin typeface="Arial" panose="020B0604020202020204" pitchFamily="34" charset="0"/>
                <a:cs typeface="Arial" panose="020B0604020202020204" pitchFamily="34" charset="0"/>
              </a:rPr>
              <a:t>tumor </a:t>
            </a:r>
            <a:r>
              <a:rPr lang="en-US" sz="4800" dirty="0">
                <a:latin typeface="Arial" panose="020B0604020202020204" pitchFamily="34" charset="0"/>
                <a:cs typeface="Arial" panose="020B0604020202020204" pitchFamily="34" charset="0"/>
              </a:rPr>
              <a:t>at any TNM </a:t>
            </a:r>
            <a:r>
              <a:rPr lang="en-US" sz="4800" dirty="0" smtClean="0">
                <a:latin typeface="Arial" panose="020B0604020202020204" pitchFamily="34" charset="0"/>
                <a:cs typeface="Arial" panose="020B0604020202020204" pitchFamily="34" charset="0"/>
              </a:rPr>
              <a:t>stage.</a:t>
            </a:r>
            <a:endParaRPr lang="en-US" sz="4800" dirty="0">
              <a:latin typeface="Arial" panose="020B0604020202020204" pitchFamily="34" charset="0"/>
              <a:cs typeface="Arial" panose="020B0604020202020204" pitchFamily="34" charset="0"/>
            </a:endParaRPr>
          </a:p>
        </p:txBody>
      </p:sp>
      <p:sp>
        <p:nvSpPr>
          <p:cNvPr id="3" name="Rounded Rectangle 2"/>
          <p:cNvSpPr/>
          <p:nvPr/>
        </p:nvSpPr>
        <p:spPr>
          <a:xfrm>
            <a:off x="20882371" y="5736030"/>
            <a:ext cx="9964982" cy="11079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1341646" y="5725152"/>
            <a:ext cx="2304990" cy="1107996"/>
          </a:xfrm>
          <a:prstGeom prst="rect">
            <a:avLst/>
          </a:prstGeom>
        </p:spPr>
        <p:txBody>
          <a:bodyPr wrap="none">
            <a:spAutoFit/>
          </a:bodyPr>
          <a:lstStyle/>
          <a:p>
            <a:r>
              <a:rPr lang="en-US" sz="6600" dirty="0" smtClean="0">
                <a:solidFill>
                  <a:schemeClr val="bg1"/>
                </a:solidFill>
              </a:rPr>
              <a:t>Result</a:t>
            </a:r>
            <a:endParaRPr lang="en-US" sz="6600" dirty="0">
              <a:solidFill>
                <a:schemeClr val="bg1"/>
              </a:solidFill>
            </a:endParaRPr>
          </a:p>
        </p:txBody>
      </p:sp>
      <p:sp>
        <p:nvSpPr>
          <p:cNvPr id="11" name="Rectangle 10"/>
          <p:cNvSpPr/>
          <p:nvPr/>
        </p:nvSpPr>
        <p:spPr>
          <a:xfrm>
            <a:off x="16471882" y="6959808"/>
            <a:ext cx="13162900" cy="3046988"/>
          </a:xfrm>
          <a:prstGeom prst="rect">
            <a:avLst/>
          </a:prstGeom>
        </p:spPr>
        <p:txBody>
          <a:bodyPr wrap="square">
            <a:spAutoFit/>
          </a:bodyPr>
          <a:lstStyle/>
          <a:p>
            <a:r>
              <a:rPr lang="en-US" sz="4800" dirty="0" smtClean="0">
                <a:latin typeface="Arial" panose="020B0604020202020204" pitchFamily="34" charset="0"/>
                <a:cs typeface="Arial" panose="020B0604020202020204" pitchFamily="34" charset="0"/>
              </a:rPr>
              <a:t>-A </a:t>
            </a:r>
            <a:r>
              <a:rPr lang="en-US" sz="4800" dirty="0">
                <a:latin typeface="Arial" panose="020B0604020202020204" pitchFamily="34" charset="0"/>
                <a:cs typeface="Arial" panose="020B0604020202020204" pitchFamily="34" charset="0"/>
              </a:rPr>
              <a:t>total of 88 patients (mean age 60±11.3), mostly males (65.9%) entered the study. The most frequent </a:t>
            </a:r>
            <a:r>
              <a:rPr lang="en-US" sz="4800" dirty="0" smtClean="0">
                <a:latin typeface="Arial" panose="020B0604020202020204" pitchFamily="34" charset="0"/>
                <a:cs typeface="Arial" panose="020B0604020202020204" pitchFamily="34" charset="0"/>
              </a:rPr>
              <a:t>tumor </a:t>
            </a:r>
            <a:r>
              <a:rPr lang="en-US" sz="4800" dirty="0">
                <a:latin typeface="Arial" panose="020B0604020202020204" pitchFamily="34" charset="0"/>
                <a:cs typeface="Arial" panose="020B0604020202020204" pitchFamily="34" charset="0"/>
              </a:rPr>
              <a:t>sites were tongue (36.4%), floor of the mouth (27.3%) and gingivae (17%).</a:t>
            </a:r>
          </a:p>
        </p:txBody>
      </p:sp>
      <p:sp>
        <p:nvSpPr>
          <p:cNvPr id="12" name="Rectangle 11"/>
          <p:cNvSpPr/>
          <p:nvPr/>
        </p:nvSpPr>
        <p:spPr>
          <a:xfrm>
            <a:off x="16471881" y="10006796"/>
            <a:ext cx="13771581" cy="2308324"/>
          </a:xfrm>
          <a:prstGeom prst="rect">
            <a:avLst/>
          </a:prstGeom>
        </p:spPr>
        <p:txBody>
          <a:bodyPr wrap="square">
            <a:spAutoFit/>
          </a:bodyPr>
          <a:lstStyle/>
          <a:p>
            <a:r>
              <a:rPr lang="en-US" sz="4800" dirty="0" smtClean="0">
                <a:latin typeface="Arial" panose="020B0604020202020204" pitchFamily="34" charset="0"/>
                <a:cs typeface="Arial" panose="020B0604020202020204" pitchFamily="34" charset="0"/>
              </a:rPr>
              <a:t>-The </a:t>
            </a:r>
            <a:r>
              <a:rPr lang="en-US" sz="4800" dirty="0">
                <a:latin typeface="Arial" panose="020B0604020202020204" pitchFamily="34" charset="0"/>
                <a:cs typeface="Arial" panose="020B0604020202020204" pitchFamily="34" charset="0"/>
              </a:rPr>
              <a:t>median for the interval between the first sign/symptom to pathological diagnosis was 45 </a:t>
            </a:r>
            <a:r>
              <a:rPr lang="en-US" sz="4800" dirty="0" smtClean="0">
                <a:latin typeface="Arial" panose="020B0604020202020204" pitchFamily="34" charset="0"/>
                <a:cs typeface="Arial" panose="020B0604020202020204" pitchFamily="34" charset="0"/>
              </a:rPr>
              <a:t>days.</a:t>
            </a:r>
            <a:endParaRPr lang="en-US" sz="4800" dirty="0">
              <a:latin typeface="Arial" panose="020B0604020202020204" pitchFamily="34" charset="0"/>
              <a:cs typeface="Arial" panose="020B0604020202020204" pitchFamily="34" charset="0"/>
            </a:endParaRPr>
          </a:p>
        </p:txBody>
      </p:sp>
      <p:sp>
        <p:nvSpPr>
          <p:cNvPr id="13" name="Rectangle 12"/>
          <p:cNvSpPr/>
          <p:nvPr/>
        </p:nvSpPr>
        <p:spPr>
          <a:xfrm>
            <a:off x="16471881" y="12414547"/>
            <a:ext cx="13151706" cy="2308324"/>
          </a:xfrm>
          <a:prstGeom prst="rect">
            <a:avLst/>
          </a:prstGeom>
        </p:spPr>
        <p:txBody>
          <a:bodyPr wrap="square">
            <a:spAutoFit/>
          </a:bodyPr>
          <a:lstStyle/>
          <a:p>
            <a:r>
              <a:rPr lang="en-US" sz="4800" dirty="0" smtClean="0"/>
              <a:t>-</a:t>
            </a:r>
            <a:r>
              <a:rPr lang="en-US" sz="4800" dirty="0" smtClean="0">
                <a:latin typeface="Arial" panose="020B0604020202020204" pitchFamily="34" charset="0"/>
                <a:cs typeface="Arial" panose="020B0604020202020204" pitchFamily="34" charset="0"/>
              </a:rPr>
              <a:t>45.5</a:t>
            </a:r>
            <a:r>
              <a:rPr lang="en-US" sz="4800" dirty="0">
                <a:latin typeface="Arial" panose="020B0604020202020204" pitchFamily="34" charset="0"/>
                <a:cs typeface="Arial" panose="020B0604020202020204" pitchFamily="34" charset="0"/>
              </a:rPr>
              <a:t>% of the oral carcinomas were diagnosed at early stages (I-II). The most frequent clinical lesions were ulcers (70.5</a:t>
            </a:r>
            <a:r>
              <a:rPr lang="en-US" sz="4800" dirty="0" smtClean="0">
                <a:latin typeface="Arial" panose="020B0604020202020204" pitchFamily="34" charset="0"/>
                <a:cs typeface="Arial" panose="020B0604020202020204" pitchFamily="34" charset="0"/>
              </a:rPr>
              <a:t>%)</a:t>
            </a:r>
            <a:endParaRPr lang="en-US" sz="4800" dirty="0">
              <a:latin typeface="Arial" panose="020B0604020202020204" pitchFamily="34" charset="0"/>
              <a:cs typeface="Arial" panose="020B0604020202020204" pitchFamily="34" charset="0"/>
            </a:endParaRPr>
          </a:p>
        </p:txBody>
      </p:sp>
      <p:sp>
        <p:nvSpPr>
          <p:cNvPr id="14" name="Rectangle 13"/>
          <p:cNvSpPr/>
          <p:nvPr/>
        </p:nvSpPr>
        <p:spPr>
          <a:xfrm>
            <a:off x="21341646" y="15781654"/>
            <a:ext cx="3780202" cy="1107996"/>
          </a:xfrm>
          <a:prstGeom prst="rect">
            <a:avLst/>
          </a:prstGeom>
        </p:spPr>
        <p:txBody>
          <a:bodyPr wrap="none">
            <a:spAutoFit/>
          </a:bodyPr>
          <a:lstStyle/>
          <a:p>
            <a:r>
              <a:rPr lang="en-US" sz="6600" dirty="0" smtClean="0">
                <a:solidFill>
                  <a:schemeClr val="bg1"/>
                </a:solidFill>
              </a:rPr>
              <a:t>Discussion</a:t>
            </a:r>
            <a:endParaRPr lang="en-US" sz="6600" dirty="0">
              <a:solidFill>
                <a:schemeClr val="bg1"/>
              </a:solidFill>
            </a:endParaRPr>
          </a:p>
        </p:txBody>
      </p:sp>
      <p:sp>
        <p:nvSpPr>
          <p:cNvPr id="18" name="Rectangle 17"/>
          <p:cNvSpPr/>
          <p:nvPr/>
        </p:nvSpPr>
        <p:spPr>
          <a:xfrm>
            <a:off x="16471882" y="17057732"/>
            <a:ext cx="13151706" cy="3046988"/>
          </a:xfrm>
          <a:prstGeom prst="rect">
            <a:avLst/>
          </a:prstGeom>
        </p:spPr>
        <p:txBody>
          <a:bodyPr wrap="square">
            <a:spAutoFit/>
          </a:bodyPr>
          <a:lstStyle/>
          <a:p>
            <a:r>
              <a:rPr lang="en-US" sz="4800" dirty="0" smtClean="0">
                <a:latin typeface="Arial" panose="020B0604020202020204" pitchFamily="34" charset="0"/>
                <a:cs typeface="Arial" panose="020B0604020202020204" pitchFamily="34" charset="0"/>
              </a:rPr>
              <a:t>-The </a:t>
            </a:r>
            <a:r>
              <a:rPr lang="en-US" sz="4800" dirty="0">
                <a:latin typeface="Arial" panose="020B0604020202020204" pitchFamily="34" charset="0"/>
                <a:cs typeface="Arial" panose="020B0604020202020204" pitchFamily="34" charset="0"/>
              </a:rPr>
              <a:t>current recommendations to screen for oral cancer at every routine check-up is not practical and has not produced the intended results</a:t>
            </a:r>
            <a:r>
              <a:rPr lang="en-US" sz="4800" dirty="0"/>
              <a:t>.</a:t>
            </a:r>
          </a:p>
        </p:txBody>
      </p:sp>
      <p:sp>
        <p:nvSpPr>
          <p:cNvPr id="23" name="Rectangle 22"/>
          <p:cNvSpPr/>
          <p:nvPr/>
        </p:nvSpPr>
        <p:spPr>
          <a:xfrm>
            <a:off x="16471882" y="20104720"/>
            <a:ext cx="13162899" cy="1569660"/>
          </a:xfrm>
          <a:prstGeom prst="rect">
            <a:avLst/>
          </a:prstGeom>
        </p:spPr>
        <p:txBody>
          <a:bodyPr wrap="square">
            <a:spAutoFit/>
          </a:bodyPr>
          <a:lstStyle/>
          <a:p>
            <a:r>
              <a:rPr lang="en-US" sz="4800" dirty="0" smtClean="0">
                <a:latin typeface="Arial" panose="020B0604020202020204" pitchFamily="34" charset="0"/>
                <a:cs typeface="Arial" panose="020B0604020202020204" pitchFamily="34" charset="0"/>
              </a:rPr>
              <a:t>-Selective </a:t>
            </a:r>
            <a:r>
              <a:rPr lang="en-US" sz="4800" dirty="0">
                <a:latin typeface="Arial" panose="020B0604020202020204" pitchFamily="34" charset="0"/>
                <a:cs typeface="Arial" panose="020B0604020202020204" pitchFamily="34" charset="0"/>
              </a:rPr>
              <a:t>opportunistic screening may be a more realistic and effective solution.</a:t>
            </a:r>
          </a:p>
        </p:txBody>
      </p:sp>
      <p:sp>
        <p:nvSpPr>
          <p:cNvPr id="26" name="Rectangle 25"/>
          <p:cNvSpPr/>
          <p:nvPr/>
        </p:nvSpPr>
        <p:spPr>
          <a:xfrm>
            <a:off x="16464534" y="21737916"/>
            <a:ext cx="13151705" cy="4524315"/>
          </a:xfrm>
          <a:prstGeom prst="rect">
            <a:avLst/>
          </a:prstGeom>
        </p:spPr>
        <p:txBody>
          <a:bodyPr wrap="square">
            <a:spAutoFit/>
          </a:bodyPr>
          <a:lstStyle/>
          <a:p>
            <a:r>
              <a:rPr lang="en-US" sz="4800" dirty="0" smtClean="0">
                <a:latin typeface="Arial" panose="020B0604020202020204" pitchFamily="34" charset="0"/>
                <a:cs typeface="Arial" panose="020B0604020202020204" pitchFamily="34" charset="0"/>
              </a:rPr>
              <a:t>-Detection </a:t>
            </a:r>
            <a:r>
              <a:rPr lang="en-US" sz="4800" dirty="0">
                <a:latin typeface="Arial" panose="020B0604020202020204" pitchFamily="34" charset="0"/>
                <a:cs typeface="Arial" panose="020B0604020202020204" pitchFamily="34" charset="0"/>
              </a:rPr>
              <a:t>of oral and oropharyngeal SCCs during a non-symptom-driven examination has proved an association to lower stage at diagnosis, in the same way as patients with a regular primary care dentist are significantly more likely to be diagnosed at early stages</a:t>
            </a:r>
          </a:p>
        </p:txBody>
      </p:sp>
      <p:sp>
        <p:nvSpPr>
          <p:cNvPr id="27" name="Rectangle 26"/>
          <p:cNvSpPr/>
          <p:nvPr/>
        </p:nvSpPr>
        <p:spPr>
          <a:xfrm>
            <a:off x="16471882" y="26372236"/>
            <a:ext cx="13170248" cy="2308324"/>
          </a:xfrm>
          <a:prstGeom prst="rect">
            <a:avLst/>
          </a:prstGeom>
        </p:spPr>
        <p:txBody>
          <a:bodyPr wrap="square">
            <a:spAutoFit/>
          </a:bodyPr>
          <a:lstStyle/>
          <a:p>
            <a:r>
              <a:rPr lang="en-US" sz="4800" dirty="0" smtClean="0">
                <a:latin typeface="Arial" panose="020B0604020202020204" pitchFamily="34" charset="0"/>
                <a:cs typeface="Arial" panose="020B0604020202020204" pitchFamily="34" charset="0"/>
              </a:rPr>
              <a:t>-Unfortunately</a:t>
            </a:r>
            <a:r>
              <a:rPr lang="en-US" sz="4800" dirty="0">
                <a:latin typeface="Arial" panose="020B0604020202020204" pitchFamily="34" charset="0"/>
                <a:cs typeface="Arial" panose="020B0604020202020204" pitchFamily="34" charset="0"/>
              </a:rPr>
              <a:t>, about a 60% of cancers are identified late (stages III or IV) with survival rates ranging from 10% to 40% after 5 years</a:t>
            </a:r>
          </a:p>
        </p:txBody>
      </p:sp>
      <p:sp>
        <p:nvSpPr>
          <p:cNvPr id="28" name="Rectangle 27"/>
          <p:cNvSpPr/>
          <p:nvPr/>
        </p:nvSpPr>
        <p:spPr>
          <a:xfrm>
            <a:off x="16471882" y="28680560"/>
            <a:ext cx="13144358" cy="3524042"/>
          </a:xfrm>
          <a:prstGeom prst="rect">
            <a:avLst/>
          </a:prstGeom>
        </p:spPr>
        <p:txBody>
          <a:bodyPr wrap="square">
            <a:spAutoFit/>
          </a:bodyPr>
          <a:lstStyle/>
          <a:p>
            <a:r>
              <a:rPr lang="en-US" sz="4800" dirty="0" smtClean="0">
                <a:latin typeface="Arial" panose="020B0604020202020204" pitchFamily="34" charset="0"/>
                <a:cs typeface="Arial" panose="020B0604020202020204" pitchFamily="34" charset="0"/>
              </a:rPr>
              <a:t>-On </a:t>
            </a:r>
            <a:r>
              <a:rPr lang="en-US" sz="4800" dirty="0">
                <a:latin typeface="Arial" panose="020B0604020202020204" pitchFamily="34" charset="0"/>
                <a:cs typeface="Arial" panose="020B0604020202020204" pitchFamily="34" charset="0"/>
              </a:rPr>
              <a:t>the other hand, poor differentiation of the </a:t>
            </a:r>
            <a:r>
              <a:rPr lang="en-US" sz="4800" dirty="0" smtClean="0">
                <a:latin typeface="Arial" panose="020B0604020202020204" pitchFamily="34" charset="0"/>
                <a:cs typeface="Arial" panose="020B0604020202020204" pitchFamily="34" charset="0"/>
              </a:rPr>
              <a:t>tumor </a:t>
            </a:r>
            <a:r>
              <a:rPr lang="en-US" sz="4800" dirty="0">
                <a:latin typeface="Arial" panose="020B0604020202020204" pitchFamily="34" charset="0"/>
                <a:cs typeface="Arial" panose="020B0604020202020204" pitchFamily="34" charset="0"/>
              </a:rPr>
              <a:t>(biologically more aggressive) behaved as an independent risk factor for diagnosis </a:t>
            </a:r>
            <a:r>
              <a:rPr lang="en-US" sz="4800" dirty="0" smtClean="0">
                <a:latin typeface="Arial" panose="020B0604020202020204" pitchFamily="34" charset="0"/>
                <a:cs typeface="Arial" panose="020B0604020202020204" pitchFamily="34" charset="0"/>
              </a:rPr>
              <a:t>at stages </a:t>
            </a:r>
            <a:r>
              <a:rPr lang="en-US" sz="4800" dirty="0">
                <a:latin typeface="Arial" panose="020B0604020202020204" pitchFamily="34" charset="0"/>
                <a:cs typeface="Arial" panose="020B0604020202020204" pitchFamily="34" charset="0"/>
              </a:rPr>
              <a:t>III-IV</a:t>
            </a:r>
            <a:r>
              <a:rPr lang="en-US" dirty="0"/>
              <a:t>.</a:t>
            </a:r>
          </a:p>
        </p:txBody>
      </p:sp>
      <p:sp>
        <p:nvSpPr>
          <p:cNvPr id="30" name="Rectangle 29"/>
          <p:cNvSpPr/>
          <p:nvPr/>
        </p:nvSpPr>
        <p:spPr>
          <a:xfrm>
            <a:off x="21206224" y="32677768"/>
            <a:ext cx="4051045" cy="1308050"/>
          </a:xfrm>
          <a:prstGeom prst="rect">
            <a:avLst/>
          </a:prstGeom>
        </p:spPr>
        <p:txBody>
          <a:bodyPr wrap="none">
            <a:spAutoFit/>
          </a:bodyPr>
          <a:lstStyle/>
          <a:p>
            <a:r>
              <a:rPr lang="en-US" dirty="0"/>
              <a:t> </a:t>
            </a:r>
            <a:r>
              <a:rPr lang="en-US" sz="6600" dirty="0" smtClean="0">
                <a:solidFill>
                  <a:schemeClr val="bg1"/>
                </a:solidFill>
              </a:rPr>
              <a:t>Reference </a:t>
            </a:r>
            <a:endParaRPr lang="en-US" sz="6600" dirty="0">
              <a:solidFill>
                <a:schemeClr val="bg1"/>
              </a:solidFill>
            </a:endParaRPr>
          </a:p>
        </p:txBody>
      </p:sp>
      <p:sp>
        <p:nvSpPr>
          <p:cNvPr id="31" name="Rectangle 30"/>
          <p:cNvSpPr/>
          <p:nvPr/>
        </p:nvSpPr>
        <p:spPr>
          <a:xfrm>
            <a:off x="16471882" y="34168168"/>
            <a:ext cx="13170248" cy="3046988"/>
          </a:xfrm>
          <a:prstGeom prst="rect">
            <a:avLst/>
          </a:prstGeom>
        </p:spPr>
        <p:txBody>
          <a:bodyPr wrap="square">
            <a:spAutoFit/>
          </a:bodyPr>
          <a:lstStyle/>
          <a:p>
            <a:r>
              <a:rPr lang="en-US" sz="4800" dirty="0" err="1">
                <a:latin typeface="Arial" panose="020B0604020202020204" pitchFamily="34" charset="0"/>
                <a:cs typeface="Arial" panose="020B0604020202020204" pitchFamily="34" charset="0"/>
              </a:rPr>
              <a:t>Seoane</a:t>
            </a:r>
            <a:r>
              <a:rPr lang="en-US" sz="4800" dirty="0">
                <a:latin typeface="Arial" panose="020B0604020202020204" pitchFamily="34" charset="0"/>
                <a:cs typeface="Arial" panose="020B0604020202020204" pitchFamily="34" charset="0"/>
              </a:rPr>
              <a:t>-Romero, Juan-Manuel, et al. "Factors related to late stage diagnosis of oral squamous cell carcinoma." </a:t>
            </a:r>
            <a:r>
              <a:rPr lang="en-US" sz="4800" dirty="0" err="1">
                <a:latin typeface="Arial" panose="020B0604020202020204" pitchFamily="34" charset="0"/>
                <a:cs typeface="Arial" panose="020B0604020202020204" pitchFamily="34" charset="0"/>
              </a:rPr>
              <a:t>Medicina</a:t>
            </a:r>
            <a:r>
              <a:rPr lang="en-US" sz="4800" dirty="0">
                <a:latin typeface="Arial" panose="020B0604020202020204" pitchFamily="34" charset="0"/>
                <a:cs typeface="Arial" panose="020B0604020202020204" pitchFamily="34" charset="0"/>
              </a:rPr>
              <a:t> oral, </a:t>
            </a:r>
            <a:r>
              <a:rPr lang="en-US" sz="4800" dirty="0" err="1">
                <a:latin typeface="Arial" panose="020B0604020202020204" pitchFamily="34" charset="0"/>
                <a:cs typeface="Arial" panose="020B0604020202020204" pitchFamily="34" charset="0"/>
              </a:rPr>
              <a:t>patologia</a:t>
            </a:r>
            <a:r>
              <a:rPr lang="en-US" sz="4800" dirty="0">
                <a:latin typeface="Arial" panose="020B0604020202020204" pitchFamily="34" charset="0"/>
                <a:cs typeface="Arial" panose="020B0604020202020204" pitchFamily="34" charset="0"/>
              </a:rPr>
              <a:t> oral y </a:t>
            </a:r>
            <a:r>
              <a:rPr lang="en-US" sz="4800" dirty="0" err="1">
                <a:latin typeface="Arial" panose="020B0604020202020204" pitchFamily="34" charset="0"/>
                <a:cs typeface="Arial" panose="020B0604020202020204" pitchFamily="34" charset="0"/>
              </a:rPr>
              <a:t>cirugia</a:t>
            </a:r>
            <a:r>
              <a:rPr lang="en-US" sz="4800" dirty="0">
                <a:latin typeface="Arial" panose="020B0604020202020204" pitchFamily="34" charset="0"/>
                <a:cs typeface="Arial" panose="020B0604020202020204" pitchFamily="34" charset="0"/>
              </a:rPr>
              <a:t> </a:t>
            </a:r>
            <a:r>
              <a:rPr lang="en-US" sz="4800" dirty="0" err="1">
                <a:latin typeface="Arial" panose="020B0604020202020204" pitchFamily="34" charset="0"/>
                <a:cs typeface="Arial" panose="020B0604020202020204" pitchFamily="34" charset="0"/>
              </a:rPr>
              <a:t>bucal</a:t>
            </a:r>
            <a:r>
              <a:rPr lang="en-US" sz="4800" dirty="0">
                <a:latin typeface="Arial" panose="020B0604020202020204" pitchFamily="34" charset="0"/>
                <a:cs typeface="Arial" panose="020B0604020202020204" pitchFamily="34" charset="0"/>
              </a:rPr>
              <a:t> 17.1 (2012)</a:t>
            </a:r>
          </a:p>
        </p:txBody>
      </p:sp>
    </p:spTree>
    <p:extLst>
      <p:ext uri="{BB962C8B-B14F-4D97-AF65-F5344CB8AC3E}">
        <p14:creationId xmlns:p14="http://schemas.microsoft.com/office/powerpoint/2010/main" val="32338478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1790</TotalTime>
  <Words>469</Words>
  <Application>Microsoft Office PowerPoint</Application>
  <PresentationFormat>Custom</PresentationFormat>
  <Paragraphs>26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2o1O</dc:creator>
  <cp:lastModifiedBy>DR.Ahmed Saker 2o1O</cp:lastModifiedBy>
  <cp:revision>24</cp:revision>
  <dcterms:created xsi:type="dcterms:W3CDTF">2022-05-29T23:13:53Z</dcterms:created>
  <dcterms:modified xsi:type="dcterms:W3CDTF">2022-06-11T06:31:05Z</dcterms:modified>
</cp:coreProperties>
</file>