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95" r:id="rId6"/>
    <p:sldId id="261" r:id="rId7"/>
    <p:sldId id="296" r:id="rId8"/>
    <p:sldId id="263" r:id="rId9"/>
    <p:sldId id="297" r:id="rId10"/>
    <p:sldId id="264" r:id="rId11"/>
    <p:sldId id="298" r:id="rId12"/>
    <p:sldId id="265" r:id="rId13"/>
    <p:sldId id="300" r:id="rId14"/>
    <p:sldId id="299" r:id="rId15"/>
    <p:sldId id="278" r:id="rId16"/>
  </p:sldIdLst>
  <p:sldSz cx="9144000" cy="5143500" type="screen16x9"/>
  <p:notesSz cx="6858000" cy="9144000"/>
  <p:embeddedFontLst>
    <p:embeddedFont>
      <p:font typeface="Open Sans Light" panose="020B0604020202020204" charset="0"/>
      <p:regular r:id="rId18"/>
      <p:bold r:id="rId19"/>
      <p:italic r:id="rId20"/>
      <p:boldItalic r:id="rId21"/>
    </p:embeddedFont>
    <p:embeddedFont>
      <p:font typeface="Lexend Deca" panose="020B0604020202020204" charset="0"/>
      <p:regular r:id="rId22"/>
    </p:embeddedFont>
    <p:embeddedFont>
      <p:font typeface="Open Sans SemiBold" panose="020B0604020202020204" charset="0"/>
      <p:regular r:id="rId23"/>
      <p:bold r:id="rId24"/>
      <p:italic r:id="rId25"/>
      <p:bold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1D884B-2D1E-42E3-8A03-44CABA4551BE}">
  <a:tblStyle styleId="{AA1D884B-2D1E-42E3-8A03-44CABA4551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979F90C-1E6F-406C-B66A-A0C5474331F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88"/>
  </p:normalViewPr>
  <p:slideViewPr>
    <p:cSldViewPr snapToGrid="0" snapToObjects="1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43104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1002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8866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3740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2720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2090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8320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6f133409de_0_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6f133409de_0_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3655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6127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654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548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0852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5770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1262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2561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0783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64250" y="351375"/>
            <a:ext cx="7215600" cy="2467800"/>
          </a:xfrm>
          <a:prstGeom prst="rect">
            <a:avLst/>
          </a:prstGeom>
          <a:effectLst>
            <a:outerShdw blurRad="85725" dist="28575" dir="5400000" algn="bl" rotWithShape="0">
              <a:schemeClr val="dk1">
                <a:alpha val="38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685800" y="1547887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685800" y="2671914"/>
            <a:ext cx="7772400" cy="31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dk1"/>
            </a:gs>
            <a:gs pos="100000">
              <a:schemeClr val="accent1"/>
            </a:gs>
          </a:gsLst>
          <a:lin ang="5400012" scaled="0"/>
        </a:gra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4"/>
          <p:cNvPicPr preferRelativeResize="0"/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9144000" cy="514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3">
            <a:alphaModFix/>
          </a:blip>
          <a:srcRect t="19054"/>
          <a:stretch/>
        </p:blipFill>
        <p:spPr>
          <a:xfrm>
            <a:off x="0" y="3701723"/>
            <a:ext cx="9144000" cy="144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1291100" y="0"/>
            <a:ext cx="6561900" cy="4113900"/>
          </a:xfrm>
          <a:prstGeom prst="rect">
            <a:avLst/>
          </a:prstGeom>
          <a:effectLst>
            <a:outerShdw blurRad="57150" dist="19050" dir="54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⬩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◇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■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●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○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■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●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○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lvl="8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pen Sans SemiBold"/>
              <a:buChar char="■"/>
              <a:defRPr sz="30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/>
          <p:nvPr/>
        </p:nvSpPr>
        <p:spPr>
          <a:xfrm>
            <a:off x="-8175" y="-8175"/>
            <a:ext cx="9144000" cy="1208400"/>
          </a:xfrm>
          <a:prstGeom prst="rect">
            <a:avLst/>
          </a:prstGeom>
          <a:gradFill>
            <a:gsLst>
              <a:gs pos="0">
                <a:srgbClr val="1A80F9">
                  <a:alpha val="49411"/>
                </a:srgbClr>
              </a:gs>
              <a:gs pos="100000">
                <a:srgbClr val="1A80F9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449425" y="915700"/>
            <a:ext cx="8245200" cy="3312000"/>
          </a:xfrm>
          <a:prstGeom prst="roundRect">
            <a:avLst>
              <a:gd name="adj" fmla="val 1132"/>
            </a:avLst>
          </a:prstGeom>
          <a:solidFill>
            <a:srgbClr val="FFFFFF"/>
          </a:solidFill>
          <a:ln>
            <a:noFill/>
          </a:ln>
          <a:effectLst>
            <a:outerShdw blurRad="214313" dist="7620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" name="Google Shape;22;p5"/>
          <p:cNvPicPr preferRelativeResize="0"/>
          <p:nvPr/>
        </p:nvPicPr>
        <p:blipFill rotWithShape="1">
          <a:blip r:embed="rId2">
            <a:alphaModFix/>
          </a:blip>
          <a:srcRect t="19054"/>
          <a:stretch/>
        </p:blipFill>
        <p:spPr>
          <a:xfrm>
            <a:off x="0" y="3701723"/>
            <a:ext cx="9144000" cy="1441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548700" y="354712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890700" y="1200150"/>
            <a:ext cx="7362600" cy="266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◇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449425" y="444800"/>
            <a:ext cx="8245200" cy="4249200"/>
          </a:xfrm>
          <a:prstGeom prst="roundRect">
            <a:avLst>
              <a:gd name="adj" fmla="val 1132"/>
            </a:avLst>
          </a:prstGeom>
          <a:solidFill>
            <a:srgbClr val="FFFFFF"/>
          </a:solidFill>
          <a:ln>
            <a:noFill/>
          </a:ln>
          <a:effectLst>
            <a:outerShdw blurRad="214313" dist="7620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90700" y="888100"/>
            <a:ext cx="36771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90700" y="1581150"/>
            <a:ext cx="3677100" cy="265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◇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/>
          <p:nvPr/>
        </p:nvSpPr>
        <p:spPr>
          <a:xfrm>
            <a:off x="-8175" y="-8175"/>
            <a:ext cx="9144000" cy="1208400"/>
          </a:xfrm>
          <a:prstGeom prst="rect">
            <a:avLst/>
          </a:prstGeom>
          <a:gradFill>
            <a:gsLst>
              <a:gs pos="0">
                <a:srgbClr val="1A80F9">
                  <a:alpha val="49411"/>
                </a:srgbClr>
              </a:gs>
              <a:gs pos="100000">
                <a:srgbClr val="1A80F9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449425" y="915700"/>
            <a:ext cx="8245200" cy="3312000"/>
          </a:xfrm>
          <a:prstGeom prst="roundRect">
            <a:avLst>
              <a:gd name="adj" fmla="val 1132"/>
            </a:avLst>
          </a:prstGeom>
          <a:solidFill>
            <a:srgbClr val="FFFFFF"/>
          </a:solidFill>
          <a:ln>
            <a:noFill/>
          </a:ln>
          <a:effectLst>
            <a:outerShdw blurRad="214313" dist="7620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" name="Google Shape;34;p7"/>
          <p:cNvPicPr preferRelativeResize="0"/>
          <p:nvPr/>
        </p:nvPicPr>
        <p:blipFill rotWithShape="1">
          <a:blip r:embed="rId2">
            <a:alphaModFix/>
          </a:blip>
          <a:srcRect t="19054"/>
          <a:stretch/>
        </p:blipFill>
        <p:spPr>
          <a:xfrm>
            <a:off x="0" y="3701723"/>
            <a:ext cx="9144000" cy="14417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548700" y="354712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890700" y="1200150"/>
            <a:ext cx="3502200" cy="27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4751000" y="1200150"/>
            <a:ext cx="3502200" cy="27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◇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-8175" y="-8175"/>
            <a:ext cx="9144000" cy="1208400"/>
          </a:xfrm>
          <a:prstGeom prst="rect">
            <a:avLst/>
          </a:prstGeom>
          <a:gradFill>
            <a:gsLst>
              <a:gs pos="0">
                <a:srgbClr val="1A80F9">
                  <a:alpha val="49411"/>
                </a:srgbClr>
              </a:gs>
              <a:gs pos="100000">
                <a:srgbClr val="1A80F9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/>
          <p:nvPr/>
        </p:nvSpPr>
        <p:spPr>
          <a:xfrm>
            <a:off x="449425" y="915700"/>
            <a:ext cx="8245200" cy="3312000"/>
          </a:xfrm>
          <a:prstGeom prst="roundRect">
            <a:avLst>
              <a:gd name="adj" fmla="val 1132"/>
            </a:avLst>
          </a:prstGeom>
          <a:solidFill>
            <a:srgbClr val="FFFFFF"/>
          </a:solidFill>
          <a:ln>
            <a:noFill/>
          </a:ln>
          <a:effectLst>
            <a:outerShdw blurRad="214313" dist="7620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" name="Google Shape;42;p8"/>
          <p:cNvPicPr preferRelativeResize="0"/>
          <p:nvPr/>
        </p:nvPicPr>
        <p:blipFill rotWithShape="1">
          <a:blip r:embed="rId2">
            <a:alphaModFix/>
          </a:blip>
          <a:srcRect t="19054"/>
          <a:stretch/>
        </p:blipFill>
        <p:spPr>
          <a:xfrm>
            <a:off x="0" y="3701723"/>
            <a:ext cx="9144000" cy="144177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548700" y="354712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890700" y="1200150"/>
            <a:ext cx="2299500" cy="274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⬩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3390025" y="1200150"/>
            <a:ext cx="2299500" cy="274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⬩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3"/>
          </p:nvPr>
        </p:nvSpPr>
        <p:spPr>
          <a:xfrm>
            <a:off x="5889349" y="1200150"/>
            <a:ext cx="2299500" cy="274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⬩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Transparent city">
  <p:cSld name="BLANK_1_1_1">
    <p:bg>
      <p:bgPr>
        <a:gradFill>
          <a:gsLst>
            <a:gs pos="0">
              <a:schemeClr val="dk1"/>
            </a:gs>
            <a:gs pos="100000">
              <a:schemeClr val="accent2"/>
            </a:gs>
          </a:gsLst>
          <a:lin ang="5400012" scaled="0"/>
        </a:gra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 rotWithShape="1">
          <a:blip r:embed="rId2">
            <a:alphaModFix/>
          </a:blip>
          <a:srcRect t="19054"/>
          <a:stretch/>
        </p:blipFill>
        <p:spPr>
          <a:xfrm>
            <a:off x="0" y="3701723"/>
            <a:ext cx="9144000" cy="14417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48700" y="354712"/>
            <a:ext cx="8046600" cy="490800"/>
          </a:xfrm>
          <a:prstGeom prst="rect">
            <a:avLst/>
          </a:prstGeom>
          <a:noFill/>
          <a:ln>
            <a:noFill/>
          </a:ln>
          <a:effectLst>
            <a:outerShdw blurRad="28575" dist="19050" dir="5400000" algn="bl" rotWithShape="0">
              <a:schemeClr val="dk1">
                <a:alpha val="10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exend Deca"/>
              <a:buNone/>
              <a:defRPr sz="20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90700" y="1200150"/>
            <a:ext cx="7362600" cy="26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⬩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◇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■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●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○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■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200400" lvl="6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●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657600" lvl="7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○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114800" lvl="8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Open Sans Light"/>
              <a:buChar char="■"/>
              <a:defRPr sz="2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ctr" rtl="0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1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ctrTitle"/>
          </p:nvPr>
        </p:nvSpPr>
        <p:spPr>
          <a:xfrm>
            <a:off x="820764" y="791676"/>
            <a:ext cx="7215600" cy="2289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200" dirty="0" smtClean="0"/>
              <a:t>The Shift from </a:t>
            </a:r>
            <a:br>
              <a:rPr lang="en-US" sz="3200" dirty="0" smtClean="0"/>
            </a:br>
            <a:r>
              <a:rPr lang="en-US" sz="3200" dirty="0" smtClean="0"/>
              <a:t>Government to</a:t>
            </a:r>
            <a:br>
              <a:rPr lang="en-US" sz="3200" dirty="0" smtClean="0"/>
            </a:br>
            <a:r>
              <a:rPr lang="en-US" sz="3200" dirty="0" smtClean="0"/>
              <a:t>Governance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3DB08C-008B-A94D-9BE2-A712D07C9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600" y="0"/>
            <a:ext cx="1422400" cy="1422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E83A10-A584-DC4F-A076-98FE386A7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34" y="103950"/>
            <a:ext cx="1631731" cy="11631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133274-B0D4-B54A-985C-45832E52BF6F}"/>
              </a:ext>
            </a:extLst>
          </p:cNvPr>
          <p:cNvSpPr txBox="1"/>
          <p:nvPr/>
        </p:nvSpPr>
        <p:spPr>
          <a:xfrm>
            <a:off x="22917" y="4111062"/>
            <a:ext cx="2786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lt1"/>
                </a:solidFill>
                <a:latin typeface="Lexend Deca"/>
                <a:sym typeface="Lexend Deca"/>
              </a:rPr>
              <a:t>Name : M</a:t>
            </a:r>
            <a:r>
              <a:rPr lang="x-none" sz="1600" b="1" dirty="0">
                <a:solidFill>
                  <a:schemeClr val="lt1"/>
                </a:solidFill>
                <a:latin typeface="Lexend Deca"/>
                <a:sym typeface="Lexend Deca"/>
              </a:rPr>
              <a:t>ohamed </a:t>
            </a:r>
            <a:r>
              <a:rPr lang="en-US" sz="1600" b="1" smtClean="0">
                <a:solidFill>
                  <a:schemeClr val="lt1"/>
                </a:solidFill>
                <a:latin typeface="Lexend Deca"/>
                <a:sym typeface="Lexend Deca"/>
              </a:rPr>
              <a:t>N</a:t>
            </a:r>
            <a:r>
              <a:rPr lang="x-none" sz="1600" b="1" smtClean="0">
                <a:solidFill>
                  <a:schemeClr val="lt1"/>
                </a:solidFill>
                <a:latin typeface="Lexend Deca"/>
                <a:sym typeface="Lexend Deca"/>
              </a:rPr>
              <a:t>ajeeb </a:t>
            </a:r>
            <a:endParaRPr lang="x-none" sz="1600" b="1" dirty="0">
              <a:solidFill>
                <a:schemeClr val="lt1"/>
              </a:solidFill>
              <a:latin typeface="Lexend Deca"/>
              <a:sym typeface="Lexend Dec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F35553-988E-8945-926F-D5B2026BCDD0}"/>
              </a:ext>
            </a:extLst>
          </p:cNvPr>
          <p:cNvSpPr txBox="1"/>
          <p:nvPr/>
        </p:nvSpPr>
        <p:spPr>
          <a:xfrm>
            <a:off x="18219" y="4361995"/>
            <a:ext cx="5013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>
                <a:solidFill>
                  <a:schemeClr val="lt1"/>
                </a:solidFill>
                <a:latin typeface="Lexend Deca"/>
                <a:sym typeface="Lexend Deca"/>
              </a:rPr>
              <a:t>Student’s ID : 2827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8651FF-BF00-FE49-A9E2-CA4049D3FE22}"/>
              </a:ext>
            </a:extLst>
          </p:cNvPr>
          <p:cNvSpPr txBox="1"/>
          <p:nvPr/>
        </p:nvSpPr>
        <p:spPr>
          <a:xfrm>
            <a:off x="8179800" y="4361995"/>
            <a:ext cx="530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B335F7-2DFD-C141-9962-7CEA8706C3F1}"/>
              </a:ext>
            </a:extLst>
          </p:cNvPr>
          <p:cNvSpPr txBox="1"/>
          <p:nvPr/>
        </p:nvSpPr>
        <p:spPr>
          <a:xfrm>
            <a:off x="18219" y="4633755"/>
            <a:ext cx="5403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</a:rPr>
              <a:t>Email : Mohamed_2827@limu.edu.ly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CD4C4B-229A-5943-A8A1-F891B7F77B09}"/>
              </a:ext>
            </a:extLst>
          </p:cNvPr>
          <p:cNvSpPr txBox="1"/>
          <p:nvPr/>
        </p:nvSpPr>
        <p:spPr>
          <a:xfrm>
            <a:off x="1395248" y="171516"/>
            <a:ext cx="6589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Libyan International Medical University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Faculty of Business Administration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>
            <a:spLocks noGrp="1"/>
          </p:cNvSpPr>
          <p:nvPr>
            <p:ph type="title"/>
          </p:nvPr>
        </p:nvSpPr>
        <p:spPr>
          <a:xfrm>
            <a:off x="400624" y="-30307"/>
            <a:ext cx="8464671" cy="84551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400" dirty="0"/>
              <a:t>D</a:t>
            </a:r>
            <a:r>
              <a:rPr lang="x-none" sz="2400" dirty="0"/>
              <a:t>iscussion of the shift from government to governanace</a:t>
            </a:r>
            <a:endParaRPr sz="2400" dirty="0"/>
          </a:p>
        </p:txBody>
      </p:sp>
      <p:sp>
        <p:nvSpPr>
          <p:cNvPr id="150" name="Google Shape;150;p24"/>
          <p:cNvSpPr txBox="1">
            <a:spLocks noGrp="1"/>
          </p:cNvSpPr>
          <p:nvPr>
            <p:ph type="sldNum" idx="12"/>
          </p:nvPr>
        </p:nvSpPr>
        <p:spPr>
          <a:xfrm flipH="1">
            <a:off x="8004874" y="4536807"/>
            <a:ext cx="417410" cy="383904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800"/>
              <a:t>10</a:t>
            </a:fld>
            <a:endParaRPr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1DDF8-29C3-254A-B23E-7B246E392407}"/>
              </a:ext>
            </a:extLst>
          </p:cNvPr>
          <p:cNvSpPr txBox="1"/>
          <p:nvPr/>
        </p:nvSpPr>
        <p:spPr>
          <a:xfrm>
            <a:off x="668452" y="1644519"/>
            <a:ext cx="34778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/>
              <a:t>The government is a structure of institutions and rules for governing, meanwhile the governance is the process of governing and outcome of the government</a:t>
            </a:r>
            <a:endParaRPr lang="x-none" sz="1800" dirty="0"/>
          </a:p>
        </p:txBody>
      </p:sp>
      <p:grpSp>
        <p:nvGrpSpPr>
          <p:cNvPr id="14" name="Google Shape;1107;p52">
            <a:extLst>
              <a:ext uri="{FF2B5EF4-FFF2-40B4-BE49-F238E27FC236}">
                <a16:creationId xmlns:a16="http://schemas.microsoft.com/office/drawing/2014/main" id="{9D9392EE-B055-A442-970F-045B480BCF18}"/>
              </a:ext>
            </a:extLst>
          </p:cNvPr>
          <p:cNvGrpSpPr/>
          <p:nvPr/>
        </p:nvGrpSpPr>
        <p:grpSpPr>
          <a:xfrm rot="16200000">
            <a:off x="4288726" y="1914726"/>
            <a:ext cx="445779" cy="400764"/>
            <a:chOff x="3778727" y="4460423"/>
            <a:chExt cx="720160" cy="647438"/>
          </a:xfrm>
        </p:grpSpPr>
        <p:sp>
          <p:nvSpPr>
            <p:cNvPr id="15" name="Google Shape;1108;p52">
              <a:extLst>
                <a:ext uri="{FF2B5EF4-FFF2-40B4-BE49-F238E27FC236}">
                  <a16:creationId xmlns:a16="http://schemas.microsoft.com/office/drawing/2014/main" id="{56D60E46-12F9-EE4D-9B2E-690576256333}"/>
                </a:ext>
              </a:extLst>
            </p:cNvPr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109;p52">
              <a:extLst>
                <a:ext uri="{FF2B5EF4-FFF2-40B4-BE49-F238E27FC236}">
                  <a16:creationId xmlns:a16="http://schemas.microsoft.com/office/drawing/2014/main" id="{C6F671E0-D21C-C443-8D97-4489456D7B9B}"/>
                </a:ext>
              </a:extLst>
            </p:cNvPr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110;p52">
              <a:extLst>
                <a:ext uri="{FF2B5EF4-FFF2-40B4-BE49-F238E27FC236}">
                  <a16:creationId xmlns:a16="http://schemas.microsoft.com/office/drawing/2014/main" id="{986A48B9-9DA1-F74F-899F-5677784DAA14}"/>
                </a:ext>
              </a:extLst>
            </p:cNvPr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111;p52">
              <a:extLst>
                <a:ext uri="{FF2B5EF4-FFF2-40B4-BE49-F238E27FC236}">
                  <a16:creationId xmlns:a16="http://schemas.microsoft.com/office/drawing/2014/main" id="{9E824836-F85D-ED41-A632-BBA926E8F506}"/>
                </a:ext>
              </a:extLst>
            </p:cNvPr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112;p52">
              <a:extLst>
                <a:ext uri="{FF2B5EF4-FFF2-40B4-BE49-F238E27FC236}">
                  <a16:creationId xmlns:a16="http://schemas.microsoft.com/office/drawing/2014/main" id="{07E8C8EB-F9A3-D745-AD42-77BEA819B47B}"/>
                </a:ext>
              </a:extLst>
            </p:cNvPr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1113;p52">
              <a:extLst>
                <a:ext uri="{FF2B5EF4-FFF2-40B4-BE49-F238E27FC236}">
                  <a16:creationId xmlns:a16="http://schemas.microsoft.com/office/drawing/2014/main" id="{942193FC-3186-E640-A82D-27A22E551C9E}"/>
                </a:ext>
              </a:extLst>
            </p:cNvPr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1114;p52">
              <a:extLst>
                <a:ext uri="{FF2B5EF4-FFF2-40B4-BE49-F238E27FC236}">
                  <a16:creationId xmlns:a16="http://schemas.microsoft.com/office/drawing/2014/main" id="{25074F13-27D9-0948-81E5-6FBD789DC908}"/>
                </a:ext>
              </a:extLst>
            </p:cNvPr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F9B28F7-5806-CE49-959B-FFD2985B966B}"/>
              </a:ext>
            </a:extLst>
          </p:cNvPr>
          <p:cNvSpPr txBox="1"/>
          <p:nvPr/>
        </p:nvSpPr>
        <p:spPr>
          <a:xfrm>
            <a:off x="793023" y="1142742"/>
            <a:ext cx="60324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to move from government towards governance?</a:t>
            </a:r>
            <a:endParaRPr lang="x-none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86414-FB5C-F54D-9680-E3E3D6FF63D2}"/>
              </a:ext>
            </a:extLst>
          </p:cNvPr>
          <p:cNvSpPr txBox="1"/>
          <p:nvPr/>
        </p:nvSpPr>
        <p:spPr>
          <a:xfrm>
            <a:off x="4997709" y="1644519"/>
            <a:ext cx="36554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/>
              <a:t>We can focus on the governance by improving the effectiveness of government by better implementation of politics and bringing transparency in the government operations and improving the accountability</a:t>
            </a:r>
            <a:endParaRPr lang="x-none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840929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5.</a:t>
            </a:r>
            <a:br>
              <a:rPr lang="en" dirty="0"/>
            </a:br>
            <a:r>
              <a:rPr lang="en" dirty="0"/>
              <a:t>Conclusion</a:t>
            </a:r>
            <a:endParaRPr dirty="0"/>
          </a:p>
        </p:txBody>
      </p:sp>
      <p:grpSp>
        <p:nvGrpSpPr>
          <p:cNvPr id="3" name="Google Shape;747;p51">
            <a:extLst>
              <a:ext uri="{FF2B5EF4-FFF2-40B4-BE49-F238E27FC236}">
                <a16:creationId xmlns:a16="http://schemas.microsoft.com/office/drawing/2014/main" id="{FD419648-5FA7-9549-B3CA-5D7A27A3D3AD}"/>
              </a:ext>
            </a:extLst>
          </p:cNvPr>
          <p:cNvGrpSpPr/>
          <p:nvPr/>
        </p:nvGrpSpPr>
        <p:grpSpPr>
          <a:xfrm>
            <a:off x="2862498" y="2258556"/>
            <a:ext cx="299121" cy="423685"/>
            <a:chOff x="3984000" y="1594200"/>
            <a:chExt cx="357800" cy="506800"/>
          </a:xfrm>
        </p:grpSpPr>
        <p:sp>
          <p:nvSpPr>
            <p:cNvPr id="4" name="Google Shape;748;p51">
              <a:extLst>
                <a:ext uri="{FF2B5EF4-FFF2-40B4-BE49-F238E27FC236}">
                  <a16:creationId xmlns:a16="http://schemas.microsoft.com/office/drawing/2014/main" id="{F90FA396-F7EC-164E-974A-248B33D2CB67}"/>
                </a:ext>
              </a:extLst>
            </p:cNvPr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" name="Google Shape;749;p51">
              <a:extLst>
                <a:ext uri="{FF2B5EF4-FFF2-40B4-BE49-F238E27FC236}">
                  <a16:creationId xmlns:a16="http://schemas.microsoft.com/office/drawing/2014/main" id="{BF3A1B85-20CF-1D4C-B2F6-4BECB91D17E8}"/>
                </a:ext>
              </a:extLst>
            </p:cNvPr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09A5209-DA25-CC40-828C-1A7B0D2F991F}"/>
              </a:ext>
            </a:extLst>
          </p:cNvPr>
          <p:cNvSpPr txBox="1"/>
          <p:nvPr/>
        </p:nvSpPr>
        <p:spPr>
          <a:xfrm>
            <a:off x="7803396" y="4409269"/>
            <a:ext cx="836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10035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>
            <a:spLocks noGrp="1"/>
          </p:cNvSpPr>
          <p:nvPr>
            <p:ph type="title"/>
          </p:nvPr>
        </p:nvSpPr>
        <p:spPr>
          <a:xfrm>
            <a:off x="620550" y="498633"/>
            <a:ext cx="36771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/>
              <a:t>Conclusion :</a:t>
            </a:r>
            <a:endParaRPr i="1" dirty="0"/>
          </a:p>
        </p:txBody>
      </p:sp>
      <p:sp>
        <p:nvSpPr>
          <p:cNvPr id="156" name="Google Shape;156;p25"/>
          <p:cNvSpPr txBox="1">
            <a:spLocks noGrp="1"/>
          </p:cNvSpPr>
          <p:nvPr>
            <p:ph type="body" idx="1"/>
          </p:nvPr>
        </p:nvSpPr>
        <p:spPr>
          <a:xfrm>
            <a:off x="894900" y="1343089"/>
            <a:ext cx="3677100" cy="265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None/>
            </a:pPr>
            <a:r>
              <a:rPr lang="en-US" dirty="0"/>
              <a:t>Going from government to governance refers to a movement in the processes of public decision-making and societal and economic governance.</a:t>
            </a:r>
          </a:p>
        </p:txBody>
      </p:sp>
      <p:sp>
        <p:nvSpPr>
          <p:cNvPr id="158" name="Google Shape;158;p25"/>
          <p:cNvSpPr txBox="1">
            <a:spLocks noGrp="1"/>
          </p:cNvSpPr>
          <p:nvPr>
            <p:ph type="sldNum" idx="12"/>
          </p:nvPr>
        </p:nvSpPr>
        <p:spPr>
          <a:xfrm>
            <a:off x="7932003" y="4698620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12</a:t>
            </a:r>
            <a:endParaRPr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C41D2-DAB5-7B44-A144-E06BA380F4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184" t="2115" r="-482" b="4356"/>
          <a:stretch/>
        </p:blipFill>
        <p:spPr>
          <a:xfrm>
            <a:off x="5477934" y="444880"/>
            <a:ext cx="3297231" cy="42537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744956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6.</a:t>
            </a:r>
            <a:br>
              <a:rPr lang="en" dirty="0"/>
            </a:br>
            <a:r>
              <a:rPr lang="en" dirty="0"/>
              <a:t>References</a:t>
            </a:r>
            <a:endParaRPr dirty="0"/>
          </a:p>
        </p:txBody>
      </p:sp>
      <p:grpSp>
        <p:nvGrpSpPr>
          <p:cNvPr id="3" name="Google Shape;935;p51">
            <a:extLst>
              <a:ext uri="{FF2B5EF4-FFF2-40B4-BE49-F238E27FC236}">
                <a16:creationId xmlns:a16="http://schemas.microsoft.com/office/drawing/2014/main" id="{6D70114D-ED5D-7E47-87C3-4A0535B1C1A3}"/>
              </a:ext>
            </a:extLst>
          </p:cNvPr>
          <p:cNvGrpSpPr/>
          <p:nvPr/>
        </p:nvGrpSpPr>
        <p:grpSpPr>
          <a:xfrm>
            <a:off x="4117714" y="544779"/>
            <a:ext cx="908571" cy="799927"/>
            <a:chOff x="5926225" y="921350"/>
            <a:chExt cx="517800" cy="504350"/>
          </a:xfrm>
        </p:grpSpPr>
        <p:sp>
          <p:nvSpPr>
            <p:cNvPr id="4" name="Google Shape;936;p51">
              <a:extLst>
                <a:ext uri="{FF2B5EF4-FFF2-40B4-BE49-F238E27FC236}">
                  <a16:creationId xmlns:a16="http://schemas.microsoft.com/office/drawing/2014/main" id="{BBF82364-A8DB-9D4E-ADED-A6E60AC3123C}"/>
                </a:ext>
              </a:extLst>
            </p:cNvPr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937;p51">
              <a:extLst>
                <a:ext uri="{FF2B5EF4-FFF2-40B4-BE49-F238E27FC236}">
                  <a16:creationId xmlns:a16="http://schemas.microsoft.com/office/drawing/2014/main" id="{BBA429C0-038D-D84B-BD64-100BFBB3E7CE}"/>
                </a:ext>
              </a:extLst>
            </p:cNvPr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705;p51">
            <a:extLst>
              <a:ext uri="{FF2B5EF4-FFF2-40B4-BE49-F238E27FC236}">
                <a16:creationId xmlns:a16="http://schemas.microsoft.com/office/drawing/2014/main" id="{F132937E-0F45-F84D-977F-900888182F71}"/>
              </a:ext>
            </a:extLst>
          </p:cNvPr>
          <p:cNvGrpSpPr/>
          <p:nvPr/>
        </p:nvGrpSpPr>
        <p:grpSpPr>
          <a:xfrm>
            <a:off x="2702598" y="2258556"/>
            <a:ext cx="347107" cy="420111"/>
            <a:chOff x="584925" y="922575"/>
            <a:chExt cx="415200" cy="502525"/>
          </a:xfrm>
        </p:grpSpPr>
        <p:sp>
          <p:nvSpPr>
            <p:cNvPr id="7" name="Google Shape;706;p51">
              <a:extLst>
                <a:ext uri="{FF2B5EF4-FFF2-40B4-BE49-F238E27FC236}">
                  <a16:creationId xmlns:a16="http://schemas.microsoft.com/office/drawing/2014/main" id="{F6B3CAEE-FDAA-BB40-AECD-BE845CE47FDB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707;p51">
              <a:extLst>
                <a:ext uri="{FF2B5EF4-FFF2-40B4-BE49-F238E27FC236}">
                  <a16:creationId xmlns:a16="http://schemas.microsoft.com/office/drawing/2014/main" id="{572C38D6-150A-454A-9DF9-A1BFE96E21F2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" name="Google Shape;708;p51">
              <a:extLst>
                <a:ext uri="{FF2B5EF4-FFF2-40B4-BE49-F238E27FC236}">
                  <a16:creationId xmlns:a16="http://schemas.microsoft.com/office/drawing/2014/main" id="{B269B755-1287-7C40-B994-12ECCBBFA98B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B809546-AD4F-6745-A609-E1B57EA9966B}"/>
              </a:ext>
            </a:extLst>
          </p:cNvPr>
          <p:cNvSpPr txBox="1"/>
          <p:nvPr/>
        </p:nvSpPr>
        <p:spPr>
          <a:xfrm>
            <a:off x="8165491" y="445576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72741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548700" y="211740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" sz="3600" dirty="0"/>
              <a:t>References</a:t>
            </a:r>
            <a:endParaRPr sz="3600"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sldNum" idx="12"/>
          </p:nvPr>
        </p:nvSpPr>
        <p:spPr>
          <a:xfrm>
            <a:off x="8046600" y="4595704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800"/>
              <a:t>14</a:t>
            </a:fld>
            <a:endParaRPr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D7BA51-9E00-0B47-A333-3BC7A586AE83}"/>
              </a:ext>
            </a:extLst>
          </p:cNvPr>
          <p:cNvSpPr txBox="1"/>
          <p:nvPr/>
        </p:nvSpPr>
        <p:spPr>
          <a:xfrm>
            <a:off x="0" y="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b="1" dirty="0">
              <a:solidFill>
                <a:schemeClr val="lt1"/>
              </a:solidFill>
              <a:latin typeface="Lexend Deca"/>
              <a:sym typeface="Lexend Deca"/>
            </a:endParaRPr>
          </a:p>
          <a:p>
            <a:endParaRPr lang="x-none" sz="2000" b="1" dirty="0">
              <a:solidFill>
                <a:schemeClr val="lt1"/>
              </a:solidFill>
              <a:latin typeface="Lexend Deca"/>
              <a:sym typeface="Lexend Dec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A1732-8F4F-9C46-9CC2-E510002AE5BC}"/>
              </a:ext>
            </a:extLst>
          </p:cNvPr>
          <p:cNvSpPr txBox="1"/>
          <p:nvPr/>
        </p:nvSpPr>
        <p:spPr>
          <a:xfrm>
            <a:off x="714104" y="1334264"/>
            <a:ext cx="70698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Agranoff</a:t>
            </a:r>
            <a:r>
              <a:rPr lang="en-US" dirty="0"/>
              <a:t> R, McGuire M (2001) Big questions in public management research. J Public Adm Res Theory 11(2):295–326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Beck U (1992) Risk society: towards a new modernity. Sage, London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Bevir</a:t>
            </a:r>
            <a:r>
              <a:rPr lang="en-US" dirty="0"/>
              <a:t> M, Rhodes RAW (2010) The state as cultural practices. Routledge, London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Davies JS (2011) Challenging governance theory: from networks to hegemony. Policy Press, Bristol</a:t>
            </a:r>
          </a:p>
        </p:txBody>
      </p:sp>
    </p:spTree>
    <p:extLst>
      <p:ext uri="{BB962C8B-B14F-4D97-AF65-F5344CB8AC3E}">
        <p14:creationId xmlns:p14="http://schemas.microsoft.com/office/powerpoint/2010/main" val="2802418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64000">
              <a:srgbClr val="E8C4EC"/>
            </a:gs>
            <a:gs pos="100000">
              <a:schemeClr val="accent2"/>
            </a:gs>
          </a:gsLst>
          <a:lin ang="5400700" scaled="0"/>
        </a:gra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8"/>
          <p:cNvSpPr txBox="1">
            <a:spLocks noGrp="1"/>
          </p:cNvSpPr>
          <p:nvPr>
            <p:ph type="sldNum" idx="12"/>
          </p:nvPr>
        </p:nvSpPr>
        <p:spPr>
          <a:xfrm>
            <a:off x="6537155" y="4455761"/>
            <a:ext cx="2606845" cy="29253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800"/>
              <a:t>15</a:t>
            </a:fld>
            <a:endParaRPr sz="2800" dirty="0"/>
          </a:p>
        </p:txBody>
      </p:sp>
      <p:sp>
        <p:nvSpPr>
          <p:cNvPr id="351" name="Google Shape;351;p38"/>
          <p:cNvSpPr txBox="1">
            <a:spLocks noGrp="1"/>
          </p:cNvSpPr>
          <p:nvPr>
            <p:ph type="ctrTitle" idx="4294967295"/>
          </p:nvPr>
        </p:nvSpPr>
        <p:spPr>
          <a:xfrm>
            <a:off x="1246877" y="2374950"/>
            <a:ext cx="65937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THANKS</a:t>
            </a:r>
            <a:r>
              <a:rPr lang="en" sz="2400" dirty="0"/>
              <a:t>!</a:t>
            </a:r>
            <a:endParaRPr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548700" y="259156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Table of Content </a:t>
            </a:r>
            <a:endParaRPr sz="3600" dirty="0"/>
          </a:p>
        </p:txBody>
      </p:sp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8195474" y="4602617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2</a:t>
            </a:r>
            <a:endParaRPr sz="28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D66C32-F105-924B-8A03-00CCF7845C5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48700" y="1055077"/>
            <a:ext cx="8046600" cy="2593731"/>
          </a:xfrm>
        </p:spPr>
        <p:txBody>
          <a:bodyPr/>
          <a:lstStyle/>
          <a:p>
            <a:r>
              <a:rPr lang="x-none" dirty="0" smtClean="0"/>
              <a:t>Introduction</a:t>
            </a:r>
            <a:r>
              <a:rPr lang="en-US" dirty="0" smtClean="0"/>
              <a:t>.</a:t>
            </a:r>
            <a:endParaRPr lang="x-none" dirty="0"/>
          </a:p>
          <a:p>
            <a:r>
              <a:rPr lang="en-US" dirty="0"/>
              <a:t>D</a:t>
            </a:r>
            <a:r>
              <a:rPr lang="x-none" dirty="0"/>
              <a:t>efintion of </a:t>
            </a:r>
            <a:r>
              <a:rPr lang="x-none" dirty="0" smtClean="0"/>
              <a:t>government</a:t>
            </a:r>
            <a:r>
              <a:rPr lang="en-US" dirty="0" smtClean="0"/>
              <a:t>.</a:t>
            </a:r>
            <a:r>
              <a:rPr lang="x-none" dirty="0" smtClean="0"/>
              <a:t> </a:t>
            </a:r>
            <a:endParaRPr lang="x-none" dirty="0"/>
          </a:p>
          <a:p>
            <a:r>
              <a:rPr lang="x-none" dirty="0"/>
              <a:t>Defintion of </a:t>
            </a:r>
            <a:r>
              <a:rPr lang="x-none" dirty="0" smtClean="0"/>
              <a:t>governance</a:t>
            </a:r>
            <a:r>
              <a:rPr lang="en-US" dirty="0" smtClean="0"/>
              <a:t>.</a:t>
            </a:r>
            <a:endParaRPr lang="x-none" dirty="0"/>
          </a:p>
          <a:p>
            <a:r>
              <a:rPr lang="en-US" dirty="0"/>
              <a:t>D</a:t>
            </a:r>
            <a:r>
              <a:rPr lang="x-none" dirty="0"/>
              <a:t>iscuss the shift from government to </a:t>
            </a:r>
            <a:r>
              <a:rPr lang="x-none" dirty="0" smtClean="0"/>
              <a:t>governanace</a:t>
            </a:r>
            <a:r>
              <a:rPr lang="en-US" dirty="0" smtClean="0"/>
              <a:t>.</a:t>
            </a:r>
            <a:r>
              <a:rPr lang="x-none" dirty="0" smtClean="0"/>
              <a:t> </a:t>
            </a:r>
            <a:endParaRPr lang="x-none" dirty="0"/>
          </a:p>
          <a:p>
            <a:r>
              <a:rPr lang="en-US" dirty="0" smtClean="0"/>
              <a:t>Conclusion. </a:t>
            </a:r>
            <a:endParaRPr lang="en-US" dirty="0"/>
          </a:p>
          <a:p>
            <a:r>
              <a:rPr lang="en-US" dirty="0" smtClean="0"/>
              <a:t>References.</a:t>
            </a:r>
            <a:endParaRPr lang="x-none" dirty="0"/>
          </a:p>
          <a:p>
            <a:endParaRPr lang="x-none" dirty="0"/>
          </a:p>
          <a:p>
            <a:endParaRPr lang="x-non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744956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grpSp>
        <p:nvGrpSpPr>
          <p:cNvPr id="6" name="Google Shape;742;p51">
            <a:extLst>
              <a:ext uri="{FF2B5EF4-FFF2-40B4-BE49-F238E27FC236}">
                <a16:creationId xmlns:a16="http://schemas.microsoft.com/office/drawing/2014/main" id="{D81A43A8-23D2-884D-A010-31E00FC4AEE5}"/>
              </a:ext>
            </a:extLst>
          </p:cNvPr>
          <p:cNvGrpSpPr/>
          <p:nvPr/>
        </p:nvGrpSpPr>
        <p:grpSpPr>
          <a:xfrm>
            <a:off x="2599762" y="2258556"/>
            <a:ext cx="368551" cy="368551"/>
            <a:chOff x="2594325" y="1627175"/>
            <a:chExt cx="440850" cy="440850"/>
          </a:xfrm>
        </p:grpSpPr>
        <p:sp>
          <p:nvSpPr>
            <p:cNvPr id="7" name="Google Shape;743;p51">
              <a:extLst>
                <a:ext uri="{FF2B5EF4-FFF2-40B4-BE49-F238E27FC236}">
                  <a16:creationId xmlns:a16="http://schemas.microsoft.com/office/drawing/2014/main" id="{0AB3195A-62B5-0044-A388-05345E125815}"/>
                </a:ext>
              </a:extLst>
            </p:cNvPr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744;p51">
              <a:extLst>
                <a:ext uri="{FF2B5EF4-FFF2-40B4-BE49-F238E27FC236}">
                  <a16:creationId xmlns:a16="http://schemas.microsoft.com/office/drawing/2014/main" id="{2703A28B-CE27-BC49-A6BB-A99932BD5958}"/>
                </a:ext>
              </a:extLst>
            </p:cNvPr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" name="Google Shape;745;p51">
              <a:extLst>
                <a:ext uri="{FF2B5EF4-FFF2-40B4-BE49-F238E27FC236}">
                  <a16:creationId xmlns:a16="http://schemas.microsoft.com/office/drawing/2014/main" id="{CA55BEA5-76AF-B445-8ABD-2A20885AC4D4}"/>
                </a:ext>
              </a:extLst>
            </p:cNvPr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035C7DC-E1C5-8847-8C3D-056BDEE903A1}"/>
              </a:ext>
            </a:extLst>
          </p:cNvPr>
          <p:cNvSpPr txBox="1"/>
          <p:nvPr/>
        </p:nvSpPr>
        <p:spPr>
          <a:xfrm>
            <a:off x="8221851" y="4393769"/>
            <a:ext cx="697424" cy="534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body" idx="1"/>
          </p:nvPr>
        </p:nvSpPr>
        <p:spPr>
          <a:xfrm>
            <a:off x="1291050" y="296334"/>
            <a:ext cx="6561900" cy="4113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>
              <a:buNone/>
            </a:pPr>
            <a:r>
              <a:rPr lang="en-US" sz="2000" dirty="0"/>
              <a:t>The phrase going from </a:t>
            </a:r>
            <a:r>
              <a:rPr lang="en-US" sz="2000" b="1" i="1" dirty="0"/>
              <a:t>government to governance</a:t>
            </a:r>
            <a:r>
              <a:rPr lang="en-US" sz="2000" dirty="0"/>
              <a:t> describes a shift in the processes of public decision-making and the governing of society and economy</a:t>
            </a:r>
            <a:endParaRPr sz="2000" dirty="0"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8249718" y="4548373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2800"/>
              <a:t>4</a:t>
            </a:fld>
            <a:endParaRPr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819A4-53C2-C74E-9899-F163C53905DC}"/>
              </a:ext>
            </a:extLst>
          </p:cNvPr>
          <p:cNvSpPr txBox="1"/>
          <p:nvPr/>
        </p:nvSpPr>
        <p:spPr>
          <a:xfrm>
            <a:off x="3440413" y="641846"/>
            <a:ext cx="2093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2800" b="1" i="1" dirty="0">
                <a:solidFill>
                  <a:schemeClr val="lt1"/>
                </a:solidFill>
                <a:latin typeface="Open Sans SemiBold"/>
                <a:cs typeface="Open Sans SemiBold"/>
                <a:sym typeface="Open Sans SemiBold"/>
              </a:rPr>
              <a:t>Introdution</a:t>
            </a:r>
            <a:endParaRPr lang="x-none" sz="2000" b="1" i="1" dirty="0">
              <a:solidFill>
                <a:schemeClr val="lt1"/>
              </a:solidFill>
              <a:latin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744956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Definition of government</a:t>
            </a:r>
            <a:endParaRPr dirty="0"/>
          </a:p>
        </p:txBody>
      </p:sp>
      <p:grpSp>
        <p:nvGrpSpPr>
          <p:cNvPr id="3" name="Google Shape;759;p51">
            <a:extLst>
              <a:ext uri="{FF2B5EF4-FFF2-40B4-BE49-F238E27FC236}">
                <a16:creationId xmlns:a16="http://schemas.microsoft.com/office/drawing/2014/main" id="{2A06E7FD-DC67-0345-AEDE-93E1F50D7E4A}"/>
              </a:ext>
            </a:extLst>
          </p:cNvPr>
          <p:cNvGrpSpPr/>
          <p:nvPr/>
        </p:nvGrpSpPr>
        <p:grpSpPr>
          <a:xfrm>
            <a:off x="1227012" y="2258556"/>
            <a:ext cx="358351" cy="381822"/>
            <a:chOff x="5970800" y="1619250"/>
            <a:chExt cx="428650" cy="456725"/>
          </a:xfrm>
        </p:grpSpPr>
        <p:sp>
          <p:nvSpPr>
            <p:cNvPr id="4" name="Google Shape;760;p51">
              <a:extLst>
                <a:ext uri="{FF2B5EF4-FFF2-40B4-BE49-F238E27FC236}">
                  <a16:creationId xmlns:a16="http://schemas.microsoft.com/office/drawing/2014/main" id="{53A07721-CA01-5D40-9B7C-F1C3DA2F4E70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" name="Google Shape;761;p51">
              <a:extLst>
                <a:ext uri="{FF2B5EF4-FFF2-40B4-BE49-F238E27FC236}">
                  <a16:creationId xmlns:a16="http://schemas.microsoft.com/office/drawing/2014/main" id="{19560BA5-1A9B-4041-A7B3-5EF36EE7CEC7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" name="Google Shape;762;p51">
              <a:extLst>
                <a:ext uri="{FF2B5EF4-FFF2-40B4-BE49-F238E27FC236}">
                  <a16:creationId xmlns:a16="http://schemas.microsoft.com/office/drawing/2014/main" id="{0455322D-DF2F-364D-8C62-560DBC2BB83B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" name="Google Shape;763;p51">
              <a:extLst>
                <a:ext uri="{FF2B5EF4-FFF2-40B4-BE49-F238E27FC236}">
                  <a16:creationId xmlns:a16="http://schemas.microsoft.com/office/drawing/2014/main" id="{F3D7A6FD-2E4D-9849-93A7-D310C52650AF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764;p51">
              <a:extLst>
                <a:ext uri="{FF2B5EF4-FFF2-40B4-BE49-F238E27FC236}">
                  <a16:creationId xmlns:a16="http://schemas.microsoft.com/office/drawing/2014/main" id="{43FD502C-4EC4-5545-BE04-46F7E962BA63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BEAF9F7-E87A-E546-AF52-02B9D46C4751}"/>
              </a:ext>
            </a:extLst>
          </p:cNvPr>
          <p:cNvSpPr txBox="1"/>
          <p:nvPr/>
        </p:nvSpPr>
        <p:spPr>
          <a:xfrm>
            <a:off x="8152108" y="4324028"/>
            <a:ext cx="736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03646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>
            <a:spLocks noGrp="1"/>
          </p:cNvSpPr>
          <p:nvPr>
            <p:ph type="title"/>
          </p:nvPr>
        </p:nvSpPr>
        <p:spPr>
          <a:xfrm>
            <a:off x="548699" y="284374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Definition of government</a:t>
            </a:r>
            <a:endParaRPr sz="3600" dirty="0"/>
          </a:p>
        </p:txBody>
      </p:sp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1173855" y="1785152"/>
            <a:ext cx="6796289" cy="12717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1600" lvl="0" indent="0" algn="ctr">
              <a:buNone/>
            </a:pPr>
            <a:r>
              <a:rPr lang="en-US" sz="2400" dirty="0"/>
              <a:t>Government means the group of people who control a country and make national decisions.</a:t>
            </a:r>
            <a:endParaRPr sz="2400" dirty="0"/>
          </a:p>
        </p:txBody>
      </p:sp>
      <p:sp>
        <p:nvSpPr>
          <p:cNvPr id="113" name="Google Shape;113;p21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DA922-5533-0745-B219-5FFC60301E5E}"/>
              </a:ext>
            </a:extLst>
          </p:cNvPr>
          <p:cNvSpPr txBox="1"/>
          <p:nvPr/>
        </p:nvSpPr>
        <p:spPr>
          <a:xfrm>
            <a:off x="8141973" y="4283750"/>
            <a:ext cx="705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744956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Definition of governance</a:t>
            </a:r>
            <a:endParaRPr dirty="0"/>
          </a:p>
        </p:txBody>
      </p:sp>
      <p:grpSp>
        <p:nvGrpSpPr>
          <p:cNvPr id="3" name="Google Shape;759;p51">
            <a:extLst>
              <a:ext uri="{FF2B5EF4-FFF2-40B4-BE49-F238E27FC236}">
                <a16:creationId xmlns:a16="http://schemas.microsoft.com/office/drawing/2014/main" id="{D81F351D-3FD8-A24A-BF47-6ED5CA7DD0D7}"/>
              </a:ext>
            </a:extLst>
          </p:cNvPr>
          <p:cNvGrpSpPr/>
          <p:nvPr/>
        </p:nvGrpSpPr>
        <p:grpSpPr>
          <a:xfrm>
            <a:off x="1288484" y="2258556"/>
            <a:ext cx="358351" cy="381822"/>
            <a:chOff x="5970800" y="1619250"/>
            <a:chExt cx="428650" cy="456725"/>
          </a:xfrm>
        </p:grpSpPr>
        <p:sp>
          <p:nvSpPr>
            <p:cNvPr id="4" name="Google Shape;760;p51">
              <a:extLst>
                <a:ext uri="{FF2B5EF4-FFF2-40B4-BE49-F238E27FC236}">
                  <a16:creationId xmlns:a16="http://schemas.microsoft.com/office/drawing/2014/main" id="{8CFA9E87-785C-D043-A159-2713BA12C3D9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" name="Google Shape;761;p51">
              <a:extLst>
                <a:ext uri="{FF2B5EF4-FFF2-40B4-BE49-F238E27FC236}">
                  <a16:creationId xmlns:a16="http://schemas.microsoft.com/office/drawing/2014/main" id="{695B2BD2-D694-9841-BACB-CA7AD5A9B23C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" name="Google Shape;762;p51">
              <a:extLst>
                <a:ext uri="{FF2B5EF4-FFF2-40B4-BE49-F238E27FC236}">
                  <a16:creationId xmlns:a16="http://schemas.microsoft.com/office/drawing/2014/main" id="{3B437D4C-A24B-1249-93B2-6FEA5900D6AE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" name="Google Shape;763;p51">
              <a:extLst>
                <a:ext uri="{FF2B5EF4-FFF2-40B4-BE49-F238E27FC236}">
                  <a16:creationId xmlns:a16="http://schemas.microsoft.com/office/drawing/2014/main" id="{8F74F16E-35F3-2D4A-9086-BA9A566FA6AB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764;p51">
              <a:extLst>
                <a:ext uri="{FF2B5EF4-FFF2-40B4-BE49-F238E27FC236}">
                  <a16:creationId xmlns:a16="http://schemas.microsoft.com/office/drawing/2014/main" id="{72017FDC-6CAC-D14C-8FE6-6C9E442B8DF1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36016E-630B-A745-BE7D-E45D22C5DE01}"/>
              </a:ext>
            </a:extLst>
          </p:cNvPr>
          <p:cNvSpPr txBox="1"/>
          <p:nvPr/>
        </p:nvSpPr>
        <p:spPr>
          <a:xfrm>
            <a:off x="8221851" y="4246536"/>
            <a:ext cx="736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6981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548700" y="211740"/>
            <a:ext cx="8046600" cy="490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" sz="3600" dirty="0"/>
              <a:t>Definition of governance</a:t>
            </a:r>
            <a:endParaRPr sz="3600"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sldNum" idx="12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A1732-8F4F-9C46-9CC2-E510002AE5BC}"/>
              </a:ext>
            </a:extLst>
          </p:cNvPr>
          <p:cNvSpPr txBox="1"/>
          <p:nvPr/>
        </p:nvSpPr>
        <p:spPr>
          <a:xfrm>
            <a:off x="1029148" y="1895198"/>
            <a:ext cx="7085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dk1"/>
                </a:solidFill>
                <a:latin typeface="Open Sans Light"/>
                <a:cs typeface="Open Sans Light"/>
                <a:sym typeface="Open Sans Light"/>
              </a:rPr>
              <a:t>Governance encompasses the system by which an organization is controlled and operates</a:t>
            </a:r>
            <a:endParaRPr lang="x-none" sz="2400" dirty="0">
              <a:solidFill>
                <a:schemeClr val="dk1"/>
              </a:solidFill>
              <a:latin typeface="Open Sans Light"/>
              <a:cs typeface="Open Sans Light"/>
              <a:sym typeface="Open Sans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11C9F0-056C-0B48-B667-4AFB52A1A9A8}"/>
              </a:ext>
            </a:extLst>
          </p:cNvPr>
          <p:cNvSpPr txBox="1"/>
          <p:nvPr/>
        </p:nvSpPr>
        <p:spPr>
          <a:xfrm>
            <a:off x="8114851" y="4440264"/>
            <a:ext cx="579698" cy="542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ctrTitle"/>
          </p:nvPr>
        </p:nvSpPr>
        <p:spPr>
          <a:xfrm>
            <a:off x="685800" y="1744956"/>
            <a:ext cx="7772400" cy="10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4.</a:t>
            </a:r>
            <a:endParaRPr dirty="0"/>
          </a:p>
          <a:p>
            <a:pPr lvl="0"/>
            <a:r>
              <a:rPr lang="en-US" sz="2800" dirty="0"/>
              <a:t>D</a:t>
            </a:r>
            <a:r>
              <a:rPr lang="x-none" sz="2800" dirty="0"/>
              <a:t>iscussion of the shift from government to governanace</a:t>
            </a:r>
            <a:endParaRPr sz="2800" dirty="0"/>
          </a:p>
        </p:txBody>
      </p:sp>
      <p:grpSp>
        <p:nvGrpSpPr>
          <p:cNvPr id="3" name="Google Shape;765;p51">
            <a:extLst>
              <a:ext uri="{FF2B5EF4-FFF2-40B4-BE49-F238E27FC236}">
                <a16:creationId xmlns:a16="http://schemas.microsoft.com/office/drawing/2014/main" id="{62605C66-FBBE-3247-A0B3-D8C2CBF1CCB8}"/>
              </a:ext>
            </a:extLst>
          </p:cNvPr>
          <p:cNvGrpSpPr/>
          <p:nvPr/>
        </p:nvGrpSpPr>
        <p:grpSpPr>
          <a:xfrm>
            <a:off x="284081" y="1961086"/>
            <a:ext cx="401719" cy="366502"/>
            <a:chOff x="6625350" y="1613750"/>
            <a:chExt cx="480525" cy="438400"/>
          </a:xfrm>
        </p:grpSpPr>
        <p:sp>
          <p:nvSpPr>
            <p:cNvPr id="4" name="Google Shape;766;p51">
              <a:extLst>
                <a:ext uri="{FF2B5EF4-FFF2-40B4-BE49-F238E27FC236}">
                  <a16:creationId xmlns:a16="http://schemas.microsoft.com/office/drawing/2014/main" id="{5CDFFF23-B291-8D4A-A5F6-42DF8E76F614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" name="Google Shape;767;p51">
              <a:extLst>
                <a:ext uri="{FF2B5EF4-FFF2-40B4-BE49-F238E27FC236}">
                  <a16:creationId xmlns:a16="http://schemas.microsoft.com/office/drawing/2014/main" id="{FC8125CA-DB48-6A48-A8E5-CC7E8175575E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" name="Google Shape;768;p51">
              <a:extLst>
                <a:ext uri="{FF2B5EF4-FFF2-40B4-BE49-F238E27FC236}">
                  <a16:creationId xmlns:a16="http://schemas.microsoft.com/office/drawing/2014/main" id="{B7584E77-B83A-A548-A5FD-194C6A1B3FB8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" name="Google Shape;769;p51">
              <a:extLst>
                <a:ext uri="{FF2B5EF4-FFF2-40B4-BE49-F238E27FC236}">
                  <a16:creationId xmlns:a16="http://schemas.microsoft.com/office/drawing/2014/main" id="{481E21A4-F330-634D-B4BA-E76EFA34D10F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770;p51">
              <a:extLst>
                <a:ext uri="{FF2B5EF4-FFF2-40B4-BE49-F238E27FC236}">
                  <a16:creationId xmlns:a16="http://schemas.microsoft.com/office/drawing/2014/main" id="{5BFA3436-F301-F041-9576-808E3C539062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B81C522-F980-BB48-BA1B-9EE6D04F973D}"/>
              </a:ext>
            </a:extLst>
          </p:cNvPr>
          <p:cNvSpPr txBox="1"/>
          <p:nvPr/>
        </p:nvSpPr>
        <p:spPr>
          <a:xfrm>
            <a:off x="8330339" y="4409268"/>
            <a:ext cx="511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53690369"/>
      </p:ext>
    </p:extLst>
  </p:cSld>
  <p:clrMapOvr>
    <a:masterClrMapping/>
  </p:clrMapOvr>
</p:sld>
</file>

<file path=ppt/theme/theme1.xml><?xml version="1.0" encoding="utf-8"?>
<a:theme xmlns:a="http://schemas.openxmlformats.org/drawingml/2006/main" name="Orsino template">
  <a:themeElements>
    <a:clrScheme name="Custom 347">
      <a:dk1>
        <a:srgbClr val="08153D"/>
      </a:dk1>
      <a:lt1>
        <a:srgbClr val="FFFFFF"/>
      </a:lt1>
      <a:dk2>
        <a:srgbClr val="6E8097"/>
      </a:dk2>
      <a:lt2>
        <a:srgbClr val="F1F3F5"/>
      </a:lt2>
      <a:accent1>
        <a:srgbClr val="1A80F9"/>
      </a:accent1>
      <a:accent2>
        <a:srgbClr val="7CB8F9"/>
      </a:accent2>
      <a:accent3>
        <a:srgbClr val="C4CCEC"/>
      </a:accent3>
      <a:accent4>
        <a:srgbClr val="23AED6"/>
      </a:accent4>
      <a:accent5>
        <a:srgbClr val="00AB5B"/>
      </a:accent5>
      <a:accent6>
        <a:srgbClr val="C6DC5D"/>
      </a:accent6>
      <a:hlink>
        <a:srgbClr val="14427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334</Words>
  <Application>Microsoft Office PowerPoint</Application>
  <PresentationFormat>On-screen Show (16:9)</PresentationFormat>
  <Paragraphs>61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Open Sans Light</vt:lpstr>
      <vt:lpstr>Lexend Deca</vt:lpstr>
      <vt:lpstr>Open Sans SemiBold</vt:lpstr>
      <vt:lpstr>Calibri</vt:lpstr>
      <vt:lpstr>Orsino template</vt:lpstr>
      <vt:lpstr>The Shift from  Government to Governance</vt:lpstr>
      <vt:lpstr>Table of Content </vt:lpstr>
      <vt:lpstr>1. Introduction</vt:lpstr>
      <vt:lpstr>PowerPoint Presentation</vt:lpstr>
      <vt:lpstr>2. Definition of government</vt:lpstr>
      <vt:lpstr>Definition of government</vt:lpstr>
      <vt:lpstr>3. Definition of governance</vt:lpstr>
      <vt:lpstr>Definition of governance</vt:lpstr>
      <vt:lpstr>4. Discussion of the shift from government to governanace</vt:lpstr>
      <vt:lpstr>Discussion of the shift from government to governanace</vt:lpstr>
      <vt:lpstr>5. Conclusion</vt:lpstr>
      <vt:lpstr>Conclusion :</vt:lpstr>
      <vt:lpstr>6. References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Shift From Government To Governance</dc:title>
  <dc:creator>user</dc:creator>
  <cp:lastModifiedBy>user</cp:lastModifiedBy>
  <cp:revision>11</cp:revision>
  <dcterms:modified xsi:type="dcterms:W3CDTF">2021-12-11T11:18:56Z</dcterms:modified>
</cp:coreProperties>
</file>