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sldIdLst>
    <p:sldId id="257" r:id="rId2"/>
    <p:sldId id="259" r:id="rId3"/>
    <p:sldId id="261" r:id="rId4"/>
    <p:sldId id="262" r:id="rId5"/>
    <p:sldId id="263" r:id="rId6"/>
    <p:sldId id="264" r:id="rId7"/>
    <p:sldId id="265" r:id="rId8"/>
    <p:sldId id="266" r:id="rId9"/>
    <p:sldId id="267" r:id="rId10"/>
    <p:sldId id="268" r:id="rId11"/>
    <p:sldId id="269"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17E"/>
    <a:srgbClr val="600000"/>
    <a:srgbClr val="FF8225"/>
    <a:srgbClr val="FF2549"/>
    <a:srgbClr val="5DD5FF"/>
    <a:srgbClr val="FF0D97"/>
    <a:srgbClr val="0000CC"/>
    <a:srgbClr val="003635"/>
    <a:srgbClr val="9EFF29"/>
    <a:srgbClr val="C800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66"/>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11/27/2021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67816" y="331836"/>
            <a:ext cx="8015750" cy="1526457"/>
          </a:xfrm>
          <a:noFill/>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597312" y="1950474"/>
            <a:ext cx="8001000" cy="678426"/>
          </a:xfrm>
        </p:spPr>
        <p:txBody>
          <a:bodyPr>
            <a:normAutofit/>
          </a:bodyPr>
          <a:lstStyle>
            <a:lvl1pPr marL="0" indent="0" algn="r">
              <a:buNone/>
              <a:defRPr sz="2800" b="0" i="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6693" y="312827"/>
            <a:ext cx="8259098" cy="763526"/>
          </a:xfrm>
        </p:spPr>
        <p:txBody>
          <a:bodyPr>
            <a:normAutofit/>
          </a:bodyPr>
          <a:lstStyle>
            <a:lvl1pPr algn="r">
              <a:defRPr sz="36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01445" y="1246239"/>
            <a:ext cx="8244349" cy="3502742"/>
          </a:xfrm>
        </p:spPr>
        <p:txBody>
          <a:bodyPr/>
          <a:lstStyle>
            <a:lvl1pPr algn="l">
              <a:defRPr sz="280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81976" y="539273"/>
            <a:ext cx="6626227" cy="725349"/>
          </a:xfrm>
        </p:spPr>
        <p:txBody>
          <a:bodyPr>
            <a:normAutofit/>
          </a:bodyPr>
          <a:lstStyle>
            <a:lvl1pPr algn="l">
              <a:defRPr sz="3600">
                <a:solidFill>
                  <a:srgbClr val="FF000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190136" y="1312606"/>
            <a:ext cx="6651523" cy="3508626"/>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0067" y="301139"/>
            <a:ext cx="8093365" cy="763525"/>
          </a:xfrm>
        </p:spPr>
        <p:txBody>
          <a:bodyPr>
            <a:normAutofit/>
          </a:bodyPr>
          <a:lstStyle>
            <a:lvl1pPr algn="r">
              <a:defRPr sz="3600" baseline="0">
                <a:solidFill>
                  <a:schemeClr val="bg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596527"/>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068924"/>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596527"/>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068924"/>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11/27/2021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55753"/>
            <a:ext cx="8259098" cy="763526"/>
          </a:xfrm>
        </p:spPr>
        <p:txBody>
          <a:bodyPr>
            <a:normAutofit fontScale="90000"/>
          </a:bodyPr>
          <a:lstStyle/>
          <a:p>
            <a:pPr algn="l"/>
            <a:r>
              <a:rPr lang="pl-PL" sz="1300" dirty="0"/>
              <a:t>By: Fakrhy Aqili </a:t>
            </a:r>
            <a:r>
              <a:rPr lang="en-US" sz="1300" dirty="0"/>
              <a:t/>
            </a:r>
            <a:br>
              <a:rPr lang="en-US" sz="1300" dirty="0"/>
            </a:br>
            <a:r>
              <a:rPr lang="pl-PL" sz="1300" dirty="0"/>
              <a:t>ID:3182 </a:t>
            </a:r>
            <a:r>
              <a:rPr lang="en-US" sz="1300" dirty="0"/>
              <a:t/>
            </a:r>
            <a:br>
              <a:rPr lang="en-US" sz="1300" dirty="0"/>
            </a:br>
            <a:r>
              <a:rPr lang="pl-PL" sz="1300" dirty="0"/>
              <a:t>fakhry_3182@limu.edu.ly</a:t>
            </a:r>
            <a:r>
              <a:rPr lang="en-US" sz="3600" dirty="0"/>
              <a:t/>
            </a:r>
            <a:br>
              <a:rPr lang="en-US" sz="3600" dirty="0"/>
            </a:br>
            <a:endParaRPr lang="en-US" dirty="0"/>
          </a:p>
        </p:txBody>
      </p:sp>
      <p:sp>
        <p:nvSpPr>
          <p:cNvPr id="3" name="Content Placeholder 2"/>
          <p:cNvSpPr>
            <a:spLocks noGrp="1"/>
          </p:cNvSpPr>
          <p:nvPr>
            <p:ph idx="1"/>
          </p:nvPr>
        </p:nvSpPr>
        <p:spPr>
          <a:xfrm>
            <a:off x="163298" y="1588414"/>
            <a:ext cx="8244349" cy="2394768"/>
          </a:xfrm>
        </p:spPr>
        <p:txBody>
          <a:bodyPr/>
          <a:lstStyle/>
          <a:p>
            <a:pPr algn="ctr"/>
            <a:endParaRPr lang="en-US" dirty="0"/>
          </a:p>
          <a:p>
            <a:pPr marL="0" indent="0" algn="ctr">
              <a:buNone/>
            </a:pPr>
            <a:r>
              <a:rPr lang="en-US" sz="2800" dirty="0"/>
              <a:t>Libyan International Medical University</a:t>
            </a:r>
            <a:br>
              <a:rPr lang="en-US" sz="2800" dirty="0"/>
            </a:br>
            <a:r>
              <a:rPr lang="en-US" sz="2800" dirty="0"/>
              <a:t> Faculty of Business Administration</a:t>
            </a:r>
            <a:endParaRPr lang="ar-EG" sz="2800" dirty="0"/>
          </a:p>
          <a:p>
            <a:pPr marL="0" indent="0" algn="ctr">
              <a:buNone/>
            </a:pPr>
            <a:r>
              <a:rPr lang="en-US"/>
              <a:t>Identifying the Channels of Nonverbal Messages</a:t>
            </a:r>
            <a:endParaRPr lang="en-US" dirty="0"/>
          </a:p>
          <a:p>
            <a:pPr marL="0" indent="0">
              <a:buNone/>
            </a:pPr>
            <a:endParaRPr lang="en-US" dirty="0"/>
          </a:p>
          <a:p>
            <a:pPr marL="0" indent="0" algn="ctr">
              <a:buNone/>
            </a:pPr>
            <a:endParaRPr lang="en-US" dirty="0"/>
          </a:p>
        </p:txBody>
      </p:sp>
      <p:pic>
        <p:nvPicPr>
          <p:cNvPr id="5" name="Picture 4">
            <a:extLst>
              <a:ext uri="{FF2B5EF4-FFF2-40B4-BE49-F238E27FC236}">
                <a16:creationId xmlns:a16="http://schemas.microsoft.com/office/drawing/2014/main" id="{F5595CC8-A3D2-4856-8599-E63F48C372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7647" y="1118779"/>
            <a:ext cx="680357" cy="680357"/>
          </a:xfrm>
          <a:prstGeom prst="rect">
            <a:avLst/>
          </a:prstGeom>
        </p:spPr>
      </p:pic>
      <p:pic>
        <p:nvPicPr>
          <p:cNvPr id="7" name="Picture 6">
            <a:extLst>
              <a:ext uri="{FF2B5EF4-FFF2-40B4-BE49-F238E27FC236}">
                <a16:creationId xmlns:a16="http://schemas.microsoft.com/office/drawing/2014/main" id="{407E1936-75CF-4D2F-BB59-DE00D38511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67311"/>
            <a:ext cx="680357" cy="680357"/>
          </a:xfrm>
          <a:prstGeom prst="rect">
            <a:avLst/>
          </a:prstGeom>
        </p:spPr>
      </p:pic>
    </p:spTree>
    <p:extLst>
      <p:ext uri="{BB962C8B-B14F-4D97-AF65-F5344CB8AC3E}">
        <p14:creationId xmlns:p14="http://schemas.microsoft.com/office/powerpoint/2010/main" val="4103309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F9242-5FBD-484D-B98B-1089444D63D0}"/>
              </a:ext>
            </a:extLst>
          </p:cNvPr>
          <p:cNvSpPr>
            <a:spLocks noGrp="1"/>
          </p:cNvSpPr>
          <p:nvPr>
            <p:ph type="title"/>
          </p:nvPr>
        </p:nvSpPr>
        <p:spPr/>
        <p:txBody>
          <a:bodyPr/>
          <a:lstStyle/>
          <a:p>
            <a:r>
              <a:rPr lang="en-US"/>
              <a:t>References</a:t>
            </a:r>
            <a:endParaRPr lang="en-US" dirty="0"/>
          </a:p>
        </p:txBody>
      </p:sp>
      <p:sp>
        <p:nvSpPr>
          <p:cNvPr id="3" name="Content Placeholder 2">
            <a:extLst>
              <a:ext uri="{FF2B5EF4-FFF2-40B4-BE49-F238E27FC236}">
                <a16:creationId xmlns:a16="http://schemas.microsoft.com/office/drawing/2014/main" id="{758E18FD-67D2-456D-9799-398AFFE1B551}"/>
              </a:ext>
            </a:extLst>
          </p:cNvPr>
          <p:cNvSpPr>
            <a:spLocks noGrp="1"/>
          </p:cNvSpPr>
          <p:nvPr>
            <p:ph idx="1"/>
          </p:nvPr>
        </p:nvSpPr>
        <p:spPr/>
        <p:txBody>
          <a:bodyPr/>
          <a:lstStyle/>
          <a:p>
            <a:pPr marL="0" indent="0">
              <a:buNone/>
            </a:pPr>
            <a:r>
              <a:rPr lang="en-US" dirty="0">
                <a:effectLst/>
              </a:rPr>
              <a:t>Collier, L. (2021, September 29). </a:t>
            </a:r>
            <a:r>
              <a:rPr lang="en-US" i="1" dirty="0">
                <a:effectLst/>
              </a:rPr>
              <a:t>5 types of non-verbal communication</a:t>
            </a:r>
            <a:r>
              <a:rPr lang="en-US" dirty="0">
                <a:effectLst/>
              </a:rPr>
              <a:t>. Chanty. Retrieved November 17, 2021, from https://www.chanty.com/blog/non-verbal-communication/. </a:t>
            </a:r>
          </a:p>
          <a:p>
            <a:pPr marL="0" indent="0">
              <a:buNone/>
            </a:pPr>
            <a:endParaRPr lang="en-US" dirty="0"/>
          </a:p>
        </p:txBody>
      </p:sp>
      <p:sp>
        <p:nvSpPr>
          <p:cNvPr id="5" name="TextBox 4">
            <a:extLst>
              <a:ext uri="{FF2B5EF4-FFF2-40B4-BE49-F238E27FC236}">
                <a16:creationId xmlns:a16="http://schemas.microsoft.com/office/drawing/2014/main" id="{814A828A-DFFB-4F83-B591-C71BB8DE2DC9}"/>
              </a:ext>
            </a:extLst>
          </p:cNvPr>
          <p:cNvSpPr txBox="1"/>
          <p:nvPr/>
        </p:nvSpPr>
        <p:spPr>
          <a:xfrm>
            <a:off x="8808203" y="4684550"/>
            <a:ext cx="349651" cy="369332"/>
          </a:xfrm>
          <a:prstGeom prst="rect">
            <a:avLst/>
          </a:prstGeom>
          <a:noFill/>
        </p:spPr>
        <p:txBody>
          <a:bodyPr wrap="square">
            <a:spAutoFit/>
          </a:bodyPr>
          <a:lstStyle/>
          <a:p>
            <a:r>
              <a:rPr lang="en-US" dirty="0"/>
              <a:t>9</a:t>
            </a:r>
          </a:p>
        </p:txBody>
      </p:sp>
    </p:spTree>
    <p:extLst>
      <p:ext uri="{BB962C8B-B14F-4D97-AF65-F5344CB8AC3E}">
        <p14:creationId xmlns:p14="http://schemas.microsoft.com/office/powerpoint/2010/main" val="2824206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490F-016C-4DFD-A04E-46F732FDFC9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751D3AB-ABBB-4F90-96DC-A634CCC37249}"/>
              </a:ext>
            </a:extLst>
          </p:cNvPr>
          <p:cNvSpPr>
            <a:spLocks noGrp="1"/>
          </p:cNvSpPr>
          <p:nvPr>
            <p:ph idx="1"/>
          </p:nvPr>
        </p:nvSpPr>
        <p:spPr>
          <a:xfrm>
            <a:off x="85808" y="1327931"/>
            <a:ext cx="8244349" cy="3502742"/>
          </a:xfrm>
        </p:spPr>
        <p:txBody>
          <a:bodyPr>
            <a:normAutofit/>
          </a:bodyPr>
          <a:lstStyle/>
          <a:p>
            <a:pPr marL="0" indent="0" algn="ctr">
              <a:buNone/>
            </a:pPr>
            <a:r>
              <a:rPr lang="ar-EG" sz="6000" dirty="0"/>
              <a:t>شكرا لكم </a:t>
            </a:r>
            <a:r>
              <a:rPr lang="en-US" sz="6000" dirty="0"/>
              <a:t/>
            </a:r>
            <a:br>
              <a:rPr lang="en-US" sz="6000" dirty="0"/>
            </a:br>
            <a:r>
              <a:rPr lang="en-US" sz="6000" dirty="0"/>
              <a:t>Tank you</a:t>
            </a:r>
            <a:br>
              <a:rPr lang="en-US" sz="6000" dirty="0"/>
            </a:br>
            <a:r>
              <a:rPr lang="en-US" sz="6000" dirty="0"/>
              <a:t> Gracias</a:t>
            </a:r>
          </a:p>
          <a:p>
            <a:pPr marL="0" indent="0" algn="ctr">
              <a:buNone/>
            </a:pPr>
            <a:endParaRPr lang="en-US" sz="4000" dirty="0"/>
          </a:p>
        </p:txBody>
      </p:sp>
    </p:spTree>
    <p:extLst>
      <p:ext uri="{BB962C8B-B14F-4D97-AF65-F5344CB8AC3E}">
        <p14:creationId xmlns:p14="http://schemas.microsoft.com/office/powerpoint/2010/main" val="2681561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Table of Contents </a:t>
            </a:r>
          </a:p>
        </p:txBody>
      </p:sp>
      <p:sp>
        <p:nvSpPr>
          <p:cNvPr id="5" name="Content Placeholder 4"/>
          <p:cNvSpPr>
            <a:spLocks noGrp="1"/>
          </p:cNvSpPr>
          <p:nvPr>
            <p:ph idx="1"/>
          </p:nvPr>
        </p:nvSpPr>
        <p:spPr/>
        <p:txBody>
          <a:bodyPr>
            <a:normAutofit fontScale="92500" lnSpcReduction="10000"/>
          </a:bodyPr>
          <a:lstStyle/>
          <a:p>
            <a:r>
              <a:rPr lang="en-US" b="1" dirty="0"/>
              <a:t>Introduction</a:t>
            </a:r>
          </a:p>
          <a:p>
            <a:r>
              <a:rPr lang="en-US" b="1" i="0" dirty="0">
                <a:solidFill>
                  <a:srgbClr val="111111"/>
                </a:solidFill>
                <a:effectLst/>
                <a:latin typeface="roboto_bold"/>
              </a:rPr>
              <a:t>What is Non-verbal Communication?</a:t>
            </a:r>
          </a:p>
          <a:p>
            <a:r>
              <a:rPr lang="en-US" b="1" i="0" dirty="0">
                <a:solidFill>
                  <a:srgbClr val="111111"/>
                </a:solidFill>
                <a:effectLst/>
                <a:latin typeface="roboto_bold"/>
              </a:rPr>
              <a:t>Facial Expressions</a:t>
            </a:r>
          </a:p>
          <a:p>
            <a:r>
              <a:rPr lang="en-US" b="1" i="0" dirty="0">
                <a:solidFill>
                  <a:srgbClr val="111111"/>
                </a:solidFill>
                <a:effectLst/>
                <a:latin typeface="roboto_bold"/>
              </a:rPr>
              <a:t>Gestures</a:t>
            </a:r>
          </a:p>
          <a:p>
            <a:r>
              <a:rPr lang="en-US" b="1" i="0" dirty="0">
                <a:solidFill>
                  <a:srgbClr val="111111"/>
                </a:solidFill>
                <a:effectLst/>
                <a:latin typeface="roboto_bold"/>
              </a:rPr>
              <a:t>Posture and Movement</a:t>
            </a:r>
          </a:p>
          <a:p>
            <a:r>
              <a:rPr lang="en-US" b="1" i="0" dirty="0">
                <a:solidFill>
                  <a:srgbClr val="111111"/>
                </a:solidFill>
                <a:effectLst/>
                <a:latin typeface="roboto_bold"/>
              </a:rPr>
              <a:t>Eye Gazing</a:t>
            </a:r>
          </a:p>
          <a:p>
            <a:r>
              <a:rPr lang="en-US" b="1" i="0" dirty="0">
                <a:solidFill>
                  <a:srgbClr val="111111"/>
                </a:solidFill>
                <a:effectLst/>
                <a:latin typeface="roboto_bold"/>
              </a:rPr>
              <a:t>Conclusion</a:t>
            </a:r>
          </a:p>
          <a:p>
            <a:r>
              <a:rPr lang="en-US" b="1" i="0" dirty="0">
                <a:solidFill>
                  <a:srgbClr val="111111"/>
                </a:solidFill>
                <a:effectLst/>
                <a:latin typeface="roboto_bold"/>
              </a:rPr>
              <a:t>References</a:t>
            </a:r>
          </a:p>
          <a:p>
            <a:endParaRPr lang="en-US" dirty="0"/>
          </a:p>
        </p:txBody>
      </p:sp>
      <p:sp>
        <p:nvSpPr>
          <p:cNvPr id="6" name="TextBox 5">
            <a:extLst>
              <a:ext uri="{FF2B5EF4-FFF2-40B4-BE49-F238E27FC236}">
                <a16:creationId xmlns:a16="http://schemas.microsoft.com/office/drawing/2014/main" id="{26269D91-8AC8-49E3-A8FB-F24039F7D909}"/>
              </a:ext>
            </a:extLst>
          </p:cNvPr>
          <p:cNvSpPr txBox="1"/>
          <p:nvPr/>
        </p:nvSpPr>
        <p:spPr>
          <a:xfrm>
            <a:off x="8841659" y="4774168"/>
            <a:ext cx="401781" cy="369332"/>
          </a:xfrm>
          <a:prstGeom prst="rect">
            <a:avLst/>
          </a:prstGeom>
          <a:noFill/>
        </p:spPr>
        <p:txBody>
          <a:bodyPr wrap="square">
            <a:spAutoFit/>
          </a:bodyPr>
          <a:lstStyle/>
          <a:p>
            <a:r>
              <a:rPr lang="en-US" dirty="0"/>
              <a:t>1</a:t>
            </a:r>
          </a:p>
        </p:txBody>
      </p:sp>
    </p:spTree>
    <p:extLst>
      <p:ext uri="{BB962C8B-B14F-4D97-AF65-F5344CB8AC3E}">
        <p14:creationId xmlns:p14="http://schemas.microsoft.com/office/powerpoint/2010/main" val="1101633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C2005-2057-440B-A856-BAD585766F68}"/>
              </a:ext>
            </a:extLst>
          </p:cNvPr>
          <p:cNvSpPr>
            <a:spLocks noGrp="1"/>
          </p:cNvSpPr>
          <p:nvPr>
            <p:ph type="title"/>
          </p:nvPr>
        </p:nvSpPr>
        <p:spPr>
          <a:xfrm>
            <a:off x="2430177" y="587257"/>
            <a:ext cx="6626227" cy="725349"/>
          </a:xfrm>
        </p:spPr>
        <p:txBody>
          <a:bodyPr>
            <a:normAutofit fontScale="90000"/>
          </a:bodyPr>
          <a:lstStyle/>
          <a:p>
            <a:r>
              <a:rPr lang="en-US" b="1" dirty="0"/>
              <a:t>Introduction</a:t>
            </a:r>
            <a:br>
              <a:rPr lang="en-US" b="1" dirty="0"/>
            </a:br>
            <a:endParaRPr lang="en-US" dirty="0"/>
          </a:p>
        </p:txBody>
      </p:sp>
      <p:sp>
        <p:nvSpPr>
          <p:cNvPr id="3" name="Content Placeholder 2">
            <a:extLst>
              <a:ext uri="{FF2B5EF4-FFF2-40B4-BE49-F238E27FC236}">
                <a16:creationId xmlns:a16="http://schemas.microsoft.com/office/drawing/2014/main" id="{03D08FF9-CC62-4EF3-9153-54B318D79312}"/>
              </a:ext>
            </a:extLst>
          </p:cNvPr>
          <p:cNvSpPr>
            <a:spLocks noGrp="1"/>
          </p:cNvSpPr>
          <p:nvPr>
            <p:ph idx="1"/>
          </p:nvPr>
        </p:nvSpPr>
        <p:spPr>
          <a:xfrm>
            <a:off x="2404881" y="1312606"/>
            <a:ext cx="6651523" cy="3508626"/>
          </a:xfrm>
        </p:spPr>
        <p:txBody>
          <a:bodyPr/>
          <a:lstStyle/>
          <a:p>
            <a:pPr marL="0" indent="0">
              <a:buNone/>
            </a:pPr>
            <a:r>
              <a:rPr lang="en-US" b="1" dirty="0">
                <a:solidFill>
                  <a:schemeClr val="tx1">
                    <a:lumMod val="95000"/>
                    <a:lumOff val="5000"/>
                  </a:schemeClr>
                </a:solidFill>
              </a:rPr>
              <a:t>Communication is very important </a:t>
            </a:r>
            <a:r>
              <a:rPr lang="en-US" b="1" i="0" dirty="0">
                <a:solidFill>
                  <a:schemeClr val="tx1">
                    <a:lumMod val="95000"/>
                    <a:lumOff val="5000"/>
                  </a:schemeClr>
                </a:solidFill>
                <a:effectLst/>
                <a:latin typeface="PT Serif" panose="020A0603040505020204" pitchFamily="18" charset="0"/>
              </a:rPr>
              <a:t>because it is the process of sharing information, ideas, and opinions. It makes teams bond stronger, get to know each other and find solutions to problems.</a:t>
            </a:r>
            <a:endParaRPr lang="en-US" b="1" dirty="0">
              <a:solidFill>
                <a:schemeClr val="tx1">
                  <a:lumMod val="95000"/>
                  <a:lumOff val="5000"/>
                </a:schemeClr>
              </a:solidFill>
            </a:endParaRPr>
          </a:p>
        </p:txBody>
      </p:sp>
      <p:sp>
        <p:nvSpPr>
          <p:cNvPr id="5" name="TextBox 4">
            <a:extLst>
              <a:ext uri="{FF2B5EF4-FFF2-40B4-BE49-F238E27FC236}">
                <a16:creationId xmlns:a16="http://schemas.microsoft.com/office/drawing/2014/main" id="{194356E7-3A9B-4F72-9F14-69D4A638967A}"/>
              </a:ext>
            </a:extLst>
          </p:cNvPr>
          <p:cNvSpPr txBox="1"/>
          <p:nvPr/>
        </p:nvSpPr>
        <p:spPr>
          <a:xfrm>
            <a:off x="8841659" y="4774168"/>
            <a:ext cx="429491" cy="369332"/>
          </a:xfrm>
          <a:prstGeom prst="rect">
            <a:avLst/>
          </a:prstGeom>
          <a:noFill/>
        </p:spPr>
        <p:txBody>
          <a:bodyPr wrap="square">
            <a:spAutoFit/>
          </a:bodyPr>
          <a:lstStyle/>
          <a:p>
            <a:r>
              <a:rPr lang="en-US" dirty="0"/>
              <a:t>2</a:t>
            </a:r>
          </a:p>
        </p:txBody>
      </p:sp>
    </p:spTree>
    <p:extLst>
      <p:ext uri="{BB962C8B-B14F-4D97-AF65-F5344CB8AC3E}">
        <p14:creationId xmlns:p14="http://schemas.microsoft.com/office/powerpoint/2010/main" val="783880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96AC5-A6FC-4F44-8B31-1F087DE56823}"/>
              </a:ext>
            </a:extLst>
          </p:cNvPr>
          <p:cNvSpPr>
            <a:spLocks noGrp="1"/>
          </p:cNvSpPr>
          <p:nvPr>
            <p:ph type="title"/>
          </p:nvPr>
        </p:nvSpPr>
        <p:spPr>
          <a:xfrm>
            <a:off x="1946386" y="327616"/>
            <a:ext cx="6626227" cy="725349"/>
          </a:xfrm>
        </p:spPr>
        <p:txBody>
          <a:bodyPr>
            <a:normAutofit fontScale="90000"/>
          </a:bodyPr>
          <a:lstStyle/>
          <a:p>
            <a:r>
              <a:rPr lang="en-US" sz="3100" b="1" i="0" dirty="0">
                <a:effectLst/>
                <a:latin typeface="roboto_bold"/>
              </a:rPr>
              <a:t>What is Non-verbal Communication?</a:t>
            </a:r>
            <a:r>
              <a:rPr lang="en-US" b="1" i="0" dirty="0">
                <a:solidFill>
                  <a:srgbClr val="111111"/>
                </a:solidFill>
                <a:effectLst/>
                <a:latin typeface="roboto_bold"/>
              </a:rPr>
              <a:t/>
            </a:r>
            <a:br>
              <a:rPr lang="en-US" b="1" i="0" dirty="0">
                <a:solidFill>
                  <a:srgbClr val="111111"/>
                </a:solidFill>
                <a:effectLst/>
                <a:latin typeface="roboto_bold"/>
              </a:rPr>
            </a:br>
            <a:endParaRPr lang="en-US" dirty="0"/>
          </a:p>
        </p:txBody>
      </p:sp>
      <p:sp>
        <p:nvSpPr>
          <p:cNvPr id="5" name="Content Placeholder 4">
            <a:extLst>
              <a:ext uri="{FF2B5EF4-FFF2-40B4-BE49-F238E27FC236}">
                <a16:creationId xmlns:a16="http://schemas.microsoft.com/office/drawing/2014/main" id="{3610C185-5BCB-400B-9EC3-95F4219991C3}"/>
              </a:ext>
            </a:extLst>
          </p:cNvPr>
          <p:cNvSpPr>
            <a:spLocks noGrp="1"/>
          </p:cNvSpPr>
          <p:nvPr>
            <p:ph idx="1"/>
          </p:nvPr>
        </p:nvSpPr>
        <p:spPr>
          <a:xfrm>
            <a:off x="1989246" y="817437"/>
            <a:ext cx="6651523" cy="3508626"/>
          </a:xfrm>
        </p:spPr>
        <p:txBody>
          <a:bodyPr>
            <a:noAutofit/>
          </a:bodyPr>
          <a:lstStyle/>
          <a:p>
            <a:pPr marL="0" indent="0">
              <a:buNone/>
            </a:pPr>
            <a:r>
              <a:rPr lang="en-US" sz="1800" b="1" i="0" dirty="0">
                <a:effectLst/>
                <a:latin typeface="PT Serif" panose="020A0603040505020204" pitchFamily="18" charset="0"/>
              </a:rPr>
              <a:t>Nonverbal communication or body language is the use of gestures, tone of voice, expressions, body posture, and so on to send a message. But why are these wireless cues so important to identify?</a:t>
            </a:r>
          </a:p>
          <a:p>
            <a:pPr marL="0" indent="0">
              <a:buNone/>
            </a:pPr>
            <a:endParaRPr lang="en-US" sz="1800" b="1" dirty="0">
              <a:latin typeface="PT Serif" panose="020A0603040505020204" pitchFamily="18" charset="0"/>
            </a:endParaRPr>
          </a:p>
          <a:p>
            <a:pPr marL="0" indent="0">
              <a:buNone/>
            </a:pPr>
            <a:r>
              <a:rPr lang="en-US" sz="1800" b="1" dirty="0"/>
              <a:t>it is essential in your job . Business people and managers get huge benefits if they are aware of non-verbal communication. It helps you:</a:t>
            </a:r>
          </a:p>
          <a:p>
            <a:pPr marL="0" indent="0">
              <a:buNone/>
            </a:pPr>
            <a:r>
              <a:rPr lang="en-US" sz="1800" b="1" dirty="0"/>
              <a:t>– better communicate your ideas, opinions, and emotions</a:t>
            </a:r>
          </a:p>
          <a:p>
            <a:pPr marL="0" indent="0">
              <a:buNone/>
            </a:pPr>
            <a:r>
              <a:rPr lang="en-US" sz="1800" b="1" dirty="0"/>
              <a:t>– better connect with others</a:t>
            </a:r>
          </a:p>
          <a:p>
            <a:pPr marL="0" indent="0">
              <a:buNone/>
            </a:pPr>
            <a:r>
              <a:rPr lang="en-US" sz="1800" b="1" dirty="0"/>
              <a:t>– build stronger bonds</a:t>
            </a:r>
          </a:p>
          <a:p>
            <a:pPr marL="0" indent="0">
              <a:buNone/>
            </a:pPr>
            <a:r>
              <a:rPr lang="en-US" sz="1800" b="1" dirty="0"/>
              <a:t>– increase trust and clarity</a:t>
            </a:r>
          </a:p>
        </p:txBody>
      </p:sp>
      <p:sp>
        <p:nvSpPr>
          <p:cNvPr id="7" name="TextBox 6">
            <a:extLst>
              <a:ext uri="{FF2B5EF4-FFF2-40B4-BE49-F238E27FC236}">
                <a16:creationId xmlns:a16="http://schemas.microsoft.com/office/drawing/2014/main" id="{AD70F99D-04F4-4952-A34A-772F7619E92D}"/>
              </a:ext>
            </a:extLst>
          </p:cNvPr>
          <p:cNvSpPr txBox="1"/>
          <p:nvPr/>
        </p:nvSpPr>
        <p:spPr>
          <a:xfrm>
            <a:off x="8841659" y="4774168"/>
            <a:ext cx="387927" cy="369332"/>
          </a:xfrm>
          <a:prstGeom prst="rect">
            <a:avLst/>
          </a:prstGeom>
          <a:noFill/>
        </p:spPr>
        <p:txBody>
          <a:bodyPr wrap="square">
            <a:spAutoFit/>
          </a:bodyPr>
          <a:lstStyle/>
          <a:p>
            <a:r>
              <a:rPr lang="en-US" dirty="0"/>
              <a:t>3</a:t>
            </a:r>
          </a:p>
        </p:txBody>
      </p:sp>
    </p:spTree>
    <p:extLst>
      <p:ext uri="{BB962C8B-B14F-4D97-AF65-F5344CB8AC3E}">
        <p14:creationId xmlns:p14="http://schemas.microsoft.com/office/powerpoint/2010/main" val="2254930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6A30B-F736-4394-8252-B020631032D1}"/>
              </a:ext>
            </a:extLst>
          </p:cNvPr>
          <p:cNvSpPr>
            <a:spLocks noGrp="1"/>
          </p:cNvSpPr>
          <p:nvPr>
            <p:ph type="title"/>
          </p:nvPr>
        </p:nvSpPr>
        <p:spPr>
          <a:xfrm>
            <a:off x="2190136" y="504637"/>
            <a:ext cx="6626227" cy="725349"/>
          </a:xfrm>
        </p:spPr>
        <p:txBody>
          <a:bodyPr>
            <a:normAutofit fontScale="90000"/>
          </a:bodyPr>
          <a:lstStyle/>
          <a:p>
            <a:r>
              <a:rPr lang="en-US" b="1" i="0" dirty="0">
                <a:effectLst/>
                <a:latin typeface="roboto_bold"/>
              </a:rPr>
              <a:t>Facial Expressions</a:t>
            </a:r>
            <a:br>
              <a:rPr lang="en-US" b="1" i="0" dirty="0">
                <a:effectLst/>
                <a:latin typeface="roboto_bold"/>
              </a:rPr>
            </a:br>
            <a:endParaRPr lang="en-US" dirty="0"/>
          </a:p>
        </p:txBody>
      </p:sp>
      <p:sp>
        <p:nvSpPr>
          <p:cNvPr id="3" name="Content Placeholder 2">
            <a:extLst>
              <a:ext uri="{FF2B5EF4-FFF2-40B4-BE49-F238E27FC236}">
                <a16:creationId xmlns:a16="http://schemas.microsoft.com/office/drawing/2014/main" id="{B133D057-2406-4535-8135-C336A0F809DC}"/>
              </a:ext>
            </a:extLst>
          </p:cNvPr>
          <p:cNvSpPr>
            <a:spLocks noGrp="1"/>
          </p:cNvSpPr>
          <p:nvPr>
            <p:ph idx="1"/>
          </p:nvPr>
        </p:nvSpPr>
        <p:spPr>
          <a:xfrm>
            <a:off x="2164840" y="1130237"/>
            <a:ext cx="6651523" cy="3508626"/>
          </a:xfrm>
        </p:spPr>
        <p:txBody>
          <a:bodyPr>
            <a:normAutofit fontScale="92500" lnSpcReduction="20000"/>
          </a:bodyPr>
          <a:lstStyle/>
          <a:p>
            <a:pPr marL="0" indent="0">
              <a:buNone/>
            </a:pPr>
            <a:r>
              <a:rPr lang="en-US" b="1" dirty="0"/>
              <a:t>One important thing that many people are not aware of is that facial expressions are universal. If you have watched the series Lie to me, you already know that there are seven basic emotions. These are sadness, anger, disgust, fear, surprise, contempt, and happiness. Even though our cultures can shape our worldviews and behaviors, facial expressions are universal throughout the world.</a:t>
            </a:r>
          </a:p>
        </p:txBody>
      </p:sp>
      <p:sp>
        <p:nvSpPr>
          <p:cNvPr id="5" name="TextBox 4">
            <a:extLst>
              <a:ext uri="{FF2B5EF4-FFF2-40B4-BE49-F238E27FC236}">
                <a16:creationId xmlns:a16="http://schemas.microsoft.com/office/drawing/2014/main" id="{E1DBE178-EBA6-4E6F-A828-5CFFE21AF722}"/>
              </a:ext>
            </a:extLst>
          </p:cNvPr>
          <p:cNvSpPr txBox="1"/>
          <p:nvPr/>
        </p:nvSpPr>
        <p:spPr>
          <a:xfrm>
            <a:off x="8841659" y="4821232"/>
            <a:ext cx="311727" cy="369332"/>
          </a:xfrm>
          <a:prstGeom prst="rect">
            <a:avLst/>
          </a:prstGeom>
          <a:noFill/>
        </p:spPr>
        <p:txBody>
          <a:bodyPr wrap="square">
            <a:spAutoFit/>
          </a:bodyPr>
          <a:lstStyle/>
          <a:p>
            <a:r>
              <a:rPr lang="en-US" dirty="0"/>
              <a:t>4</a:t>
            </a:r>
          </a:p>
        </p:txBody>
      </p:sp>
    </p:spTree>
    <p:extLst>
      <p:ext uri="{BB962C8B-B14F-4D97-AF65-F5344CB8AC3E}">
        <p14:creationId xmlns:p14="http://schemas.microsoft.com/office/powerpoint/2010/main" val="2714305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8B724-4BB6-4C4C-9B73-102AF9F1F124}"/>
              </a:ext>
            </a:extLst>
          </p:cNvPr>
          <p:cNvSpPr>
            <a:spLocks noGrp="1"/>
          </p:cNvSpPr>
          <p:nvPr>
            <p:ph type="title"/>
          </p:nvPr>
        </p:nvSpPr>
        <p:spPr/>
        <p:txBody>
          <a:bodyPr>
            <a:normAutofit fontScale="90000"/>
          </a:bodyPr>
          <a:lstStyle/>
          <a:p>
            <a:r>
              <a:rPr lang="en-US" b="1" i="0" dirty="0">
                <a:effectLst/>
                <a:latin typeface="roboto_bold"/>
              </a:rPr>
              <a:t>Gestures</a:t>
            </a:r>
            <a:r>
              <a:rPr lang="en-US" b="1" i="0" dirty="0">
                <a:solidFill>
                  <a:srgbClr val="111111"/>
                </a:solidFill>
                <a:effectLst/>
                <a:latin typeface="roboto_bold"/>
              </a:rPr>
              <a:t/>
            </a:r>
            <a:br>
              <a:rPr lang="en-US" b="1" i="0" dirty="0">
                <a:solidFill>
                  <a:srgbClr val="111111"/>
                </a:solidFill>
                <a:effectLst/>
                <a:latin typeface="roboto_bold"/>
              </a:rPr>
            </a:br>
            <a:endParaRPr lang="en-US" dirty="0"/>
          </a:p>
        </p:txBody>
      </p:sp>
      <p:sp>
        <p:nvSpPr>
          <p:cNvPr id="3" name="Content Placeholder 2">
            <a:extLst>
              <a:ext uri="{FF2B5EF4-FFF2-40B4-BE49-F238E27FC236}">
                <a16:creationId xmlns:a16="http://schemas.microsoft.com/office/drawing/2014/main" id="{207DCEDB-83E7-4182-BBEF-40608C9B61AD}"/>
              </a:ext>
            </a:extLst>
          </p:cNvPr>
          <p:cNvSpPr>
            <a:spLocks noGrp="1"/>
          </p:cNvSpPr>
          <p:nvPr>
            <p:ph idx="1"/>
          </p:nvPr>
        </p:nvSpPr>
        <p:spPr>
          <a:xfrm>
            <a:off x="2156680" y="1167133"/>
            <a:ext cx="6651523" cy="3508626"/>
          </a:xfrm>
        </p:spPr>
        <p:txBody>
          <a:bodyPr>
            <a:normAutofit fontScale="92500" lnSpcReduction="20000"/>
          </a:bodyPr>
          <a:lstStyle/>
          <a:p>
            <a:pPr marL="0" indent="0">
              <a:buNone/>
            </a:pPr>
            <a:r>
              <a:rPr lang="en-US" b="1" dirty="0"/>
              <a:t>There are many types of gestures. We all know that some of them are deliberate, such as waving or pointing, while others are not.</a:t>
            </a:r>
          </a:p>
          <a:p>
            <a:pPr marL="0" indent="0">
              <a:buNone/>
            </a:pPr>
            <a:endParaRPr lang="en-US" b="1" dirty="0"/>
          </a:p>
          <a:p>
            <a:pPr marL="0" indent="0">
              <a:buNone/>
            </a:pPr>
            <a:r>
              <a:rPr lang="en-US" b="1" dirty="0"/>
              <a:t>For example, there are adapting gestures such as touching some body parts, rings, clicking pens, and so on. They are often displayed when someone is in distress. During a presentation, you can notice that some speakers will adopt this kind of gesture.</a:t>
            </a:r>
          </a:p>
          <a:p>
            <a:pPr marL="0" indent="0">
              <a:buNone/>
            </a:pPr>
            <a:endParaRPr lang="en-US" dirty="0"/>
          </a:p>
        </p:txBody>
      </p:sp>
      <p:sp>
        <p:nvSpPr>
          <p:cNvPr id="5" name="TextBox 4">
            <a:extLst>
              <a:ext uri="{FF2B5EF4-FFF2-40B4-BE49-F238E27FC236}">
                <a16:creationId xmlns:a16="http://schemas.microsoft.com/office/drawing/2014/main" id="{935A8E40-7247-4E39-8D4A-84FAE71AAE28}"/>
              </a:ext>
            </a:extLst>
          </p:cNvPr>
          <p:cNvSpPr txBox="1"/>
          <p:nvPr/>
        </p:nvSpPr>
        <p:spPr>
          <a:xfrm>
            <a:off x="8808203" y="4774168"/>
            <a:ext cx="401782" cy="369332"/>
          </a:xfrm>
          <a:prstGeom prst="rect">
            <a:avLst/>
          </a:prstGeom>
          <a:noFill/>
        </p:spPr>
        <p:txBody>
          <a:bodyPr wrap="square">
            <a:spAutoFit/>
          </a:bodyPr>
          <a:lstStyle/>
          <a:p>
            <a:r>
              <a:rPr lang="en-US" dirty="0"/>
              <a:t>5</a:t>
            </a:r>
          </a:p>
        </p:txBody>
      </p:sp>
    </p:spTree>
    <p:extLst>
      <p:ext uri="{BB962C8B-B14F-4D97-AF65-F5344CB8AC3E}">
        <p14:creationId xmlns:p14="http://schemas.microsoft.com/office/powerpoint/2010/main" val="3247070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C3DE1-968A-4D80-9F36-AB32C9A954C7}"/>
              </a:ext>
            </a:extLst>
          </p:cNvPr>
          <p:cNvSpPr>
            <a:spLocks noGrp="1"/>
          </p:cNvSpPr>
          <p:nvPr>
            <p:ph type="title"/>
          </p:nvPr>
        </p:nvSpPr>
        <p:spPr/>
        <p:txBody>
          <a:bodyPr>
            <a:normAutofit fontScale="90000"/>
          </a:bodyPr>
          <a:lstStyle/>
          <a:p>
            <a:r>
              <a:rPr lang="en-US" b="1" i="0" dirty="0">
                <a:effectLst/>
                <a:latin typeface="roboto_bold"/>
              </a:rPr>
              <a:t>Posture and Movement</a:t>
            </a:r>
            <a:r>
              <a:rPr lang="en-US" b="1" i="0" dirty="0">
                <a:solidFill>
                  <a:srgbClr val="111111"/>
                </a:solidFill>
                <a:effectLst/>
                <a:latin typeface="roboto_bold"/>
              </a:rPr>
              <a:t/>
            </a:r>
            <a:br>
              <a:rPr lang="en-US" b="1" i="0" dirty="0">
                <a:solidFill>
                  <a:srgbClr val="111111"/>
                </a:solidFill>
                <a:effectLst/>
                <a:latin typeface="roboto_bold"/>
              </a:rPr>
            </a:br>
            <a:endParaRPr lang="en-US" dirty="0"/>
          </a:p>
        </p:txBody>
      </p:sp>
      <p:sp>
        <p:nvSpPr>
          <p:cNvPr id="3" name="Content Placeholder 2">
            <a:extLst>
              <a:ext uri="{FF2B5EF4-FFF2-40B4-BE49-F238E27FC236}">
                <a16:creationId xmlns:a16="http://schemas.microsoft.com/office/drawing/2014/main" id="{C043016D-939B-44E0-895C-5CBD3E24F390}"/>
              </a:ext>
            </a:extLst>
          </p:cNvPr>
          <p:cNvSpPr>
            <a:spLocks noGrp="1"/>
          </p:cNvSpPr>
          <p:nvPr>
            <p:ph idx="1"/>
          </p:nvPr>
        </p:nvSpPr>
        <p:spPr>
          <a:xfrm>
            <a:off x="2156680" y="1095601"/>
            <a:ext cx="6651523" cy="3508626"/>
          </a:xfrm>
        </p:spPr>
        <p:txBody>
          <a:bodyPr>
            <a:normAutofit fontScale="92500" lnSpcReduction="10000"/>
          </a:bodyPr>
          <a:lstStyle/>
          <a:p>
            <a:pPr marL="0" indent="0">
              <a:buNone/>
            </a:pPr>
            <a:r>
              <a:rPr lang="en-US" b="1" dirty="0"/>
              <a:t>Body language is mostly determined by posture and movement. During stressful situations, most people will adopt reassuring attitudes or </a:t>
            </a:r>
            <a:r>
              <a:rPr lang="en-US" b="1" dirty="0" err="1"/>
              <a:t>behaviours</a:t>
            </a:r>
            <a:r>
              <a:rPr lang="en-US" b="1" dirty="0"/>
              <a:t>.</a:t>
            </a:r>
          </a:p>
          <a:p>
            <a:pPr marL="0" indent="0">
              <a:buNone/>
            </a:pPr>
            <a:endParaRPr lang="en-US" b="1" dirty="0"/>
          </a:p>
          <a:p>
            <a:pPr marL="0" indent="0">
              <a:buNone/>
            </a:pPr>
            <a:r>
              <a:rPr lang="en-US" b="1" dirty="0"/>
              <a:t>You can tell how someone is feeling by their posture and movement. An arm-crossed stance, for example, communicates that you are closed to fresh ideas or solutions.</a:t>
            </a:r>
          </a:p>
          <a:p>
            <a:pPr marL="0" indent="0">
              <a:buNone/>
            </a:pPr>
            <a:endParaRPr lang="en-US" dirty="0"/>
          </a:p>
        </p:txBody>
      </p:sp>
      <p:sp>
        <p:nvSpPr>
          <p:cNvPr id="5" name="TextBox 4">
            <a:extLst>
              <a:ext uri="{FF2B5EF4-FFF2-40B4-BE49-F238E27FC236}">
                <a16:creationId xmlns:a16="http://schemas.microsoft.com/office/drawing/2014/main" id="{DA7A60CF-B542-4E3A-9C95-75600D5EE61F}"/>
              </a:ext>
            </a:extLst>
          </p:cNvPr>
          <p:cNvSpPr txBox="1"/>
          <p:nvPr/>
        </p:nvSpPr>
        <p:spPr>
          <a:xfrm>
            <a:off x="8808203" y="4716379"/>
            <a:ext cx="360218" cy="369332"/>
          </a:xfrm>
          <a:prstGeom prst="rect">
            <a:avLst/>
          </a:prstGeom>
          <a:noFill/>
        </p:spPr>
        <p:txBody>
          <a:bodyPr wrap="square">
            <a:spAutoFit/>
          </a:bodyPr>
          <a:lstStyle/>
          <a:p>
            <a:r>
              <a:rPr lang="en-US" dirty="0"/>
              <a:t>6</a:t>
            </a:r>
          </a:p>
        </p:txBody>
      </p:sp>
    </p:spTree>
    <p:extLst>
      <p:ext uri="{BB962C8B-B14F-4D97-AF65-F5344CB8AC3E}">
        <p14:creationId xmlns:p14="http://schemas.microsoft.com/office/powerpoint/2010/main" val="2604444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44C07-FFB8-4492-8E4D-14BD0B31199C}"/>
              </a:ext>
            </a:extLst>
          </p:cNvPr>
          <p:cNvSpPr>
            <a:spLocks noGrp="1"/>
          </p:cNvSpPr>
          <p:nvPr>
            <p:ph type="title"/>
          </p:nvPr>
        </p:nvSpPr>
        <p:spPr/>
        <p:txBody>
          <a:bodyPr>
            <a:normAutofit fontScale="90000"/>
          </a:bodyPr>
          <a:lstStyle/>
          <a:p>
            <a:r>
              <a:rPr lang="en-US" b="1" i="0" dirty="0">
                <a:effectLst/>
                <a:latin typeface="roboto_bold"/>
              </a:rPr>
              <a:t>Eye Gazing</a:t>
            </a:r>
            <a:r>
              <a:rPr lang="en-US" b="1" i="0" dirty="0">
                <a:solidFill>
                  <a:srgbClr val="111111"/>
                </a:solidFill>
                <a:effectLst/>
                <a:latin typeface="roboto_bold"/>
              </a:rPr>
              <a:t/>
            </a:r>
            <a:br>
              <a:rPr lang="en-US" b="1" i="0" dirty="0">
                <a:solidFill>
                  <a:srgbClr val="111111"/>
                </a:solidFill>
                <a:effectLst/>
                <a:latin typeface="roboto_bold"/>
              </a:rPr>
            </a:br>
            <a:endParaRPr lang="en-US" dirty="0"/>
          </a:p>
        </p:txBody>
      </p:sp>
      <p:sp>
        <p:nvSpPr>
          <p:cNvPr id="3" name="Content Placeholder 2">
            <a:extLst>
              <a:ext uri="{FF2B5EF4-FFF2-40B4-BE49-F238E27FC236}">
                <a16:creationId xmlns:a16="http://schemas.microsoft.com/office/drawing/2014/main" id="{BDE5AAF8-4026-4BAD-B055-A13D765C183B}"/>
              </a:ext>
            </a:extLst>
          </p:cNvPr>
          <p:cNvSpPr>
            <a:spLocks noGrp="1"/>
          </p:cNvSpPr>
          <p:nvPr>
            <p:ph idx="1"/>
          </p:nvPr>
        </p:nvSpPr>
        <p:spPr/>
        <p:txBody>
          <a:bodyPr/>
          <a:lstStyle/>
          <a:p>
            <a:pPr marL="0" indent="0">
              <a:buNone/>
            </a:pPr>
            <a:r>
              <a:rPr lang="en-US" b="1" dirty="0"/>
              <a:t>The eyes are the soul's window. They also never lie. This is something we are all aware of. Everyone makes eye contact throughout a discussion because it aids in information gathering. It also aids you in receiving feedback from the surroundings and observing your interlocutor's body language.</a:t>
            </a:r>
          </a:p>
        </p:txBody>
      </p:sp>
      <p:sp>
        <p:nvSpPr>
          <p:cNvPr id="5" name="TextBox 4">
            <a:extLst>
              <a:ext uri="{FF2B5EF4-FFF2-40B4-BE49-F238E27FC236}">
                <a16:creationId xmlns:a16="http://schemas.microsoft.com/office/drawing/2014/main" id="{5280090B-8270-413D-B1E8-BC15670F38C1}"/>
              </a:ext>
            </a:extLst>
          </p:cNvPr>
          <p:cNvSpPr txBox="1"/>
          <p:nvPr/>
        </p:nvSpPr>
        <p:spPr>
          <a:xfrm>
            <a:off x="8841659" y="4684550"/>
            <a:ext cx="422563" cy="369332"/>
          </a:xfrm>
          <a:prstGeom prst="rect">
            <a:avLst/>
          </a:prstGeom>
          <a:noFill/>
        </p:spPr>
        <p:txBody>
          <a:bodyPr wrap="square">
            <a:spAutoFit/>
          </a:bodyPr>
          <a:lstStyle/>
          <a:p>
            <a:r>
              <a:rPr lang="en-US" dirty="0"/>
              <a:t>7</a:t>
            </a:r>
          </a:p>
        </p:txBody>
      </p:sp>
    </p:spTree>
    <p:extLst>
      <p:ext uri="{BB962C8B-B14F-4D97-AF65-F5344CB8AC3E}">
        <p14:creationId xmlns:p14="http://schemas.microsoft.com/office/powerpoint/2010/main" val="815016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5E767-8618-493D-8187-770F54B1E8C2}"/>
              </a:ext>
            </a:extLst>
          </p:cNvPr>
          <p:cNvSpPr>
            <a:spLocks noGrp="1"/>
          </p:cNvSpPr>
          <p:nvPr>
            <p:ph type="title"/>
          </p:nvPr>
        </p:nvSpPr>
        <p:spPr/>
        <p:txBody>
          <a:bodyPr>
            <a:normAutofit fontScale="90000"/>
          </a:bodyPr>
          <a:lstStyle/>
          <a:p>
            <a:r>
              <a:rPr lang="en-US" b="1" i="0" dirty="0">
                <a:effectLst/>
                <a:latin typeface="roboto_bold"/>
              </a:rPr>
              <a:t>Conclusion</a:t>
            </a:r>
            <a:r>
              <a:rPr lang="en-US" b="1" i="0" dirty="0">
                <a:solidFill>
                  <a:srgbClr val="111111"/>
                </a:solidFill>
                <a:effectLst/>
                <a:latin typeface="roboto_bold"/>
              </a:rPr>
              <a:t/>
            </a:r>
            <a:br>
              <a:rPr lang="en-US" b="1" i="0" dirty="0">
                <a:solidFill>
                  <a:srgbClr val="111111"/>
                </a:solidFill>
                <a:effectLst/>
                <a:latin typeface="roboto_bold"/>
              </a:rPr>
            </a:br>
            <a:endParaRPr lang="en-US" dirty="0"/>
          </a:p>
        </p:txBody>
      </p:sp>
      <p:sp>
        <p:nvSpPr>
          <p:cNvPr id="3" name="Content Placeholder 2">
            <a:extLst>
              <a:ext uri="{FF2B5EF4-FFF2-40B4-BE49-F238E27FC236}">
                <a16:creationId xmlns:a16="http://schemas.microsoft.com/office/drawing/2014/main" id="{744337E2-9782-4614-9A4D-2848304683C5}"/>
              </a:ext>
            </a:extLst>
          </p:cNvPr>
          <p:cNvSpPr>
            <a:spLocks noGrp="1"/>
          </p:cNvSpPr>
          <p:nvPr>
            <p:ph idx="1"/>
          </p:nvPr>
        </p:nvSpPr>
        <p:spPr>
          <a:xfrm>
            <a:off x="2058518" y="1095601"/>
            <a:ext cx="6651523" cy="3508626"/>
          </a:xfrm>
        </p:spPr>
        <p:txBody>
          <a:bodyPr>
            <a:normAutofit fontScale="77500" lnSpcReduction="20000"/>
          </a:bodyPr>
          <a:lstStyle/>
          <a:p>
            <a:pPr marL="0" indent="0">
              <a:buNone/>
            </a:pPr>
            <a:r>
              <a:rPr lang="en-US" b="1" dirty="0"/>
              <a:t>Nonverbal communication is also known as body language. It is something that is present in every moment of our lives and can offer valuable information about others.</a:t>
            </a:r>
          </a:p>
          <a:p>
            <a:pPr marL="0" indent="0">
              <a:buNone/>
            </a:pPr>
            <a:endParaRPr lang="en-US" b="1" dirty="0"/>
          </a:p>
          <a:p>
            <a:pPr marL="0" indent="0">
              <a:buNone/>
            </a:pPr>
            <a:r>
              <a:rPr lang="en-US" b="1" dirty="0"/>
              <a:t>The way you sit, talk, gesticulate, or walk can send subtle but powerful messages. Macro and micro expressions are universal.</a:t>
            </a:r>
          </a:p>
          <a:p>
            <a:pPr marL="0" indent="0">
              <a:buNone/>
            </a:pPr>
            <a:endParaRPr lang="en-US" b="1" dirty="0"/>
          </a:p>
          <a:p>
            <a:pPr marL="0" indent="0">
              <a:buNone/>
            </a:pPr>
            <a:r>
              <a:rPr lang="en-US" b="1" dirty="0"/>
              <a:t>What’s your opinion on this topic? Do you think body language is important?</a:t>
            </a:r>
          </a:p>
        </p:txBody>
      </p:sp>
      <p:sp>
        <p:nvSpPr>
          <p:cNvPr id="5" name="TextBox 4">
            <a:extLst>
              <a:ext uri="{FF2B5EF4-FFF2-40B4-BE49-F238E27FC236}">
                <a16:creationId xmlns:a16="http://schemas.microsoft.com/office/drawing/2014/main" id="{BFE51FB8-C808-4420-B5D3-1B7441FA0066}"/>
              </a:ext>
            </a:extLst>
          </p:cNvPr>
          <p:cNvSpPr txBox="1"/>
          <p:nvPr/>
        </p:nvSpPr>
        <p:spPr>
          <a:xfrm>
            <a:off x="8808203" y="4774168"/>
            <a:ext cx="263237" cy="369332"/>
          </a:xfrm>
          <a:prstGeom prst="rect">
            <a:avLst/>
          </a:prstGeom>
          <a:noFill/>
        </p:spPr>
        <p:txBody>
          <a:bodyPr wrap="square">
            <a:spAutoFit/>
          </a:bodyPr>
          <a:lstStyle/>
          <a:p>
            <a:r>
              <a:rPr lang="en-US" dirty="0"/>
              <a:t>8</a:t>
            </a:r>
          </a:p>
        </p:txBody>
      </p:sp>
    </p:spTree>
    <p:extLst>
      <p:ext uri="{BB962C8B-B14F-4D97-AF65-F5344CB8AC3E}">
        <p14:creationId xmlns:p14="http://schemas.microsoft.com/office/powerpoint/2010/main" val="2809061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563</Words>
  <Application>Microsoft Office PowerPoint</Application>
  <PresentationFormat>On-screen Show (16:9)</PresentationFormat>
  <Paragraphs>53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PT Serif</vt:lpstr>
      <vt:lpstr>roboto_bold</vt:lpstr>
      <vt:lpstr>Office Theme</vt:lpstr>
      <vt:lpstr>By: Fakrhy Aqili  ID:3182  fakhry_3182@limu.edu.ly </vt:lpstr>
      <vt:lpstr>Table of Contents </vt:lpstr>
      <vt:lpstr>Introduction </vt:lpstr>
      <vt:lpstr>What is Non-verbal Communication? </vt:lpstr>
      <vt:lpstr>Facial Expressions </vt:lpstr>
      <vt:lpstr>Gestures </vt:lpstr>
      <vt:lpstr>Posture and Movement </vt:lpstr>
      <vt:lpstr>Eye Gazing </vt:lpstr>
      <vt:lpstr>Conclusion </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2021-11-27T12:03:44Z</dcterms:modified>
</cp:coreProperties>
</file>