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323" r:id="rId3"/>
    <p:sldId id="322" r:id="rId4"/>
    <p:sldId id="258" r:id="rId5"/>
    <p:sldId id="260" r:id="rId6"/>
    <p:sldId id="267" r:id="rId7"/>
    <p:sldId id="269" r:id="rId8"/>
    <p:sldId id="262" r:id="rId9"/>
    <p:sldId id="264" r:id="rId10"/>
    <p:sldId id="266" r:id="rId11"/>
    <p:sldId id="270" r:id="rId12"/>
    <p:sldId id="271" r:id="rId13"/>
    <p:sldId id="273" r:id="rId14"/>
    <p:sldId id="276" r:id="rId15"/>
    <p:sldId id="275" r:id="rId16"/>
    <p:sldId id="277" r:id="rId17"/>
    <p:sldId id="279" r:id="rId18"/>
    <p:sldId id="282" r:id="rId19"/>
    <p:sldId id="281" r:id="rId20"/>
    <p:sldId id="283" r:id="rId21"/>
    <p:sldId id="324" r:id="rId22"/>
    <p:sldId id="285" r:id="rId23"/>
    <p:sldId id="287" r:id="rId24"/>
    <p:sldId id="289" r:id="rId25"/>
    <p:sldId id="291" r:id="rId26"/>
    <p:sldId id="293" r:id="rId27"/>
    <p:sldId id="296" r:id="rId28"/>
    <p:sldId id="295" r:id="rId29"/>
    <p:sldId id="298" r:id="rId30"/>
    <p:sldId id="300" r:id="rId31"/>
    <p:sldId id="302" r:id="rId32"/>
    <p:sldId id="303" r:id="rId33"/>
    <p:sldId id="320" r:id="rId34"/>
    <p:sldId id="304" r:id="rId35"/>
    <p:sldId id="305" r:id="rId36"/>
    <p:sldId id="307" r:id="rId37"/>
    <p:sldId id="314" r:id="rId38"/>
    <p:sldId id="311" r:id="rId39"/>
    <p:sldId id="313" r:id="rId40"/>
    <p:sldId id="316" r:id="rId41"/>
    <p:sldId id="318" r:id="rId42"/>
    <p:sldId id="321" r:id="rId4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336B4-034C-413E-AA3F-25B3C4BBDFD7}" type="datetimeFigureOut">
              <a:rPr lang="ar-SA" smtClean="0"/>
              <a:pPr/>
              <a:t>22/03/1442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FE79-7D99-4B00-9EB3-E3B724C0115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336B4-034C-413E-AA3F-25B3C4BBDFD7}" type="datetimeFigureOut">
              <a:rPr lang="ar-SA" smtClean="0"/>
              <a:pPr/>
              <a:t>22/03/1442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FE79-7D99-4B00-9EB3-E3B724C0115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336B4-034C-413E-AA3F-25B3C4BBDFD7}" type="datetimeFigureOut">
              <a:rPr lang="ar-SA" smtClean="0"/>
              <a:pPr/>
              <a:t>22/03/1442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FE79-7D99-4B00-9EB3-E3B724C0115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336B4-034C-413E-AA3F-25B3C4BBDFD7}" type="datetimeFigureOut">
              <a:rPr lang="ar-SA" smtClean="0"/>
              <a:pPr/>
              <a:t>22/03/1442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FE79-7D99-4B00-9EB3-E3B724C0115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336B4-034C-413E-AA3F-25B3C4BBDFD7}" type="datetimeFigureOut">
              <a:rPr lang="ar-SA" smtClean="0"/>
              <a:pPr/>
              <a:t>22/03/1442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FE79-7D99-4B00-9EB3-E3B724C0115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336B4-034C-413E-AA3F-25B3C4BBDFD7}" type="datetimeFigureOut">
              <a:rPr lang="ar-SA" smtClean="0"/>
              <a:pPr/>
              <a:t>22/03/1442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FE79-7D99-4B00-9EB3-E3B724C0115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336B4-034C-413E-AA3F-25B3C4BBDFD7}" type="datetimeFigureOut">
              <a:rPr lang="ar-SA" smtClean="0"/>
              <a:pPr/>
              <a:t>22/03/1442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FE79-7D99-4B00-9EB3-E3B724C0115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336B4-034C-413E-AA3F-25B3C4BBDFD7}" type="datetimeFigureOut">
              <a:rPr lang="ar-SA" smtClean="0"/>
              <a:pPr/>
              <a:t>22/03/1442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FE79-7D99-4B00-9EB3-E3B724C0115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336B4-034C-413E-AA3F-25B3C4BBDFD7}" type="datetimeFigureOut">
              <a:rPr lang="ar-SA" smtClean="0"/>
              <a:pPr/>
              <a:t>22/03/1442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FE79-7D99-4B00-9EB3-E3B724C0115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336B4-034C-413E-AA3F-25B3C4BBDFD7}" type="datetimeFigureOut">
              <a:rPr lang="ar-SA" smtClean="0"/>
              <a:pPr/>
              <a:t>22/03/1442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FE79-7D99-4B00-9EB3-E3B724C0115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336B4-034C-413E-AA3F-25B3C4BBDFD7}" type="datetimeFigureOut">
              <a:rPr lang="ar-SA" smtClean="0"/>
              <a:pPr/>
              <a:t>22/03/1442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504FE79-7D99-4B00-9EB3-E3B724C0115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08336B4-034C-413E-AA3F-25B3C4BBDFD7}" type="datetimeFigureOut">
              <a:rPr lang="ar-SA" smtClean="0"/>
              <a:pPr/>
              <a:t>22/03/1442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504FE79-7D99-4B00-9EB3-E3B724C0115E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7" Type="http://schemas.openxmlformats.org/officeDocument/2006/relationships/image" Target="../media/image51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7" Type="http://schemas.openxmlformats.org/officeDocument/2006/relationships/image" Target="../media/image57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7200" b="1" dirty="0" smtClean="0"/>
              <a:t>Ocular tumours </a:t>
            </a:r>
            <a:endParaRPr lang="ar-SA" sz="7200" b="1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GB" dirty="0" smtClean="0"/>
              <a:t>Dr. Raja S. </a:t>
            </a:r>
            <a:r>
              <a:rPr lang="en-GB" dirty="0" err="1" smtClean="0"/>
              <a:t>Bengharbia</a:t>
            </a:r>
            <a:r>
              <a:rPr lang="en-GB" dirty="0" smtClean="0"/>
              <a:t> </a:t>
            </a: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My Documents\Mel13.jpg"/>
          <p:cNvPicPr>
            <a:picLocks noChangeAspect="1" noChangeArrowheads="1"/>
          </p:cNvPicPr>
          <p:nvPr/>
        </p:nvPicPr>
        <p:blipFill>
          <a:blip r:embed="rId2">
            <a:lum bright="-12000" contrast="-8000"/>
          </a:blip>
          <a:srcRect/>
          <a:stretch>
            <a:fillRect/>
          </a:stretch>
        </p:blipFill>
        <p:spPr bwMode="auto">
          <a:xfrm>
            <a:off x="2777067" y="838200"/>
            <a:ext cx="2771422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 descr="C:\My Documents\Mel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54133" y="1519238"/>
            <a:ext cx="3386667" cy="3052762"/>
          </a:xfrm>
          <a:prstGeom prst="rect">
            <a:avLst/>
          </a:prstGeom>
          <a:noFill/>
        </p:spPr>
      </p:pic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553539" y="-31750"/>
            <a:ext cx="55076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rgbClr val="00B050"/>
                </a:solidFill>
              </a:rPr>
              <a:t>Treatment of iris melanoma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-20863" y="5773738"/>
            <a:ext cx="2263120" cy="634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sz="2400"/>
              <a:t> </a:t>
            </a:r>
            <a:r>
              <a:rPr lang="en-US" sz="2000" b="1"/>
              <a:t>Small tumour </a:t>
            </a:r>
          </a:p>
          <a:p>
            <a:pPr>
              <a:lnSpc>
                <a:spcPct val="80000"/>
              </a:lnSpc>
            </a:pPr>
            <a:r>
              <a:rPr lang="en-US" sz="2000" b="1"/>
              <a:t>  - broad iridectomy</a:t>
            </a:r>
            <a:endParaRPr lang="en-US" sz="2400"/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2643174" y="5819776"/>
            <a:ext cx="285451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lnSpc>
                <a:spcPct val="80000"/>
              </a:lnSpc>
            </a:pPr>
            <a:r>
              <a:rPr lang="en-US" sz="2000" b="1" dirty="0"/>
              <a:t> Angle invasion by </a:t>
            </a:r>
            <a:r>
              <a:rPr lang="en-US" sz="2000" b="1" dirty="0" err="1"/>
              <a:t>tumour</a:t>
            </a:r>
            <a:endParaRPr lang="en-US" sz="2000" b="1" dirty="0"/>
          </a:p>
          <a:p>
            <a:pPr algn="l">
              <a:lnSpc>
                <a:spcPct val="80000"/>
              </a:lnSpc>
            </a:pPr>
            <a:r>
              <a:rPr lang="en-US" sz="2000" b="1" dirty="0"/>
              <a:t> - </a:t>
            </a:r>
            <a:r>
              <a:rPr lang="en-US" sz="2000" b="1" dirty="0" err="1"/>
              <a:t>iridocyclectomy</a:t>
            </a:r>
            <a:endParaRPr lang="en-US" sz="2000" b="1" dirty="0"/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5240354" y="5743575"/>
            <a:ext cx="347184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/>
              <a:t>  Non-resectable tumour</a:t>
            </a:r>
          </a:p>
          <a:p>
            <a:pPr>
              <a:lnSpc>
                <a:spcPct val="80000"/>
              </a:lnSpc>
            </a:pPr>
            <a:r>
              <a:rPr lang="en-US" sz="2000" b="1"/>
              <a:t>   - radiotherapy or enucleation</a:t>
            </a:r>
          </a:p>
        </p:txBody>
      </p:sp>
      <p:pic>
        <p:nvPicPr>
          <p:cNvPr id="5129" name="Picture 9" descr="C:\My Documents\Aa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3200" y="609600"/>
            <a:ext cx="2573867" cy="4953000"/>
          </a:xfrm>
          <a:prstGeom prst="rect">
            <a:avLst/>
          </a:prstGeom>
          <a:noFill/>
        </p:spPr>
      </p:pic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203200" y="609600"/>
            <a:ext cx="8737600" cy="6019800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5131" name="Line 11"/>
          <p:cNvSpPr>
            <a:spLocks noChangeShapeType="1"/>
          </p:cNvSpPr>
          <p:nvPr/>
        </p:nvSpPr>
        <p:spPr bwMode="auto">
          <a:xfrm>
            <a:off x="203200" y="5562600"/>
            <a:ext cx="8737600" cy="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5132" name="Line 12"/>
          <p:cNvSpPr>
            <a:spLocks noChangeShapeType="1"/>
          </p:cNvSpPr>
          <p:nvPr/>
        </p:nvSpPr>
        <p:spPr bwMode="auto">
          <a:xfrm>
            <a:off x="2777067" y="609600"/>
            <a:ext cx="0" cy="601980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5133" name="Line 13"/>
          <p:cNvSpPr>
            <a:spLocks noChangeShapeType="1"/>
          </p:cNvSpPr>
          <p:nvPr/>
        </p:nvSpPr>
        <p:spPr bwMode="auto">
          <a:xfrm>
            <a:off x="5554133" y="609600"/>
            <a:ext cx="0" cy="601980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000" b="1" dirty="0" smtClean="0"/>
              <a:t>CILIARY BODY TUMOUR</a:t>
            </a:r>
            <a:endParaRPr lang="ar-SA" sz="80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FF0000"/>
                </a:solidFill>
              </a:rPr>
              <a:t>Ciliary</a:t>
            </a:r>
            <a:r>
              <a:rPr lang="en-US" b="1" dirty="0" smtClean="0">
                <a:solidFill>
                  <a:srgbClr val="FF0000"/>
                </a:solidFill>
              </a:rPr>
              <a:t> body melanoma 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b="1" dirty="0" smtClean="0"/>
              <a:t> Rare - 5% of </a:t>
            </a:r>
            <a:r>
              <a:rPr lang="en-US" b="1" dirty="0" err="1" smtClean="0"/>
              <a:t>uveal</a:t>
            </a:r>
            <a:r>
              <a:rPr lang="en-US" b="1" dirty="0" smtClean="0"/>
              <a:t> melanomas</a:t>
            </a:r>
          </a:p>
          <a:p>
            <a:pPr algn="l">
              <a:buNone/>
            </a:pPr>
            <a:r>
              <a:rPr lang="en-US" b="1" dirty="0" smtClean="0"/>
              <a:t> Presentation - 6th decade</a:t>
            </a:r>
          </a:p>
          <a:p>
            <a:pPr algn="l">
              <a:buNone/>
            </a:pPr>
            <a:r>
              <a:rPr lang="en-US" b="1" dirty="0" smtClean="0"/>
              <a:t> May be discovered by chance</a:t>
            </a:r>
          </a:p>
          <a:p>
            <a:pPr algn="l">
              <a:buNone/>
            </a:pPr>
            <a:r>
              <a:rPr lang="en-US" b="1" dirty="0" smtClean="0"/>
              <a:t> Prognosis - guarded</a:t>
            </a:r>
            <a:endParaRPr lang="ar-SA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My Documents\Mel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609600"/>
            <a:ext cx="2709333" cy="2514600"/>
          </a:xfrm>
          <a:prstGeom prst="rect">
            <a:avLst/>
          </a:prstGeom>
          <a:noFill/>
        </p:spPr>
      </p:pic>
      <p:pic>
        <p:nvPicPr>
          <p:cNvPr id="8195" name="Picture 3" descr="C:\My Documents\Mel1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38134" y="609600"/>
            <a:ext cx="2912533" cy="2514600"/>
          </a:xfrm>
          <a:prstGeom prst="rect">
            <a:avLst/>
          </a:prstGeom>
          <a:noFill/>
        </p:spPr>
      </p:pic>
      <p:pic>
        <p:nvPicPr>
          <p:cNvPr id="8196" name="Picture 4" descr="C:\My Documents\Mel12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18" y="3657600"/>
            <a:ext cx="2752215" cy="2427288"/>
          </a:xfrm>
          <a:prstGeom prst="rect">
            <a:avLst/>
          </a:prstGeom>
          <a:noFill/>
        </p:spPr>
      </p:pic>
      <p:pic>
        <p:nvPicPr>
          <p:cNvPr id="8197" name="Picture 5" descr="C:\My Documents\Mel2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38134" y="3657600"/>
            <a:ext cx="2912533" cy="2433638"/>
          </a:xfrm>
          <a:prstGeom prst="rect">
            <a:avLst/>
          </a:prstGeom>
          <a:noFill/>
        </p:spPr>
      </p:pic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1295065" y="0"/>
            <a:ext cx="613866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rgbClr val="00B050"/>
                </a:solidFill>
              </a:rPr>
              <a:t>Signs of </a:t>
            </a:r>
            <a:r>
              <a:rPr lang="en-US" sz="3600" b="1" dirty="0" err="1">
                <a:solidFill>
                  <a:srgbClr val="00B050"/>
                </a:solidFill>
              </a:rPr>
              <a:t>ciliary</a:t>
            </a:r>
            <a:r>
              <a:rPr lang="en-US" sz="3600" b="1" dirty="0">
                <a:solidFill>
                  <a:srgbClr val="00B050"/>
                </a:solidFill>
              </a:rPr>
              <a:t> body melanoma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1915737" y="3214688"/>
            <a:ext cx="200151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/>
              <a:t>  Sentinel vessels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4386831" y="3238501"/>
            <a:ext cx="27251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/>
              <a:t>  </a:t>
            </a:r>
            <a:r>
              <a:rPr lang="en-US" b="1" dirty="0" err="1"/>
              <a:t>Extraocular</a:t>
            </a:r>
            <a:r>
              <a:rPr lang="en-US" b="1" dirty="0"/>
              <a:t> extension 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1714480" y="6186488"/>
            <a:ext cx="278608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b="1" dirty="0"/>
              <a:t>  Erosion through iris root</a:t>
            </a: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4500562" y="6134100"/>
            <a:ext cx="335758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dirty="0"/>
              <a:t>  </a:t>
            </a:r>
            <a:r>
              <a:rPr lang="en-US" b="1" dirty="0"/>
              <a:t>Lens </a:t>
            </a:r>
            <a:r>
              <a:rPr lang="en-US" b="1" dirty="0" err="1"/>
              <a:t>subluxation</a:t>
            </a:r>
            <a:r>
              <a:rPr lang="en-US" b="1" dirty="0"/>
              <a:t> or </a:t>
            </a:r>
            <a:r>
              <a:rPr lang="en-US" b="1" dirty="0" smtClean="0"/>
              <a:t>cataract, RD</a:t>
            </a:r>
            <a:endParaRPr lang="en-US" b="1" dirty="0"/>
          </a:p>
        </p:txBody>
      </p:sp>
      <p:sp>
        <p:nvSpPr>
          <p:cNvPr id="8204" name="Line 12"/>
          <p:cNvSpPr>
            <a:spLocks noChangeShapeType="1"/>
          </p:cNvSpPr>
          <p:nvPr/>
        </p:nvSpPr>
        <p:spPr bwMode="auto">
          <a:xfrm flipH="1" flipV="1">
            <a:off x="5757334" y="5334000"/>
            <a:ext cx="67733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8205" name="Line 13"/>
          <p:cNvSpPr>
            <a:spLocks noChangeShapeType="1"/>
          </p:cNvSpPr>
          <p:nvPr/>
        </p:nvSpPr>
        <p:spPr bwMode="auto">
          <a:xfrm flipV="1">
            <a:off x="6299200" y="5410200"/>
            <a:ext cx="135467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8206" name="Rectangle 14"/>
          <p:cNvSpPr>
            <a:spLocks noChangeArrowheads="1"/>
          </p:cNvSpPr>
          <p:nvPr/>
        </p:nvSpPr>
        <p:spPr bwMode="auto">
          <a:xfrm>
            <a:off x="1785918" y="762000"/>
            <a:ext cx="5621867" cy="6096000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8207" name="Line 15"/>
          <p:cNvSpPr>
            <a:spLocks noChangeShapeType="1"/>
          </p:cNvSpPr>
          <p:nvPr/>
        </p:nvSpPr>
        <p:spPr bwMode="auto">
          <a:xfrm>
            <a:off x="1828800" y="3124200"/>
            <a:ext cx="5621867" cy="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8208" name="Line 16"/>
          <p:cNvSpPr>
            <a:spLocks noChangeShapeType="1"/>
          </p:cNvSpPr>
          <p:nvPr/>
        </p:nvSpPr>
        <p:spPr bwMode="auto">
          <a:xfrm>
            <a:off x="1828800" y="6096000"/>
            <a:ext cx="5621867" cy="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8209" name="Line 17"/>
          <p:cNvSpPr>
            <a:spLocks noChangeShapeType="1"/>
          </p:cNvSpPr>
          <p:nvPr/>
        </p:nvSpPr>
        <p:spPr bwMode="auto">
          <a:xfrm>
            <a:off x="1828800" y="3657600"/>
            <a:ext cx="5621867" cy="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8210" name="Line 18"/>
          <p:cNvSpPr>
            <a:spLocks noChangeShapeType="1"/>
          </p:cNvSpPr>
          <p:nvPr/>
        </p:nvSpPr>
        <p:spPr bwMode="auto">
          <a:xfrm>
            <a:off x="4538133" y="609600"/>
            <a:ext cx="0" cy="609600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4389120"/>
          </a:xfrm>
        </p:spPr>
        <p:txBody>
          <a:bodyPr/>
          <a:lstStyle/>
          <a:p>
            <a:pPr algn="l">
              <a:buNone/>
            </a:pPr>
            <a:r>
              <a:rPr lang="en-US" sz="4000" u="sng" dirty="0" smtClean="0">
                <a:solidFill>
                  <a:srgbClr val="00B050"/>
                </a:solidFill>
              </a:rPr>
              <a:t>Investigations:</a:t>
            </a:r>
          </a:p>
          <a:p>
            <a:pPr algn="l">
              <a:buNone/>
            </a:pPr>
            <a:r>
              <a:rPr lang="en-US" sz="3600" dirty="0" smtClean="0"/>
              <a:t>1- triple mirror contact lens.</a:t>
            </a:r>
          </a:p>
          <a:p>
            <a:pPr algn="l">
              <a:buNone/>
            </a:pPr>
            <a:r>
              <a:rPr lang="en-US" sz="3600" dirty="0" smtClean="0"/>
              <a:t>2-transillumination.</a:t>
            </a:r>
          </a:p>
          <a:p>
            <a:pPr algn="l">
              <a:buNone/>
            </a:pPr>
            <a:r>
              <a:rPr lang="en-US" sz="3600" dirty="0" smtClean="0"/>
              <a:t>3-ultrasonography (US)</a:t>
            </a:r>
          </a:p>
          <a:p>
            <a:pPr algn="l">
              <a:buNone/>
            </a:pPr>
            <a:r>
              <a:rPr lang="en-US" sz="3600" dirty="0" smtClean="0"/>
              <a:t>4-biopsy.</a:t>
            </a:r>
            <a:r>
              <a:rPr lang="en-US" dirty="0" smtClean="0"/>
              <a:t> </a:t>
            </a:r>
            <a:endParaRPr lang="ar-SA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76012" y="381000"/>
            <a:ext cx="906798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3200" b="1" u="sng" dirty="0">
                <a:solidFill>
                  <a:srgbClr val="00B050"/>
                </a:solidFill>
              </a:rPr>
              <a:t>Treatment options of </a:t>
            </a:r>
            <a:r>
              <a:rPr lang="en-US" sz="3200" b="1" u="sng" dirty="0" err="1">
                <a:solidFill>
                  <a:srgbClr val="00B050"/>
                </a:solidFill>
              </a:rPr>
              <a:t>ciliary</a:t>
            </a:r>
            <a:r>
              <a:rPr lang="en-US" sz="3200" b="1" u="sng" dirty="0">
                <a:solidFill>
                  <a:srgbClr val="00B050"/>
                </a:solidFill>
              </a:rPr>
              <a:t> </a:t>
            </a:r>
            <a:r>
              <a:rPr lang="en-US" sz="3200" b="1" u="sng" dirty="0" smtClean="0">
                <a:solidFill>
                  <a:srgbClr val="00B050"/>
                </a:solidFill>
              </a:rPr>
              <a:t>body melanoma</a:t>
            </a:r>
            <a:endParaRPr lang="en-US" sz="3200" b="1" u="sng" dirty="0">
              <a:solidFill>
                <a:srgbClr val="00B050"/>
              </a:solidFill>
            </a:endParaRP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2216830" y="1752600"/>
            <a:ext cx="515545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b="1" dirty="0">
                <a:solidFill>
                  <a:srgbClr val="FF0000"/>
                </a:solidFill>
              </a:rPr>
              <a:t>1. </a:t>
            </a:r>
            <a:r>
              <a:rPr lang="en-US" sz="2800" b="1" dirty="0" err="1">
                <a:solidFill>
                  <a:srgbClr val="FF0000"/>
                </a:solidFill>
              </a:rPr>
              <a:t>Iridocyclectomy</a:t>
            </a:r>
            <a:r>
              <a:rPr lang="en-US" sz="2800" b="1" dirty="0"/>
              <a:t> </a:t>
            </a:r>
          </a:p>
          <a:p>
            <a:r>
              <a:rPr lang="en-US" sz="2800" b="1" dirty="0"/>
              <a:t>    - small or medium </a:t>
            </a:r>
            <a:r>
              <a:rPr lang="en-US" sz="2800" b="1" dirty="0" err="1"/>
              <a:t>tumours</a:t>
            </a:r>
            <a:endParaRPr lang="en-US" dirty="0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2403727" y="3321050"/>
            <a:ext cx="311604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b="1" dirty="0">
                <a:solidFill>
                  <a:srgbClr val="FF0000"/>
                </a:solidFill>
              </a:rPr>
              <a:t>2. </a:t>
            </a:r>
            <a:r>
              <a:rPr lang="en-US" sz="2800" b="1" dirty="0" err="1">
                <a:solidFill>
                  <a:srgbClr val="FF0000"/>
                </a:solidFill>
              </a:rPr>
              <a:t>Enucleation</a:t>
            </a:r>
            <a:r>
              <a:rPr lang="en-US" sz="2800" b="1" dirty="0"/>
              <a:t> </a:t>
            </a:r>
          </a:p>
          <a:p>
            <a:r>
              <a:rPr lang="en-US" sz="2800" b="1" dirty="0"/>
              <a:t>    - large </a:t>
            </a:r>
            <a:r>
              <a:rPr lang="en-US" sz="2800" b="1" dirty="0" err="1"/>
              <a:t>tumours</a:t>
            </a:r>
            <a:endParaRPr lang="en-US" sz="2400" b="1" dirty="0"/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2278790" y="4921250"/>
            <a:ext cx="281673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3. Radiotherapy</a:t>
            </a:r>
            <a:r>
              <a:rPr lang="en-US" sz="2800" b="1"/>
              <a:t> </a:t>
            </a:r>
          </a:p>
          <a:p>
            <a:r>
              <a:rPr lang="en-US" sz="2800" b="1"/>
              <a:t>    - selected cases</a:t>
            </a:r>
            <a:endParaRPr lang="en-US" sz="2400" b="1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GB" sz="8000" b="1" dirty="0" smtClean="0"/>
              <a:t>TUMOUR OF THE CHOROID</a:t>
            </a:r>
            <a:endParaRPr lang="ar-SA" sz="8000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My Documents\Mel39.jpg"/>
          <p:cNvPicPr>
            <a:picLocks noChangeAspect="1" noChangeArrowheads="1"/>
          </p:cNvPicPr>
          <p:nvPr/>
        </p:nvPicPr>
        <p:blipFill>
          <a:blip r:embed="rId2">
            <a:lum contrast="16000"/>
          </a:blip>
          <a:srcRect/>
          <a:stretch>
            <a:fillRect/>
          </a:stretch>
        </p:blipFill>
        <p:spPr bwMode="auto">
          <a:xfrm>
            <a:off x="135467" y="1066800"/>
            <a:ext cx="5008037" cy="5041900"/>
          </a:xfrm>
          <a:prstGeom prst="rect">
            <a:avLst/>
          </a:prstGeom>
          <a:noFill/>
        </p:spPr>
      </p:pic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646079" y="0"/>
            <a:ext cx="48789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Typical </a:t>
            </a:r>
            <a:r>
              <a:rPr lang="en-US" sz="3600" b="1" dirty="0" err="1">
                <a:solidFill>
                  <a:srgbClr val="FF0000"/>
                </a:solidFill>
              </a:rPr>
              <a:t>choroidal</a:t>
            </a:r>
            <a:r>
              <a:rPr lang="en-US" sz="3600" b="1" dirty="0">
                <a:solidFill>
                  <a:srgbClr val="FF0000"/>
                </a:solidFill>
              </a:rPr>
              <a:t> </a:t>
            </a:r>
            <a:r>
              <a:rPr lang="en-US" sz="3600" b="1" dirty="0" err="1">
                <a:solidFill>
                  <a:srgbClr val="FF0000"/>
                </a:solidFill>
              </a:rPr>
              <a:t>naevus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5429257" y="1371601"/>
            <a:ext cx="3441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2000" b="1" dirty="0" smtClean="0"/>
              <a:t>-</a:t>
            </a:r>
            <a:r>
              <a:rPr lang="en-US" sz="2000" b="1" dirty="0" smtClean="0"/>
              <a:t>5-10% </a:t>
            </a:r>
            <a:r>
              <a:rPr lang="en-US" sz="2000" b="1" dirty="0"/>
              <a:t>of </a:t>
            </a:r>
            <a:r>
              <a:rPr lang="en-US" sz="2000" b="1" dirty="0" err="1" smtClean="0"/>
              <a:t>caucasians</a:t>
            </a:r>
            <a:endParaRPr lang="en-US" sz="2000" b="1" dirty="0"/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5668923" y="1981200"/>
            <a:ext cx="26284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/>
              <a:t>  Round slate-grey with</a:t>
            </a:r>
          </a:p>
          <a:p>
            <a:pPr algn="l">
              <a:lnSpc>
                <a:spcPct val="80000"/>
              </a:lnSpc>
            </a:pPr>
            <a:r>
              <a:rPr lang="en-US" sz="2000" b="1" dirty="0"/>
              <a:t>   indistinct margins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5572132" y="2886076"/>
            <a:ext cx="278608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b="1" dirty="0" smtClean="0"/>
              <a:t>Associated with NF 1</a:t>
            </a:r>
            <a:endParaRPr lang="en-US" sz="2000" b="1" dirty="0"/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5669226" y="3495676"/>
            <a:ext cx="276780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/>
              <a:t>  Flat or slightly elevated</a:t>
            </a:r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5614365" y="4175126"/>
            <a:ext cx="290169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/>
              <a:t> Diameter less than 5 mm</a:t>
            </a: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5500694" y="4860926"/>
            <a:ext cx="335758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2000" b="1" dirty="0"/>
              <a:t>  Location </a:t>
            </a:r>
            <a:r>
              <a:rPr lang="en-US" sz="2000" b="1" dirty="0" smtClean="0"/>
              <a:t>– usually at post. equatorial</a:t>
            </a:r>
            <a:endParaRPr lang="en-US" sz="2000" b="1" dirty="0"/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5747745" y="5470526"/>
            <a:ext cx="183556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/>
              <a:t>  Asymptomatic</a:t>
            </a:r>
          </a:p>
        </p:txBody>
      </p:sp>
      <p:sp>
        <p:nvSpPr>
          <p:cNvPr id="17419" name="Rectangle 11"/>
          <p:cNvSpPr>
            <a:spLocks noChangeArrowheads="1"/>
          </p:cNvSpPr>
          <p:nvPr/>
        </p:nvSpPr>
        <p:spPr bwMode="auto">
          <a:xfrm>
            <a:off x="270934" y="1143000"/>
            <a:ext cx="8602133" cy="4953000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7420" name="Line 12"/>
          <p:cNvSpPr>
            <a:spLocks noChangeShapeType="1"/>
          </p:cNvSpPr>
          <p:nvPr/>
        </p:nvSpPr>
        <p:spPr bwMode="auto">
          <a:xfrm>
            <a:off x="5214942" y="1071546"/>
            <a:ext cx="0" cy="495300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sz="4000" b="1" u="sng" dirty="0" smtClean="0">
                <a:solidFill>
                  <a:srgbClr val="00B050"/>
                </a:solidFill>
              </a:rPr>
              <a:t>Investigation:</a:t>
            </a:r>
          </a:p>
          <a:p>
            <a:pPr algn="l">
              <a:buNone/>
            </a:pPr>
            <a:r>
              <a:rPr lang="en-US" dirty="0" smtClean="0"/>
              <a:t>-</a:t>
            </a:r>
            <a:r>
              <a:rPr lang="en-US" sz="3600" dirty="0" err="1" smtClean="0"/>
              <a:t>flourescein</a:t>
            </a:r>
            <a:r>
              <a:rPr lang="en-US" sz="3600" dirty="0" smtClean="0"/>
              <a:t> angiography:   </a:t>
            </a:r>
            <a:r>
              <a:rPr lang="en-US" sz="3600" dirty="0" err="1" smtClean="0"/>
              <a:t>hypofluorescence</a:t>
            </a:r>
            <a:r>
              <a:rPr lang="en-US" sz="3600" dirty="0" smtClean="0"/>
              <a:t> </a:t>
            </a:r>
          </a:p>
          <a:p>
            <a:pPr algn="l">
              <a:buNone/>
            </a:pPr>
            <a:r>
              <a:rPr lang="en-US" sz="3600" dirty="0" err="1" smtClean="0"/>
              <a:t>Iodocyanine</a:t>
            </a:r>
            <a:r>
              <a:rPr lang="en-US" sz="3600" dirty="0" smtClean="0"/>
              <a:t> green angiography</a:t>
            </a:r>
          </a:p>
          <a:p>
            <a:pPr algn="l">
              <a:buNone/>
            </a:pPr>
            <a:r>
              <a:rPr lang="en-US" sz="3600" dirty="0" smtClean="0"/>
              <a:t>US..flat or slightly elevated lesion </a:t>
            </a:r>
            <a:endParaRPr lang="ar-SA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My Documents\Mel40.jpg"/>
          <p:cNvPicPr>
            <a:picLocks noChangeAspect="1" noChangeArrowheads="1"/>
          </p:cNvPicPr>
          <p:nvPr/>
        </p:nvPicPr>
        <p:blipFill>
          <a:blip r:embed="rId2">
            <a:lum bright="-4000" contrast="12000"/>
          </a:blip>
          <a:srcRect/>
          <a:stretch>
            <a:fillRect/>
          </a:stretch>
        </p:blipFill>
        <p:spPr bwMode="auto">
          <a:xfrm>
            <a:off x="270933" y="990600"/>
            <a:ext cx="5158323" cy="5041900"/>
          </a:xfrm>
          <a:prstGeom prst="rect">
            <a:avLst/>
          </a:prstGeom>
          <a:noFill/>
        </p:spPr>
      </p:pic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310394" y="0"/>
            <a:ext cx="555325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rgbClr val="00B0F0"/>
                </a:solidFill>
              </a:rPr>
              <a:t>Suspicious </a:t>
            </a:r>
            <a:r>
              <a:rPr lang="en-US" sz="3600" b="1" dirty="0" err="1">
                <a:solidFill>
                  <a:srgbClr val="00B0F0"/>
                </a:solidFill>
              </a:rPr>
              <a:t>choroidal</a:t>
            </a:r>
            <a:r>
              <a:rPr lang="en-US" sz="3600" b="1" dirty="0">
                <a:solidFill>
                  <a:srgbClr val="00B0F0"/>
                </a:solidFill>
              </a:rPr>
              <a:t> </a:t>
            </a:r>
            <a:r>
              <a:rPr lang="en-US" sz="3600" b="1" dirty="0" err="1">
                <a:solidFill>
                  <a:srgbClr val="00B0F0"/>
                </a:solidFill>
              </a:rPr>
              <a:t>naevus</a:t>
            </a:r>
            <a:endParaRPr lang="en-US" sz="4000" b="1" dirty="0">
              <a:solidFill>
                <a:srgbClr val="00B0F0"/>
              </a:solidFill>
            </a:endParaRP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5549250" y="1219201"/>
            <a:ext cx="325467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sz="2000" b="1" dirty="0"/>
              <a:t>  Diameter more than 5 mm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5607702" y="2209801"/>
            <a:ext cx="292669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sz="2000" b="1"/>
              <a:t> Elevation 2 mm or more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5519871" y="3200401"/>
            <a:ext cx="247689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/>
              <a:t>  Surface </a:t>
            </a:r>
            <a:r>
              <a:rPr lang="en-US" sz="2000" b="1" dirty="0" err="1"/>
              <a:t>lipofuscin</a:t>
            </a:r>
            <a:endParaRPr lang="en-US" sz="2000" b="1" dirty="0"/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5303082" y="4114800"/>
            <a:ext cx="327647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/>
              <a:t>  Posterior margin within</a:t>
            </a:r>
          </a:p>
          <a:p>
            <a:pPr algn="l">
              <a:lnSpc>
                <a:spcPct val="80000"/>
              </a:lnSpc>
            </a:pPr>
            <a:r>
              <a:rPr lang="en-US" sz="2000" b="1" dirty="0"/>
              <a:t>   3 mm of disc</a:t>
            </a:r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5336898" y="5226050"/>
            <a:ext cx="331321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/>
              <a:t>  May have symptoms due</a:t>
            </a:r>
          </a:p>
          <a:p>
            <a:pPr algn="l">
              <a:lnSpc>
                <a:spcPct val="80000"/>
              </a:lnSpc>
            </a:pPr>
            <a:r>
              <a:rPr lang="en-US" sz="2000" b="1" dirty="0"/>
              <a:t>   to serous fluid</a:t>
            </a:r>
          </a:p>
        </p:txBody>
      </p:sp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338667" y="990600"/>
            <a:ext cx="8398933" cy="5029200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8442" name="Line 10"/>
          <p:cNvSpPr>
            <a:spLocks noChangeShapeType="1"/>
          </p:cNvSpPr>
          <p:nvPr/>
        </p:nvSpPr>
        <p:spPr bwMode="auto">
          <a:xfrm>
            <a:off x="5429256" y="857232"/>
            <a:ext cx="0" cy="502920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GB" sz="8000" dirty="0" smtClean="0"/>
              <a:t>The conjunctiva</a:t>
            </a:r>
            <a:endParaRPr lang="ar-SA" sz="80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err="1" smtClean="0">
                <a:solidFill>
                  <a:srgbClr val="FF0000"/>
                </a:solidFill>
              </a:rPr>
              <a:t>Choroidal</a:t>
            </a:r>
            <a:r>
              <a:rPr lang="en-GB" b="1" dirty="0" smtClean="0">
                <a:solidFill>
                  <a:srgbClr val="FF0000"/>
                </a:solidFill>
              </a:rPr>
              <a:t> melanoma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b="1" dirty="0" smtClean="0"/>
              <a:t>Most common primary intraocular </a:t>
            </a:r>
            <a:r>
              <a:rPr lang="en-US" b="1" dirty="0" err="1" smtClean="0"/>
              <a:t>tumour</a:t>
            </a:r>
            <a:r>
              <a:rPr lang="en-US" b="1" dirty="0" smtClean="0"/>
              <a:t> in adults</a:t>
            </a:r>
          </a:p>
          <a:p>
            <a:pPr algn="l">
              <a:buNone/>
            </a:pPr>
            <a:r>
              <a:rPr lang="en-US" b="1" dirty="0" smtClean="0"/>
              <a:t>Most common </a:t>
            </a:r>
            <a:r>
              <a:rPr lang="en-US" b="1" dirty="0" err="1" smtClean="0"/>
              <a:t>uveal</a:t>
            </a:r>
            <a:r>
              <a:rPr lang="en-US" b="1" dirty="0" smtClean="0"/>
              <a:t> melanoma -  90% of </a:t>
            </a:r>
            <a:r>
              <a:rPr lang="en-US" b="1" dirty="0" err="1" smtClean="0"/>
              <a:t>uveal</a:t>
            </a:r>
            <a:r>
              <a:rPr lang="en-US" b="1" dirty="0" smtClean="0"/>
              <a:t> melanomas</a:t>
            </a:r>
          </a:p>
          <a:p>
            <a:pPr algn="l">
              <a:buNone/>
            </a:pPr>
            <a:r>
              <a:rPr lang="en-US" b="1" dirty="0" smtClean="0"/>
              <a:t>Presentation - sixth decade</a:t>
            </a:r>
          </a:p>
          <a:p>
            <a:pPr algn="l">
              <a:buNone/>
            </a:pPr>
            <a:r>
              <a:rPr lang="en-US" b="1" dirty="0" smtClean="0"/>
              <a:t>Prognosis - usually good</a:t>
            </a:r>
            <a:endParaRPr lang="ar-SA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None/>
            </a:pPr>
            <a:r>
              <a:rPr lang="en-US" sz="3200" dirty="0" smtClean="0">
                <a:solidFill>
                  <a:srgbClr val="00B050"/>
                </a:solidFill>
              </a:rPr>
              <a:t>Clinical features:</a:t>
            </a:r>
          </a:p>
          <a:p>
            <a:pPr algn="l">
              <a:buNone/>
            </a:pPr>
            <a:r>
              <a:rPr lang="en-US" sz="3200" dirty="0" smtClean="0"/>
              <a:t>1- asymptomatic for small size </a:t>
            </a:r>
            <a:r>
              <a:rPr lang="en-US" sz="3200" dirty="0" err="1" smtClean="0"/>
              <a:t>tumour</a:t>
            </a:r>
            <a:endParaRPr lang="en-US" sz="3200" dirty="0" smtClean="0"/>
          </a:p>
          <a:p>
            <a:pPr algn="l">
              <a:buNone/>
            </a:pPr>
            <a:r>
              <a:rPr lang="en-US" sz="3200" dirty="0" smtClean="0"/>
              <a:t>2-decrease V/A, </a:t>
            </a:r>
            <a:r>
              <a:rPr lang="en-US" sz="3200" dirty="0" err="1" smtClean="0"/>
              <a:t>metamorphopsia</a:t>
            </a:r>
            <a:r>
              <a:rPr lang="en-US" sz="3200" dirty="0" smtClean="0"/>
              <a:t>, visual field loss, floaters , </a:t>
            </a:r>
            <a:r>
              <a:rPr lang="en-US" sz="3200" dirty="0" err="1" smtClean="0"/>
              <a:t>photopsia</a:t>
            </a:r>
            <a:r>
              <a:rPr lang="en-US" sz="3200" dirty="0" smtClean="0">
                <a:solidFill>
                  <a:srgbClr val="00B050"/>
                </a:solidFill>
              </a:rPr>
              <a:t> </a:t>
            </a:r>
            <a:endParaRPr lang="ar-SA" sz="32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My Documents\Mel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36889" y="457201"/>
            <a:ext cx="2506133" cy="2543171"/>
          </a:xfrm>
          <a:prstGeom prst="rect">
            <a:avLst/>
          </a:prstGeom>
          <a:noFill/>
        </p:spPr>
      </p:pic>
      <p:pic>
        <p:nvPicPr>
          <p:cNvPr id="11267" name="Picture 3" descr="C:\My Documents\Mel2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9067" y="533400"/>
            <a:ext cx="2901244" cy="2514600"/>
          </a:xfrm>
          <a:prstGeom prst="rect">
            <a:avLst/>
          </a:prstGeom>
          <a:noFill/>
        </p:spPr>
      </p:pic>
      <p:pic>
        <p:nvPicPr>
          <p:cNvPr id="11268" name="Picture 4" descr="C:\My Documents\Mel2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98222" y="3786190"/>
            <a:ext cx="3104444" cy="2589210"/>
          </a:xfrm>
          <a:prstGeom prst="rect">
            <a:avLst/>
          </a:prstGeom>
          <a:noFill/>
        </p:spPr>
      </p:pic>
      <p:pic>
        <p:nvPicPr>
          <p:cNvPr id="11269" name="Picture 5" descr="C:\My Documents\Mel2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73600" y="3657601"/>
            <a:ext cx="2980267" cy="2708275"/>
          </a:xfrm>
          <a:prstGeom prst="rect">
            <a:avLst/>
          </a:prstGeom>
          <a:noFill/>
        </p:spPr>
      </p:pic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2167467" y="0"/>
            <a:ext cx="697653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4000" b="1" dirty="0">
              <a:solidFill>
                <a:srgbClr val="FFFF00"/>
              </a:solidFill>
            </a:endParaRP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1214414" y="3130551"/>
            <a:ext cx="318825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b="1" dirty="0"/>
              <a:t>  Brown, elevated, </a:t>
            </a:r>
            <a:r>
              <a:rPr lang="en-US" b="1" dirty="0" err="1"/>
              <a:t>subretinal</a:t>
            </a:r>
            <a:r>
              <a:rPr lang="en-US" b="1" dirty="0"/>
              <a:t> mass</a:t>
            </a: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4294287" y="3016250"/>
            <a:ext cx="295600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/>
              <a:t>  Occasionally </a:t>
            </a:r>
            <a:r>
              <a:rPr lang="en-US" b="1" dirty="0" err="1"/>
              <a:t>amelanotic</a:t>
            </a:r>
            <a:endParaRPr lang="en-US" b="1" dirty="0"/>
          </a:p>
          <a:p>
            <a:r>
              <a:rPr lang="en-US" b="1" dirty="0"/>
              <a:t>  Double circulation</a:t>
            </a: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769408" y="6415088"/>
            <a:ext cx="356552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/>
              <a:t>  Secondary retinal detachment</a:t>
            </a: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4920113" y="6415088"/>
            <a:ext cx="198022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/>
              <a:t>  </a:t>
            </a:r>
            <a:r>
              <a:rPr lang="en-US" b="1" dirty="0" err="1"/>
              <a:t>Choroidal</a:t>
            </a:r>
            <a:r>
              <a:rPr lang="en-US" b="1" dirty="0"/>
              <a:t> folds</a:t>
            </a:r>
          </a:p>
        </p:txBody>
      </p:sp>
      <p:sp>
        <p:nvSpPr>
          <p:cNvPr id="11275" name="Rectangle 11"/>
          <p:cNvSpPr>
            <a:spLocks noChangeArrowheads="1"/>
          </p:cNvSpPr>
          <p:nvPr/>
        </p:nvSpPr>
        <p:spPr bwMode="auto">
          <a:xfrm>
            <a:off x="1142976" y="609600"/>
            <a:ext cx="6637867" cy="6248400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1276" name="Line 12"/>
          <p:cNvSpPr>
            <a:spLocks noChangeShapeType="1"/>
          </p:cNvSpPr>
          <p:nvPr/>
        </p:nvSpPr>
        <p:spPr bwMode="auto">
          <a:xfrm>
            <a:off x="4470400" y="533400"/>
            <a:ext cx="0" cy="624840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1277" name="Line 13"/>
          <p:cNvSpPr>
            <a:spLocks noChangeShapeType="1"/>
          </p:cNvSpPr>
          <p:nvPr/>
        </p:nvSpPr>
        <p:spPr bwMode="auto">
          <a:xfrm flipH="1">
            <a:off x="1071538" y="3714752"/>
            <a:ext cx="6637867" cy="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1278" name="Line 14"/>
          <p:cNvSpPr>
            <a:spLocks noChangeShapeType="1"/>
          </p:cNvSpPr>
          <p:nvPr/>
        </p:nvSpPr>
        <p:spPr bwMode="auto">
          <a:xfrm flipH="1">
            <a:off x="1151467" y="3048000"/>
            <a:ext cx="6637867" cy="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1279" name="Line 15"/>
          <p:cNvSpPr>
            <a:spLocks noChangeShapeType="1"/>
          </p:cNvSpPr>
          <p:nvPr/>
        </p:nvSpPr>
        <p:spPr bwMode="auto">
          <a:xfrm flipH="1">
            <a:off x="1151467" y="6400800"/>
            <a:ext cx="6637867" cy="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My Documents\Mel27.jpg"/>
          <p:cNvPicPr>
            <a:picLocks noChangeAspect="1" noChangeArrowheads="1"/>
          </p:cNvPicPr>
          <p:nvPr/>
        </p:nvPicPr>
        <p:blipFill>
          <a:blip r:embed="rId3">
            <a:lum contrast="16000"/>
          </a:blip>
          <a:srcRect/>
          <a:stretch>
            <a:fillRect/>
          </a:stretch>
        </p:blipFill>
        <p:spPr bwMode="auto">
          <a:xfrm>
            <a:off x="471311" y="762001"/>
            <a:ext cx="4334933" cy="4691063"/>
          </a:xfrm>
          <a:prstGeom prst="rect">
            <a:avLst/>
          </a:prstGeom>
          <a:noFill/>
        </p:spPr>
      </p:pic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6661982" y="0"/>
            <a:ext cx="18473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sz="4000" b="1" dirty="0">
              <a:solidFill>
                <a:srgbClr val="FFFF00"/>
              </a:solidFill>
            </a:endParaRP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106986" y="5410200"/>
            <a:ext cx="42507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b="1" dirty="0"/>
              <a:t>  Surface orange pigment (</a:t>
            </a:r>
            <a:r>
              <a:rPr lang="en-US" b="1" dirty="0" err="1"/>
              <a:t>lipofuscin</a:t>
            </a:r>
            <a:r>
              <a:rPr lang="en-US" b="1" dirty="0"/>
              <a:t>) is </a:t>
            </a:r>
            <a:r>
              <a:rPr lang="en-US" b="1" dirty="0" smtClean="0"/>
              <a:t> </a:t>
            </a:r>
            <a:r>
              <a:rPr lang="en-US" b="1" dirty="0"/>
              <a:t>common</a:t>
            </a:r>
          </a:p>
          <a:p>
            <a:pPr algn="l"/>
            <a:r>
              <a:rPr lang="en-US" b="1" dirty="0"/>
              <a:t>  Mushroom-shaped if breaks through </a:t>
            </a:r>
            <a:r>
              <a:rPr lang="en-US" b="1" dirty="0" smtClean="0"/>
              <a:t> </a:t>
            </a:r>
            <a:r>
              <a:rPr lang="en-US" b="1" dirty="0"/>
              <a:t>Bruch’s membrane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4786314" y="5454650"/>
            <a:ext cx="3929090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/>
              <a:t>  Ultrasound - acoustic hollowness,</a:t>
            </a:r>
          </a:p>
          <a:p>
            <a:pPr>
              <a:lnSpc>
                <a:spcPct val="80000"/>
              </a:lnSpc>
            </a:pPr>
            <a:r>
              <a:rPr lang="en-US" b="1" dirty="0"/>
              <a:t>   </a:t>
            </a:r>
            <a:r>
              <a:rPr lang="en-US" b="1" dirty="0" err="1"/>
              <a:t>choroidal</a:t>
            </a:r>
            <a:r>
              <a:rPr lang="en-US" b="1" dirty="0"/>
              <a:t> excavation and orbital </a:t>
            </a:r>
          </a:p>
          <a:p>
            <a:pPr algn="l">
              <a:lnSpc>
                <a:spcPct val="80000"/>
              </a:lnSpc>
            </a:pPr>
            <a:r>
              <a:rPr lang="en-US" b="1" dirty="0"/>
              <a:t>   shadowing</a:t>
            </a:r>
          </a:p>
        </p:txBody>
      </p:sp>
      <p:graphicFrame>
        <p:nvGraphicFramePr>
          <p:cNvPr id="12295" name="Object 7"/>
          <p:cNvGraphicFramePr>
            <a:graphicFrameLocks noChangeAspect="1"/>
          </p:cNvGraphicFramePr>
          <p:nvPr/>
        </p:nvGraphicFramePr>
        <p:xfrm>
          <a:off x="4992512" y="762000"/>
          <a:ext cx="3812822" cy="4648200"/>
        </p:xfrm>
        <a:graphic>
          <a:graphicData uri="http://schemas.openxmlformats.org/presentationml/2006/ole">
            <p:oleObj spid="_x0000_s1026" name="Image" r:id="rId4" imgW="2895238" imgH="3086531" progId="">
              <p:embed/>
            </p:oleObj>
          </a:graphicData>
        </a:graphic>
      </p:graphicFrame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214282" y="990600"/>
            <a:ext cx="8534400" cy="5867400"/>
          </a:xfrm>
          <a:prstGeom prst="rect">
            <a:avLst/>
          </a:prstGeom>
          <a:noFill/>
          <a:ln w="1905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2297" name="Line 9"/>
          <p:cNvSpPr>
            <a:spLocks noChangeShapeType="1"/>
          </p:cNvSpPr>
          <p:nvPr/>
        </p:nvSpPr>
        <p:spPr bwMode="auto">
          <a:xfrm>
            <a:off x="4941711" y="762000"/>
            <a:ext cx="0" cy="586740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2298" name="Line 10"/>
          <p:cNvSpPr>
            <a:spLocks noChangeShapeType="1"/>
          </p:cNvSpPr>
          <p:nvPr/>
        </p:nvSpPr>
        <p:spPr bwMode="auto">
          <a:xfrm flipH="1">
            <a:off x="268111" y="5410200"/>
            <a:ext cx="8534400" cy="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664147" y="152400"/>
            <a:ext cx="683732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rgbClr val="00B050"/>
                </a:solidFill>
              </a:rPr>
              <a:t>Treatment of </a:t>
            </a:r>
            <a:r>
              <a:rPr lang="en-US" sz="3600" b="1" dirty="0" err="1">
                <a:solidFill>
                  <a:srgbClr val="00B050"/>
                </a:solidFill>
              </a:rPr>
              <a:t>choroidal</a:t>
            </a:r>
            <a:r>
              <a:rPr lang="en-US" sz="3600" b="1" dirty="0">
                <a:solidFill>
                  <a:srgbClr val="00B050"/>
                </a:solidFill>
              </a:rPr>
              <a:t> melanoma </a:t>
            </a:r>
            <a:endParaRPr lang="en-US" sz="4000" b="1" dirty="0">
              <a:solidFill>
                <a:srgbClr val="00B050"/>
              </a:solidFill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359453" y="1066800"/>
            <a:ext cx="6835717" cy="764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400" b="1" dirty="0">
                <a:solidFill>
                  <a:srgbClr val="FF0000"/>
                </a:solidFill>
              </a:rPr>
              <a:t>1.  </a:t>
            </a:r>
            <a:r>
              <a:rPr lang="en-US" sz="2400" b="1" dirty="0" err="1">
                <a:solidFill>
                  <a:srgbClr val="FF0000"/>
                </a:solidFill>
              </a:rPr>
              <a:t>Brachytherapy</a:t>
            </a:r>
            <a:r>
              <a:rPr lang="en-US" sz="2400" b="1" dirty="0"/>
              <a:t> </a:t>
            </a:r>
          </a:p>
          <a:p>
            <a:pPr>
              <a:lnSpc>
                <a:spcPct val="80000"/>
              </a:lnSpc>
            </a:pPr>
            <a:r>
              <a:rPr lang="en-US" sz="2400" b="1" dirty="0"/>
              <a:t>     - less than 10 mm elevation and 20 mm diameter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696662" y="2057400"/>
            <a:ext cx="4702249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400" b="1" dirty="0">
                <a:solidFill>
                  <a:srgbClr val="FF0000"/>
                </a:solidFill>
              </a:rPr>
              <a:t>2.  Charged particle irradiation</a:t>
            </a:r>
            <a:r>
              <a:rPr lang="en-US" sz="2400" b="1" dirty="0"/>
              <a:t> </a:t>
            </a:r>
          </a:p>
          <a:p>
            <a:pPr>
              <a:lnSpc>
                <a:spcPct val="80000"/>
              </a:lnSpc>
            </a:pPr>
            <a:r>
              <a:rPr lang="en-US" sz="2400" b="1" dirty="0"/>
              <a:t>      - if unsuitable for </a:t>
            </a:r>
            <a:r>
              <a:rPr lang="en-US" sz="2400" b="1" dirty="0" err="1"/>
              <a:t>brachytherapy</a:t>
            </a:r>
            <a:endParaRPr lang="en-US" dirty="0"/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729035" y="2895600"/>
            <a:ext cx="4451155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400" b="1" dirty="0">
                <a:solidFill>
                  <a:srgbClr val="FF0000"/>
                </a:solidFill>
              </a:rPr>
              <a:t>3.  </a:t>
            </a:r>
            <a:r>
              <a:rPr lang="en-US" sz="2400" b="1" dirty="0" err="1">
                <a:solidFill>
                  <a:srgbClr val="FF0000"/>
                </a:solidFill>
              </a:rPr>
              <a:t>Transpupillary</a:t>
            </a:r>
            <a:r>
              <a:rPr lang="en-US" sz="2400" b="1" dirty="0">
                <a:solidFill>
                  <a:srgbClr val="FF0000"/>
                </a:solidFill>
              </a:rPr>
              <a:t> thermotherapy</a:t>
            </a:r>
            <a:r>
              <a:rPr lang="en-US" sz="2400" b="1" dirty="0"/>
              <a:t> </a:t>
            </a:r>
          </a:p>
          <a:p>
            <a:pPr>
              <a:lnSpc>
                <a:spcPct val="80000"/>
              </a:lnSpc>
            </a:pPr>
            <a:r>
              <a:rPr lang="en-US" sz="2400" b="1" dirty="0"/>
              <a:t>     - selected small </a:t>
            </a:r>
            <a:r>
              <a:rPr lang="en-US" sz="2400" b="1" dirty="0" err="1"/>
              <a:t>tumours</a:t>
            </a:r>
            <a:endParaRPr lang="en-US" dirty="0"/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290727" y="3698875"/>
            <a:ext cx="8896218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400" b="1" dirty="0">
                <a:solidFill>
                  <a:srgbClr val="FF0000"/>
                </a:solidFill>
              </a:rPr>
              <a:t>4.  Trans-</a:t>
            </a:r>
            <a:r>
              <a:rPr lang="en-US" sz="2400" b="1" dirty="0" err="1">
                <a:solidFill>
                  <a:srgbClr val="FF0000"/>
                </a:solidFill>
              </a:rPr>
              <a:t>scleral</a:t>
            </a:r>
            <a:r>
              <a:rPr lang="en-US" sz="2400" b="1" dirty="0">
                <a:solidFill>
                  <a:srgbClr val="FF0000"/>
                </a:solidFill>
              </a:rPr>
              <a:t> local resection</a:t>
            </a:r>
          </a:p>
          <a:p>
            <a:pPr>
              <a:lnSpc>
                <a:spcPct val="80000"/>
              </a:lnSpc>
            </a:pPr>
            <a:r>
              <a:rPr lang="ar-SA" sz="2400" b="1" dirty="0" smtClean="0"/>
              <a:t>و</a:t>
            </a:r>
            <a:r>
              <a:rPr lang="en-US" sz="2400" b="1" dirty="0" smtClean="0"/>
              <a:t>      </a:t>
            </a:r>
            <a:r>
              <a:rPr lang="en-US" sz="2400" b="1" dirty="0"/>
              <a:t>- carefully selected </a:t>
            </a:r>
            <a:r>
              <a:rPr lang="en-US" sz="2400" b="1" dirty="0" err="1"/>
              <a:t>tumours</a:t>
            </a:r>
            <a:r>
              <a:rPr lang="en-US" sz="2400" b="1" dirty="0"/>
              <a:t> less than 16 mm in diameter</a:t>
            </a:r>
            <a:endParaRPr lang="en-US" dirty="0"/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482948" y="4572000"/>
            <a:ext cx="7223131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400" b="1" dirty="0">
                <a:solidFill>
                  <a:srgbClr val="FF0000"/>
                </a:solidFill>
              </a:rPr>
              <a:t>5.  </a:t>
            </a:r>
            <a:r>
              <a:rPr lang="en-US" sz="2400" b="1" dirty="0" err="1">
                <a:solidFill>
                  <a:srgbClr val="FF0000"/>
                </a:solidFill>
              </a:rPr>
              <a:t>Enucleation</a:t>
            </a:r>
            <a:r>
              <a:rPr lang="en-US" sz="2400" b="1" dirty="0"/>
              <a:t> </a:t>
            </a:r>
          </a:p>
          <a:p>
            <a:pPr>
              <a:lnSpc>
                <a:spcPct val="80000"/>
              </a:lnSpc>
            </a:pPr>
            <a:r>
              <a:rPr lang="en-US" sz="2400" b="1" dirty="0"/>
              <a:t>      - very large </a:t>
            </a:r>
            <a:r>
              <a:rPr lang="en-US" sz="2400" b="1" dirty="0" err="1"/>
              <a:t>tumours</a:t>
            </a:r>
            <a:r>
              <a:rPr lang="en-US" sz="2400" b="1" dirty="0"/>
              <a:t>, particularly if useful vision lost</a:t>
            </a:r>
            <a:endParaRPr lang="en-US" dirty="0"/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729859" y="5486400"/>
            <a:ext cx="3455498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400" b="1" dirty="0">
                <a:solidFill>
                  <a:srgbClr val="FF0000"/>
                </a:solidFill>
              </a:rPr>
              <a:t>6.  </a:t>
            </a:r>
            <a:r>
              <a:rPr lang="en-US" sz="2400" b="1" dirty="0" err="1">
                <a:solidFill>
                  <a:srgbClr val="FF0000"/>
                </a:solidFill>
              </a:rPr>
              <a:t>Exenteration</a:t>
            </a:r>
            <a:r>
              <a:rPr lang="en-US" sz="2400" b="1" dirty="0"/>
              <a:t> </a:t>
            </a:r>
          </a:p>
          <a:p>
            <a:pPr>
              <a:lnSpc>
                <a:spcPct val="80000"/>
              </a:lnSpc>
            </a:pPr>
            <a:r>
              <a:rPr lang="en-US" sz="2400" b="1" dirty="0"/>
              <a:t>     - </a:t>
            </a:r>
            <a:r>
              <a:rPr lang="en-US" sz="2400" b="1" dirty="0" err="1"/>
              <a:t>extraocular</a:t>
            </a:r>
            <a:r>
              <a:rPr lang="en-US" sz="2400" b="1" dirty="0"/>
              <a:t> extension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-25048" y="152400"/>
            <a:ext cx="877958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B0F0"/>
                </a:solidFill>
              </a:rPr>
              <a:t>Poor Prognostic Factors of </a:t>
            </a:r>
            <a:r>
              <a:rPr lang="en-US" sz="3200" b="1" dirty="0" err="1">
                <a:solidFill>
                  <a:srgbClr val="00B0F0"/>
                </a:solidFill>
              </a:rPr>
              <a:t>Uveal</a:t>
            </a:r>
            <a:r>
              <a:rPr lang="en-US" sz="3200" b="1" dirty="0">
                <a:solidFill>
                  <a:srgbClr val="00B0F0"/>
                </a:solidFill>
              </a:rPr>
              <a:t> Melanomas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2570671" y="1111251"/>
            <a:ext cx="234705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1.  Histological</a:t>
            </a:r>
            <a:endParaRPr lang="en-US" sz="2800">
              <a:solidFill>
                <a:srgbClr val="FF0000"/>
              </a:solidFill>
            </a:endParaRP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2925993" y="1619250"/>
            <a:ext cx="24785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sz="2400" b="1"/>
              <a:t>  Epithelioid cells</a:t>
            </a:r>
            <a:endParaRPr lang="en-US"/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2860168" y="2111375"/>
            <a:ext cx="320196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sz="2400" b="1"/>
              <a:t>  Closed vascular loops</a:t>
            </a: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2939097" y="2568575"/>
            <a:ext cx="349980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sz="2400" b="1"/>
              <a:t>  Lymphocytic infiltration</a:t>
            </a:r>
            <a:endParaRPr lang="en-US"/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2637923" y="3159126"/>
            <a:ext cx="205825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2.  Large size</a:t>
            </a:r>
            <a:endParaRPr lang="en-US" sz="2800">
              <a:solidFill>
                <a:srgbClr val="FF0000"/>
              </a:solidFill>
            </a:endParaRP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2454568" y="3997326"/>
            <a:ext cx="38714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3.  Extrascleral extension</a:t>
            </a: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2505065" y="4859338"/>
            <a:ext cx="315631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4.  Anterior location</a:t>
            </a:r>
            <a:endParaRPr lang="en-US" sz="2800">
              <a:solidFill>
                <a:srgbClr val="FF0000"/>
              </a:solidFill>
            </a:endParaRPr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2467257" y="5621338"/>
            <a:ext cx="326185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5.  Age over 65 years</a:t>
            </a:r>
            <a:endParaRPr lang="en-US" sz="28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9" name="Picture 7" descr="C:\My Documents\Mel34.jpg"/>
          <p:cNvPicPr>
            <a:picLocks noChangeAspect="1" noChangeArrowheads="1"/>
          </p:cNvPicPr>
          <p:nvPr/>
        </p:nvPicPr>
        <p:blipFill>
          <a:blip r:embed="rId2">
            <a:lum bright="4000" contrast="16000"/>
          </a:blip>
          <a:srcRect/>
          <a:stretch>
            <a:fillRect/>
          </a:stretch>
        </p:blipFill>
        <p:spPr bwMode="auto">
          <a:xfrm>
            <a:off x="6096000" y="3581400"/>
            <a:ext cx="2980267" cy="2516188"/>
          </a:xfrm>
          <a:prstGeom prst="rect">
            <a:avLst/>
          </a:prstGeom>
          <a:noFill/>
        </p:spPr>
      </p:pic>
      <p:pic>
        <p:nvPicPr>
          <p:cNvPr id="13314" name="Picture 2" descr="C:\My Documents\Mel29.jpg"/>
          <p:cNvPicPr>
            <a:picLocks noChangeAspect="1" noChangeArrowheads="1"/>
          </p:cNvPicPr>
          <p:nvPr/>
        </p:nvPicPr>
        <p:blipFill>
          <a:blip r:embed="rId3">
            <a:lum contrast="12000"/>
          </a:blip>
          <a:srcRect/>
          <a:stretch>
            <a:fillRect/>
          </a:stretch>
        </p:blipFill>
        <p:spPr bwMode="auto">
          <a:xfrm>
            <a:off x="406400" y="515938"/>
            <a:ext cx="2777067" cy="2379662"/>
          </a:xfrm>
          <a:prstGeom prst="rect">
            <a:avLst/>
          </a:prstGeom>
          <a:noFill/>
        </p:spPr>
      </p:pic>
      <p:pic>
        <p:nvPicPr>
          <p:cNvPr id="13315" name="Picture 3" descr="C:\My Documents\Mel30.jpg"/>
          <p:cNvPicPr>
            <a:picLocks noChangeAspect="1" noChangeArrowheads="1"/>
          </p:cNvPicPr>
          <p:nvPr/>
        </p:nvPicPr>
        <p:blipFill>
          <a:blip r:embed="rId4">
            <a:lum contrast="8000"/>
          </a:blip>
          <a:srcRect/>
          <a:stretch>
            <a:fillRect/>
          </a:stretch>
        </p:blipFill>
        <p:spPr bwMode="auto">
          <a:xfrm>
            <a:off x="3454400" y="533400"/>
            <a:ext cx="2506133" cy="2351088"/>
          </a:xfrm>
          <a:prstGeom prst="rect">
            <a:avLst/>
          </a:prstGeom>
          <a:noFill/>
        </p:spPr>
      </p:pic>
      <p:pic>
        <p:nvPicPr>
          <p:cNvPr id="13316" name="Picture 4" descr="C:\My Documents\Mel3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63733" y="528638"/>
            <a:ext cx="2844800" cy="2366962"/>
          </a:xfrm>
          <a:prstGeom prst="rect">
            <a:avLst/>
          </a:prstGeom>
          <a:noFill/>
        </p:spPr>
      </p:pic>
      <p:pic>
        <p:nvPicPr>
          <p:cNvPr id="13317" name="Picture 5" descr="C:\My Documents\Mel3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5467" y="3581400"/>
            <a:ext cx="3115733" cy="2514600"/>
          </a:xfrm>
          <a:prstGeom prst="rect">
            <a:avLst/>
          </a:prstGeom>
          <a:noFill/>
        </p:spPr>
      </p:pic>
      <p:pic>
        <p:nvPicPr>
          <p:cNvPr id="13318" name="Picture 6" descr="C:\My Documents\Mel33.jpg"/>
          <p:cNvPicPr>
            <a:picLocks noChangeAspect="1" noChangeArrowheads="1"/>
          </p:cNvPicPr>
          <p:nvPr/>
        </p:nvPicPr>
        <p:blipFill>
          <a:blip r:embed="rId7">
            <a:lum bright="-4000" contrast="8000"/>
          </a:blip>
          <a:srcRect/>
          <a:stretch>
            <a:fillRect/>
          </a:stretch>
        </p:blipFill>
        <p:spPr bwMode="auto">
          <a:xfrm>
            <a:off x="3251200" y="3581400"/>
            <a:ext cx="2980267" cy="2516188"/>
          </a:xfrm>
          <a:prstGeom prst="rect">
            <a:avLst/>
          </a:prstGeom>
          <a:noFill/>
        </p:spPr>
      </p:pic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-288918" y="-76200"/>
            <a:ext cx="914719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00B050"/>
                </a:solidFill>
              </a:rPr>
              <a:t>Differential diagnosis of </a:t>
            </a:r>
            <a:r>
              <a:rPr lang="en-US" sz="3200" b="1" dirty="0" err="1">
                <a:solidFill>
                  <a:srgbClr val="00B050"/>
                </a:solidFill>
              </a:rPr>
              <a:t>choroidal</a:t>
            </a:r>
            <a:r>
              <a:rPr lang="en-US" sz="3200" b="1" dirty="0">
                <a:solidFill>
                  <a:srgbClr val="00B050"/>
                </a:solidFill>
              </a:rPr>
              <a:t> melanoma</a:t>
            </a:r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298056" y="2986088"/>
            <a:ext cx="24790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/>
              <a:t>  Large </a:t>
            </a:r>
            <a:r>
              <a:rPr lang="en-US" b="1" dirty="0" err="1"/>
              <a:t>choroidal</a:t>
            </a:r>
            <a:r>
              <a:rPr lang="en-US" b="1" dirty="0"/>
              <a:t> </a:t>
            </a:r>
            <a:r>
              <a:rPr lang="en-US" b="1" dirty="0" err="1"/>
              <a:t>naevus</a:t>
            </a:r>
            <a:endParaRPr lang="en-US" b="1" dirty="0"/>
          </a:p>
        </p:txBody>
      </p:sp>
      <p:sp>
        <p:nvSpPr>
          <p:cNvPr id="13323" name="Text Box 11"/>
          <p:cNvSpPr txBox="1">
            <a:spLocks noChangeArrowheads="1"/>
          </p:cNvSpPr>
          <p:nvPr/>
        </p:nvSpPr>
        <p:spPr bwMode="auto">
          <a:xfrm>
            <a:off x="3514999" y="3009901"/>
            <a:ext cx="208146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/>
              <a:t>  Metastatic tumour</a:t>
            </a:r>
          </a:p>
        </p:txBody>
      </p:sp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6425361" y="2895600"/>
            <a:ext cx="2106218" cy="59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/>
              <a:t>  Localized choroidal</a:t>
            </a:r>
          </a:p>
          <a:p>
            <a:pPr>
              <a:lnSpc>
                <a:spcPct val="80000"/>
              </a:lnSpc>
            </a:pPr>
            <a:r>
              <a:rPr lang="en-US" b="1"/>
              <a:t>   haemangioma</a:t>
            </a:r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323498" y="6210301"/>
            <a:ext cx="24168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/>
              <a:t>  Choroidal detachment</a:t>
            </a:r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3443616" y="6210301"/>
            <a:ext cx="22911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/>
              <a:t>  Choroidal granuloma</a:t>
            </a:r>
          </a:p>
        </p:txBody>
      </p:sp>
      <p:sp>
        <p:nvSpPr>
          <p:cNvPr id="13327" name="Text Box 15"/>
          <p:cNvSpPr txBox="1">
            <a:spLocks noChangeArrowheads="1"/>
          </p:cNvSpPr>
          <p:nvPr/>
        </p:nvSpPr>
        <p:spPr bwMode="auto">
          <a:xfrm>
            <a:off x="6249006" y="6096000"/>
            <a:ext cx="2403928" cy="59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/>
              <a:t>  Dense sub-retinal or</a:t>
            </a:r>
          </a:p>
          <a:p>
            <a:pPr>
              <a:lnSpc>
                <a:spcPct val="80000"/>
              </a:lnSpc>
            </a:pPr>
            <a:r>
              <a:rPr lang="en-US" b="1"/>
              <a:t>  sub-RPE haemorrhage</a:t>
            </a:r>
          </a:p>
        </p:txBody>
      </p:sp>
      <p:sp>
        <p:nvSpPr>
          <p:cNvPr id="13328" name="Rectangle 16"/>
          <p:cNvSpPr>
            <a:spLocks noChangeArrowheads="1"/>
          </p:cNvSpPr>
          <p:nvPr/>
        </p:nvSpPr>
        <p:spPr bwMode="auto">
          <a:xfrm>
            <a:off x="203200" y="533400"/>
            <a:ext cx="8737600" cy="6172200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3330" name="Line 18"/>
          <p:cNvSpPr>
            <a:spLocks noChangeShapeType="1"/>
          </p:cNvSpPr>
          <p:nvPr/>
        </p:nvSpPr>
        <p:spPr bwMode="auto">
          <a:xfrm>
            <a:off x="3251200" y="533400"/>
            <a:ext cx="0" cy="617220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3331" name="Line 19"/>
          <p:cNvSpPr>
            <a:spLocks noChangeShapeType="1"/>
          </p:cNvSpPr>
          <p:nvPr/>
        </p:nvSpPr>
        <p:spPr bwMode="auto">
          <a:xfrm>
            <a:off x="6231467" y="533400"/>
            <a:ext cx="0" cy="617220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3333" name="Line 21"/>
          <p:cNvSpPr>
            <a:spLocks noChangeShapeType="1"/>
          </p:cNvSpPr>
          <p:nvPr/>
        </p:nvSpPr>
        <p:spPr bwMode="auto">
          <a:xfrm>
            <a:off x="203200" y="3581400"/>
            <a:ext cx="8737600" cy="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3334" name="Line 22"/>
          <p:cNvSpPr>
            <a:spLocks noChangeShapeType="1"/>
          </p:cNvSpPr>
          <p:nvPr/>
        </p:nvSpPr>
        <p:spPr bwMode="auto">
          <a:xfrm>
            <a:off x="203200" y="2895600"/>
            <a:ext cx="8737600" cy="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3335" name="Line 23"/>
          <p:cNvSpPr>
            <a:spLocks noChangeShapeType="1"/>
          </p:cNvSpPr>
          <p:nvPr/>
        </p:nvSpPr>
        <p:spPr bwMode="auto">
          <a:xfrm>
            <a:off x="203200" y="6096000"/>
            <a:ext cx="8737600" cy="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FF0000"/>
                </a:solidFill>
              </a:rPr>
              <a:t>Choroidal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haemangioma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158" y="1928802"/>
            <a:ext cx="8229600" cy="4389120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3200" dirty="0" smtClean="0"/>
              <a:t>1- circumscribed </a:t>
            </a:r>
            <a:r>
              <a:rPr lang="en-US" sz="3200" dirty="0" err="1" smtClean="0"/>
              <a:t>choroidal</a:t>
            </a:r>
            <a:r>
              <a:rPr lang="en-US" sz="3200" dirty="0" smtClean="0"/>
              <a:t> </a:t>
            </a:r>
            <a:r>
              <a:rPr lang="en-US" sz="3200" dirty="0" err="1" smtClean="0"/>
              <a:t>haemangioma</a:t>
            </a:r>
            <a:endParaRPr lang="en-US" sz="3200" dirty="0" smtClean="0"/>
          </a:p>
          <a:p>
            <a:pPr algn="l">
              <a:buNone/>
            </a:pPr>
            <a:r>
              <a:rPr lang="en-US" sz="3200" dirty="0" smtClean="0"/>
              <a:t>2-diffuse </a:t>
            </a:r>
            <a:r>
              <a:rPr lang="en-US" sz="3200" dirty="0" err="1" smtClean="0"/>
              <a:t>choroidal</a:t>
            </a:r>
            <a:r>
              <a:rPr lang="en-US" sz="3200" dirty="0" smtClean="0"/>
              <a:t> </a:t>
            </a:r>
            <a:r>
              <a:rPr lang="en-US" sz="3200" dirty="0" err="1" smtClean="0"/>
              <a:t>haemangioma</a:t>
            </a:r>
            <a:r>
              <a:rPr lang="en-US" sz="3200" dirty="0" smtClean="0"/>
              <a:t> </a:t>
            </a:r>
            <a:endParaRPr lang="ar-S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My Documents\Mel41.jpg"/>
          <p:cNvPicPr>
            <a:picLocks noChangeAspect="1" noChangeArrowheads="1"/>
          </p:cNvPicPr>
          <p:nvPr/>
        </p:nvPicPr>
        <p:blipFill>
          <a:blip r:embed="rId2">
            <a:lum bright="-12000" contrast="16000"/>
          </a:blip>
          <a:srcRect/>
          <a:stretch>
            <a:fillRect/>
          </a:stretch>
        </p:blipFill>
        <p:spPr bwMode="auto">
          <a:xfrm>
            <a:off x="67733" y="935038"/>
            <a:ext cx="6004465" cy="5472112"/>
          </a:xfrm>
          <a:prstGeom prst="rect">
            <a:avLst/>
          </a:prstGeom>
          <a:noFill/>
        </p:spPr>
      </p:pic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214283" y="0"/>
            <a:ext cx="864399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3600" b="1" dirty="0">
                <a:solidFill>
                  <a:srgbClr val="FF0000"/>
                </a:solidFill>
              </a:rPr>
              <a:t>Circumscribed </a:t>
            </a:r>
            <a:r>
              <a:rPr lang="en-US" sz="3600" b="1" dirty="0" err="1" smtClean="0">
                <a:solidFill>
                  <a:srgbClr val="FF0000"/>
                </a:solidFill>
              </a:rPr>
              <a:t>choroidalhaemangioma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6215074" y="1000108"/>
            <a:ext cx="2532809" cy="319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80000"/>
              </a:lnSpc>
            </a:pPr>
            <a:r>
              <a:rPr lang="en-US" b="1" dirty="0"/>
              <a:t>  Presentation - adult life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6104124" y="1466851"/>
            <a:ext cx="2828210" cy="541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/>
              <a:t>  Dome-shaped or </a:t>
            </a:r>
            <a:r>
              <a:rPr lang="en-US" b="1" dirty="0" err="1"/>
              <a:t>placoid</a:t>
            </a:r>
            <a:r>
              <a:rPr lang="en-US" b="1" dirty="0"/>
              <a:t>,</a:t>
            </a:r>
          </a:p>
          <a:p>
            <a:pPr algn="l">
              <a:lnSpc>
                <a:spcPct val="80000"/>
              </a:lnSpc>
            </a:pPr>
            <a:r>
              <a:rPr lang="en-US" b="1" dirty="0"/>
              <a:t>   red-orange mass</a:t>
            </a: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6158581" y="2146301"/>
            <a:ext cx="2632644" cy="541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/>
              <a:t>  Commonly at posterior</a:t>
            </a:r>
          </a:p>
          <a:p>
            <a:pPr algn="l">
              <a:lnSpc>
                <a:spcPct val="80000"/>
              </a:lnSpc>
            </a:pPr>
            <a:r>
              <a:rPr lang="en-US" b="1" dirty="0"/>
              <a:t>    pole</a:t>
            </a: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6236292" y="2797176"/>
            <a:ext cx="2552109" cy="541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/>
              <a:t>  Between 3 and 9 mm in</a:t>
            </a:r>
          </a:p>
          <a:p>
            <a:pPr algn="l">
              <a:lnSpc>
                <a:spcPct val="80000"/>
              </a:lnSpc>
            </a:pPr>
            <a:r>
              <a:rPr lang="en-US" b="1" dirty="0"/>
              <a:t>   diameter</a:t>
            </a: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6170257" y="3600451"/>
            <a:ext cx="2838277" cy="53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/>
              <a:t>  May blanch with external</a:t>
            </a:r>
          </a:p>
          <a:p>
            <a:pPr algn="l">
              <a:lnSpc>
                <a:spcPct val="80000"/>
              </a:lnSpc>
            </a:pPr>
            <a:r>
              <a:rPr lang="en-US" b="1" dirty="0"/>
              <a:t>   globe pressure</a:t>
            </a:r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6182537" y="4403726"/>
            <a:ext cx="2540952" cy="541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/>
              <a:t>  Surface </a:t>
            </a:r>
            <a:r>
              <a:rPr lang="en-US" b="1" dirty="0" err="1"/>
              <a:t>cystoid</a:t>
            </a:r>
            <a:r>
              <a:rPr lang="en-US" b="1" dirty="0"/>
              <a:t> retinal</a:t>
            </a:r>
          </a:p>
          <a:p>
            <a:pPr algn="l">
              <a:lnSpc>
                <a:spcPct val="80000"/>
              </a:lnSpc>
            </a:pPr>
            <a:r>
              <a:rPr lang="en-US" b="1" dirty="0"/>
              <a:t>   degeneration</a:t>
            </a:r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6364614" y="5165726"/>
            <a:ext cx="1898853" cy="541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/>
              <a:t>  </a:t>
            </a:r>
            <a:r>
              <a:rPr lang="en-US" b="1" dirty="0" err="1"/>
              <a:t>Exudative</a:t>
            </a:r>
            <a:r>
              <a:rPr lang="en-US" b="1" dirty="0"/>
              <a:t> retinal</a:t>
            </a:r>
          </a:p>
          <a:p>
            <a:pPr algn="l">
              <a:lnSpc>
                <a:spcPct val="80000"/>
              </a:lnSpc>
            </a:pPr>
            <a:r>
              <a:rPr lang="en-US" b="1" dirty="0"/>
              <a:t>   detachment</a:t>
            </a:r>
          </a:p>
        </p:txBody>
      </p:sp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6302560" y="5851526"/>
            <a:ext cx="2773708" cy="53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/>
              <a:t>  Treatment - radiotherapy </a:t>
            </a:r>
          </a:p>
          <a:p>
            <a:pPr algn="l">
              <a:lnSpc>
                <a:spcPct val="80000"/>
              </a:lnSpc>
            </a:pPr>
            <a:r>
              <a:rPr lang="en-US" b="1" dirty="0"/>
              <a:t>    if vision threatened</a:t>
            </a:r>
          </a:p>
        </p:txBody>
      </p:sp>
      <p:sp>
        <p:nvSpPr>
          <p:cNvPr id="19468" name="Rectangle 12"/>
          <p:cNvSpPr>
            <a:spLocks noChangeArrowheads="1"/>
          </p:cNvSpPr>
          <p:nvPr/>
        </p:nvSpPr>
        <p:spPr bwMode="auto">
          <a:xfrm>
            <a:off x="203200" y="914400"/>
            <a:ext cx="8873067" cy="5486400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9469" name="Line 13"/>
          <p:cNvSpPr>
            <a:spLocks noChangeShapeType="1"/>
          </p:cNvSpPr>
          <p:nvPr/>
        </p:nvSpPr>
        <p:spPr bwMode="auto">
          <a:xfrm>
            <a:off x="6143636" y="0"/>
            <a:ext cx="0" cy="548640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My Documents\Mel42.jpg"/>
          <p:cNvPicPr>
            <a:picLocks noChangeAspect="1" noChangeArrowheads="1"/>
          </p:cNvPicPr>
          <p:nvPr/>
        </p:nvPicPr>
        <p:blipFill>
          <a:blip r:embed="rId2">
            <a:lum bright="12000" contrast="8000"/>
          </a:blip>
          <a:srcRect/>
          <a:stretch>
            <a:fillRect/>
          </a:stretch>
        </p:blipFill>
        <p:spPr bwMode="auto">
          <a:xfrm>
            <a:off x="0" y="1385889"/>
            <a:ext cx="4673600" cy="4130675"/>
          </a:xfrm>
          <a:prstGeom prst="rect">
            <a:avLst/>
          </a:prstGeom>
          <a:noFill/>
        </p:spPr>
      </p:pic>
      <p:pic>
        <p:nvPicPr>
          <p:cNvPr id="20483" name="Picture 3" descr="C:\My Documents\Mel4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05867" y="1371600"/>
            <a:ext cx="4538133" cy="4191000"/>
          </a:xfrm>
          <a:prstGeom prst="rect">
            <a:avLst/>
          </a:prstGeom>
          <a:noFill/>
        </p:spPr>
      </p:pic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1290886" y="0"/>
            <a:ext cx="630089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Diffuse </a:t>
            </a:r>
            <a:r>
              <a:rPr lang="en-US" sz="3600" b="1" dirty="0" err="1" smtClean="0">
                <a:solidFill>
                  <a:srgbClr val="FF0000"/>
                </a:solidFill>
              </a:rPr>
              <a:t>choroidal</a:t>
            </a: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r>
              <a:rPr lang="en-US" sz="3600" b="1" dirty="0" err="1" smtClean="0">
                <a:solidFill>
                  <a:srgbClr val="FF0000"/>
                </a:solidFill>
              </a:rPr>
              <a:t>haemangioma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666980" y="609600"/>
            <a:ext cx="725782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/>
              <a:t>  </a:t>
            </a:r>
            <a:r>
              <a:rPr lang="en-US" sz="2400" b="1"/>
              <a:t>Typically affects patients with Sturge-Weber syndrome</a:t>
            </a:r>
            <a:endParaRPr lang="en-US" b="1"/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4714876" y="5653089"/>
            <a:ext cx="375179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b="1" dirty="0"/>
              <a:t>  Diffuse thickening, most marked </a:t>
            </a:r>
            <a:r>
              <a:rPr lang="en-US" b="1" dirty="0" smtClean="0"/>
              <a:t>at </a:t>
            </a:r>
            <a:r>
              <a:rPr lang="en-US" b="1" dirty="0"/>
              <a:t>posterior pole</a:t>
            </a:r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0" y="5653089"/>
            <a:ext cx="457199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b="1" dirty="0"/>
              <a:t> Can be missed unless compared with </a:t>
            </a:r>
            <a:r>
              <a:rPr lang="en-US" b="1" dirty="0" smtClean="0"/>
              <a:t>normal fellow </a:t>
            </a:r>
            <a:r>
              <a:rPr lang="en-US" b="1" dirty="0"/>
              <a:t>eye as shown </a:t>
            </a:r>
            <a:r>
              <a:rPr lang="en-US" b="1" dirty="0" smtClean="0"/>
              <a:t>here</a:t>
            </a:r>
            <a:endParaRPr lang="en-US" b="1" dirty="0"/>
          </a:p>
        </p:txBody>
      </p:sp>
      <p:sp>
        <p:nvSpPr>
          <p:cNvPr id="20490" name="Rectangle 10"/>
          <p:cNvSpPr>
            <a:spLocks noChangeArrowheads="1"/>
          </p:cNvSpPr>
          <p:nvPr/>
        </p:nvSpPr>
        <p:spPr bwMode="auto">
          <a:xfrm>
            <a:off x="67734" y="1371600"/>
            <a:ext cx="9008533" cy="5105400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0491" name="Line 11"/>
          <p:cNvSpPr>
            <a:spLocks noChangeShapeType="1"/>
          </p:cNvSpPr>
          <p:nvPr/>
        </p:nvSpPr>
        <p:spPr bwMode="auto">
          <a:xfrm>
            <a:off x="4605867" y="1371600"/>
            <a:ext cx="0" cy="510540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0492" name="Line 12"/>
          <p:cNvSpPr>
            <a:spLocks noChangeShapeType="1"/>
          </p:cNvSpPr>
          <p:nvPr/>
        </p:nvSpPr>
        <p:spPr bwMode="auto">
          <a:xfrm>
            <a:off x="67734" y="5562600"/>
            <a:ext cx="9008533" cy="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9" descr="C:\My Documents\tumour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428604"/>
            <a:ext cx="2517788" cy="2779721"/>
          </a:xfrm>
          <a:prstGeom prst="rect">
            <a:avLst/>
          </a:prstGeom>
          <a:noFill/>
        </p:spPr>
      </p:pic>
      <p:pic>
        <p:nvPicPr>
          <p:cNvPr id="5" name="Picture 7" descr="C:\My Documents\tumour6.jpg"/>
          <p:cNvPicPr>
            <a:picLocks noChangeAspect="1" noChangeArrowheads="1"/>
          </p:cNvPicPr>
          <p:nvPr/>
        </p:nvPicPr>
        <p:blipFill>
          <a:blip r:embed="rId3">
            <a:lum bright="-8000" contrast="8000"/>
          </a:blip>
          <a:srcRect/>
          <a:stretch>
            <a:fillRect/>
          </a:stretch>
        </p:blipFill>
        <p:spPr bwMode="auto">
          <a:xfrm>
            <a:off x="2071670" y="3000372"/>
            <a:ext cx="3515249" cy="2286016"/>
          </a:xfrm>
          <a:prstGeom prst="rect">
            <a:avLst/>
          </a:prstGeom>
          <a:noFill/>
        </p:spPr>
      </p:pic>
      <p:pic>
        <p:nvPicPr>
          <p:cNvPr id="6" name="Picture 8" descr="C:\My Documents\tumour1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70" y="285728"/>
            <a:ext cx="3286149" cy="2871791"/>
          </a:xfrm>
          <a:prstGeom prst="rect">
            <a:avLst/>
          </a:prstGeom>
          <a:noFill/>
        </p:spPr>
      </p:pic>
      <p:pic>
        <p:nvPicPr>
          <p:cNvPr id="7" name="Picture 11" descr="C:\My Documents\tumour1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4143380"/>
            <a:ext cx="2357454" cy="2409964"/>
          </a:xfrm>
          <a:prstGeom prst="rect">
            <a:avLst/>
          </a:prstGeom>
          <a:noFill/>
        </p:spPr>
      </p:pic>
      <p:pic>
        <p:nvPicPr>
          <p:cNvPr id="8" name="Picture 8" descr="C:\My Documents\tumour22.jpg"/>
          <p:cNvPicPr>
            <a:picLocks noChangeAspect="1" noChangeArrowheads="1"/>
          </p:cNvPicPr>
          <p:nvPr/>
        </p:nvPicPr>
        <p:blipFill>
          <a:blip r:embed="rId6">
            <a:lum bright="-8000" contrast="8000"/>
          </a:blip>
          <a:srcRect/>
          <a:stretch>
            <a:fillRect/>
          </a:stretch>
        </p:blipFill>
        <p:spPr bwMode="auto">
          <a:xfrm>
            <a:off x="5572132" y="4002817"/>
            <a:ext cx="3286148" cy="2626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My Documents\Mel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14488"/>
            <a:ext cx="4786314" cy="3521088"/>
          </a:xfrm>
          <a:prstGeom prst="rect">
            <a:avLst/>
          </a:prstGeom>
          <a:noFill/>
        </p:spPr>
      </p:pic>
      <p:pic>
        <p:nvPicPr>
          <p:cNvPr id="21507" name="Picture 3" descr="C:\My Documents\Mel45.jpg"/>
          <p:cNvPicPr>
            <a:picLocks noChangeAspect="1" noChangeArrowheads="1"/>
          </p:cNvPicPr>
          <p:nvPr/>
        </p:nvPicPr>
        <p:blipFill>
          <a:blip r:embed="rId3">
            <a:lum bright="-4000" contrast="8000"/>
          </a:blip>
          <a:srcRect/>
          <a:stretch>
            <a:fillRect/>
          </a:stretch>
        </p:blipFill>
        <p:spPr bwMode="auto">
          <a:xfrm>
            <a:off x="4809067" y="1714488"/>
            <a:ext cx="4334933" cy="3543312"/>
          </a:xfrm>
          <a:prstGeom prst="rect">
            <a:avLst/>
          </a:prstGeom>
          <a:noFill/>
        </p:spPr>
      </p:pic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1254627" y="228600"/>
            <a:ext cx="624119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b="1" dirty="0" err="1">
                <a:solidFill>
                  <a:srgbClr val="FF0000"/>
                </a:solidFill>
              </a:rPr>
              <a:t>Choroidal</a:t>
            </a:r>
            <a:r>
              <a:rPr lang="en-US" sz="3600" b="1" dirty="0">
                <a:solidFill>
                  <a:srgbClr val="FF0000"/>
                </a:solidFill>
              </a:rPr>
              <a:t> metastatic carcinoma</a:t>
            </a: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0" y="838200"/>
            <a:ext cx="903534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b="1" dirty="0"/>
              <a:t>  </a:t>
            </a:r>
            <a:r>
              <a:rPr lang="en-US" sz="2400" b="1" dirty="0"/>
              <a:t>Most frequent primary site is breast in women and bronchus in both sexes</a:t>
            </a: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406217" y="5272089"/>
            <a:ext cx="3115918" cy="59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/>
              <a:t>  Fast-growing, creamy-white,</a:t>
            </a:r>
          </a:p>
          <a:p>
            <a:pPr algn="l">
              <a:lnSpc>
                <a:spcPct val="80000"/>
              </a:lnSpc>
            </a:pPr>
            <a:r>
              <a:rPr lang="en-US" b="1" dirty="0"/>
              <a:t>   </a:t>
            </a:r>
            <a:r>
              <a:rPr lang="en-US" b="1" dirty="0" err="1"/>
              <a:t>placoid</a:t>
            </a:r>
            <a:r>
              <a:rPr lang="en-US" b="1" dirty="0"/>
              <a:t> lesion</a:t>
            </a:r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337808" y="5881688"/>
            <a:ext cx="35907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/>
              <a:t>  Most frequently at posterior pole</a:t>
            </a:r>
          </a:p>
        </p:txBody>
      </p:sp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4880591" y="5257801"/>
            <a:ext cx="271965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/>
              <a:t>  Deposits may be multiple</a:t>
            </a:r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5044644" y="5843588"/>
            <a:ext cx="20758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/>
              <a:t>  Bilateral in 10-30%</a:t>
            </a:r>
          </a:p>
        </p:txBody>
      </p:sp>
      <p:sp>
        <p:nvSpPr>
          <p:cNvPr id="21515" name="Line 11"/>
          <p:cNvSpPr>
            <a:spLocks noChangeShapeType="1"/>
          </p:cNvSpPr>
          <p:nvPr/>
        </p:nvSpPr>
        <p:spPr bwMode="auto">
          <a:xfrm flipH="1" flipV="1">
            <a:off x="5757333" y="3595688"/>
            <a:ext cx="406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1516" name="Line 12"/>
          <p:cNvSpPr>
            <a:spLocks noChangeShapeType="1"/>
          </p:cNvSpPr>
          <p:nvPr/>
        </p:nvSpPr>
        <p:spPr bwMode="auto">
          <a:xfrm flipH="1" flipV="1">
            <a:off x="7518400" y="2376488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1517" name="Rectangle 13"/>
          <p:cNvSpPr>
            <a:spLocks noChangeArrowheads="1"/>
          </p:cNvSpPr>
          <p:nvPr/>
        </p:nvSpPr>
        <p:spPr bwMode="auto">
          <a:xfrm>
            <a:off x="0" y="1714488"/>
            <a:ext cx="8805333" cy="4800600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1518" name="Line 14"/>
          <p:cNvSpPr>
            <a:spLocks noChangeShapeType="1"/>
          </p:cNvSpPr>
          <p:nvPr/>
        </p:nvSpPr>
        <p:spPr bwMode="auto">
          <a:xfrm>
            <a:off x="4809067" y="1524000"/>
            <a:ext cx="0" cy="480060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1519" name="Line 15"/>
          <p:cNvSpPr>
            <a:spLocks noChangeShapeType="1"/>
          </p:cNvSpPr>
          <p:nvPr/>
        </p:nvSpPr>
        <p:spPr bwMode="auto">
          <a:xfrm flipH="1">
            <a:off x="135467" y="5257800"/>
            <a:ext cx="8805333" cy="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My Documents\Mel47.jpg"/>
          <p:cNvPicPr>
            <a:picLocks noChangeAspect="1" noChangeArrowheads="1"/>
          </p:cNvPicPr>
          <p:nvPr/>
        </p:nvPicPr>
        <p:blipFill>
          <a:blip r:embed="rId2">
            <a:lum bright="-4000" contrast="4000"/>
          </a:blip>
          <a:srcRect/>
          <a:stretch>
            <a:fillRect/>
          </a:stretch>
        </p:blipFill>
        <p:spPr bwMode="auto">
          <a:xfrm>
            <a:off x="338667" y="1295400"/>
            <a:ext cx="5162027" cy="4724400"/>
          </a:xfrm>
          <a:prstGeom prst="rect">
            <a:avLst/>
          </a:prstGeom>
          <a:noFill/>
        </p:spPr>
      </p:pic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3015349" y="76200"/>
            <a:ext cx="30806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b="1" dirty="0" err="1">
                <a:solidFill>
                  <a:srgbClr val="FF0000"/>
                </a:solidFill>
              </a:rPr>
              <a:t>Melanocytoma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5783061" y="1752601"/>
            <a:ext cx="2526974" cy="59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 b="1" dirty="0"/>
              <a:t>  Affects dark skinned </a:t>
            </a:r>
          </a:p>
          <a:p>
            <a:pPr algn="l">
              <a:lnSpc>
                <a:spcPct val="80000"/>
              </a:lnSpc>
            </a:pPr>
            <a:r>
              <a:rPr lang="en-US" sz="2000" b="1" dirty="0"/>
              <a:t>   individuals</a:t>
            </a: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5738329" y="2805113"/>
            <a:ext cx="2645083" cy="34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 b="1" dirty="0"/>
              <a:t>  Usually asymptomatic</a:t>
            </a:r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5699060" y="3914776"/>
            <a:ext cx="279159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 b="1" dirty="0"/>
              <a:t>  Most frequently affects</a:t>
            </a:r>
          </a:p>
          <a:p>
            <a:pPr algn="l">
              <a:lnSpc>
                <a:spcPct val="80000"/>
              </a:lnSpc>
            </a:pPr>
            <a:r>
              <a:rPr lang="en-US" sz="2000" b="1" dirty="0"/>
              <a:t>   optic nerve head</a:t>
            </a: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5747840" y="5133976"/>
            <a:ext cx="308148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 b="1" dirty="0"/>
              <a:t>  Black lesion with feathery</a:t>
            </a:r>
          </a:p>
          <a:p>
            <a:pPr algn="l">
              <a:lnSpc>
                <a:spcPct val="80000"/>
              </a:lnSpc>
            </a:pPr>
            <a:r>
              <a:rPr lang="en-US" sz="2000" b="1" dirty="0"/>
              <a:t>   edges </a:t>
            </a:r>
          </a:p>
        </p:txBody>
      </p:sp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270933" y="1295400"/>
            <a:ext cx="8669867" cy="4724400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3561" name="Line 9"/>
          <p:cNvSpPr>
            <a:spLocks noChangeShapeType="1"/>
          </p:cNvSpPr>
          <p:nvPr/>
        </p:nvSpPr>
        <p:spPr bwMode="auto">
          <a:xfrm>
            <a:off x="5572132" y="1285860"/>
            <a:ext cx="0" cy="472440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000" b="1" dirty="0" smtClean="0"/>
              <a:t>TUMOURS OF THE RETINA</a:t>
            </a:r>
            <a:endParaRPr lang="ar-SA" sz="8000" b="1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-135600" y="-76200"/>
            <a:ext cx="790235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b="1" dirty="0"/>
              <a:t>Differential diagnosis of </a:t>
            </a:r>
            <a:r>
              <a:rPr lang="en-US" sz="3600" b="1" dirty="0" err="1"/>
              <a:t>leukocoria</a:t>
            </a:r>
            <a:endParaRPr lang="en-US" sz="3600" b="1" dirty="0"/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427817" y="557214"/>
            <a:ext cx="2493183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200" b="1">
                <a:solidFill>
                  <a:srgbClr val="FF0000"/>
                </a:solidFill>
              </a:rPr>
              <a:t>Congenital cataract</a:t>
            </a:r>
            <a:r>
              <a:rPr lang="en-US" sz="2000" b="1"/>
              <a:t> 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232980" y="3108326"/>
            <a:ext cx="256525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/>
              <a:t>  Unilateral or bilateral</a:t>
            </a:r>
            <a:endParaRPr lang="en-US" sz="2000"/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4210433" y="3108326"/>
            <a:ext cx="134370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/>
              <a:t>  Unilateral</a:t>
            </a:r>
            <a:endParaRPr lang="en-US" sz="2000"/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6493934" y="563564"/>
            <a:ext cx="2650066" cy="1040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2200" b="1" dirty="0">
                <a:solidFill>
                  <a:srgbClr val="FF0000"/>
                </a:solidFill>
              </a:rPr>
              <a:t>Inflammatory </a:t>
            </a:r>
            <a:r>
              <a:rPr lang="en-US" sz="2200" b="1" dirty="0" err="1">
                <a:solidFill>
                  <a:srgbClr val="FF0000"/>
                </a:solidFill>
              </a:rPr>
              <a:t>cyclitic</a:t>
            </a:r>
            <a:endParaRPr lang="en-US" sz="2200" b="1" dirty="0">
              <a:solidFill>
                <a:srgbClr val="FF0000"/>
              </a:solidFill>
            </a:endParaRPr>
          </a:p>
          <a:p>
            <a:pPr algn="ctr">
              <a:lnSpc>
                <a:spcPct val="80000"/>
              </a:lnSpc>
            </a:pPr>
            <a:r>
              <a:rPr lang="en-US" sz="2200" b="1" dirty="0">
                <a:solidFill>
                  <a:srgbClr val="FF0000"/>
                </a:solidFill>
              </a:rPr>
              <a:t>membrane</a:t>
            </a:r>
            <a:r>
              <a:rPr lang="en-US" sz="2000" b="1" dirty="0"/>
              <a:t> 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3639257" y="563564"/>
            <a:ext cx="2790132" cy="1040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2200" b="1" dirty="0">
                <a:solidFill>
                  <a:srgbClr val="FF0000"/>
                </a:solidFill>
              </a:rPr>
              <a:t>Persistent </a:t>
            </a:r>
            <a:r>
              <a:rPr lang="en-US" sz="2200" b="1" dirty="0" err="1">
                <a:solidFill>
                  <a:srgbClr val="FF0000"/>
                </a:solidFill>
              </a:rPr>
              <a:t>hyperplastic</a:t>
            </a:r>
            <a:endParaRPr lang="en-US" sz="2200" b="1" dirty="0">
              <a:solidFill>
                <a:srgbClr val="FF0000"/>
              </a:solidFill>
            </a:endParaRPr>
          </a:p>
          <a:p>
            <a:pPr algn="ctr">
              <a:lnSpc>
                <a:spcPct val="80000"/>
              </a:lnSpc>
            </a:pPr>
            <a:r>
              <a:rPr lang="en-US" sz="2200" b="1" dirty="0">
                <a:solidFill>
                  <a:srgbClr val="FF0000"/>
                </a:solidFill>
              </a:rPr>
              <a:t>primary vitreous</a:t>
            </a:r>
            <a:r>
              <a:rPr lang="en-US" sz="2000" b="1" dirty="0"/>
              <a:t> </a:t>
            </a: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6285235" y="3108326"/>
            <a:ext cx="256525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/>
              <a:t>  Unilateral or bilateral</a:t>
            </a:r>
            <a:endParaRPr lang="en-US" sz="2000"/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554211" y="3505200"/>
            <a:ext cx="1823513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200" b="1">
                <a:solidFill>
                  <a:srgbClr val="FF0000"/>
                </a:solidFill>
              </a:rPr>
              <a:t>Coats disease</a:t>
            </a:r>
            <a:r>
              <a:rPr lang="en-US" sz="2000" b="1"/>
              <a:t> </a:t>
            </a: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823766" y="6148389"/>
            <a:ext cx="134370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/>
              <a:t>  Unilateral</a:t>
            </a:r>
            <a:endParaRPr lang="en-US" sz="2000"/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4210433" y="6148389"/>
            <a:ext cx="134370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/>
              <a:t>  Unilateral</a:t>
            </a:r>
            <a:endParaRPr lang="en-US" sz="2000"/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6482645" y="3511550"/>
            <a:ext cx="2661355" cy="1040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2200" b="1" dirty="0">
                <a:solidFill>
                  <a:srgbClr val="FF0000"/>
                </a:solidFill>
              </a:rPr>
              <a:t>Advanced retinopathy </a:t>
            </a:r>
          </a:p>
          <a:p>
            <a:pPr algn="ctr">
              <a:lnSpc>
                <a:spcPct val="80000"/>
              </a:lnSpc>
            </a:pPr>
            <a:r>
              <a:rPr lang="en-US" sz="2200" b="1" dirty="0">
                <a:solidFill>
                  <a:srgbClr val="FF0000"/>
                </a:solidFill>
              </a:rPr>
              <a:t>of prematurity</a:t>
            </a:r>
            <a:endParaRPr lang="en-US" sz="2000" b="1" dirty="0"/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3500430" y="3511551"/>
            <a:ext cx="3034873" cy="1040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2200" b="1" dirty="0">
                <a:solidFill>
                  <a:srgbClr val="FF0000"/>
                </a:solidFill>
              </a:rPr>
              <a:t>Posterior </a:t>
            </a:r>
            <a:r>
              <a:rPr lang="en-US" sz="2200" b="1" dirty="0" smtClean="0">
                <a:solidFill>
                  <a:srgbClr val="FF0000"/>
                </a:solidFill>
              </a:rPr>
              <a:t>pole </a:t>
            </a:r>
            <a:r>
              <a:rPr lang="en-US" sz="2200" b="1" dirty="0" err="1" smtClean="0">
                <a:solidFill>
                  <a:srgbClr val="FF0000"/>
                </a:solidFill>
              </a:rPr>
              <a:t>toxocara</a:t>
            </a:r>
            <a:endParaRPr lang="en-US" sz="2200" b="1" dirty="0">
              <a:solidFill>
                <a:srgbClr val="FF0000"/>
              </a:solidFill>
            </a:endParaRPr>
          </a:p>
          <a:p>
            <a:pPr algn="ctr">
              <a:lnSpc>
                <a:spcPct val="80000"/>
              </a:lnSpc>
            </a:pPr>
            <a:r>
              <a:rPr lang="en-US" sz="2200" b="1" dirty="0" err="1">
                <a:solidFill>
                  <a:srgbClr val="FF0000"/>
                </a:solidFill>
              </a:rPr>
              <a:t>granuloma</a:t>
            </a:r>
            <a:r>
              <a:rPr lang="en-US" sz="2000" b="1" dirty="0"/>
              <a:t> </a:t>
            </a:r>
          </a:p>
        </p:txBody>
      </p:sp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6270060" y="6019800"/>
            <a:ext cx="265965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b="1" dirty="0"/>
              <a:t>Always bilateral but </a:t>
            </a:r>
          </a:p>
          <a:p>
            <a:pPr algn="l">
              <a:lnSpc>
                <a:spcPct val="80000"/>
              </a:lnSpc>
            </a:pPr>
            <a:r>
              <a:rPr lang="en-US" sz="2000" b="1" dirty="0"/>
              <a:t>may be </a:t>
            </a:r>
            <a:r>
              <a:rPr lang="en-US" sz="2000" b="1" dirty="0" err="1" smtClean="0"/>
              <a:t>asymmetrica</a:t>
            </a:r>
            <a:endParaRPr lang="en-US" sz="2000" dirty="0"/>
          </a:p>
        </p:txBody>
      </p:sp>
      <p:pic>
        <p:nvPicPr>
          <p:cNvPr id="10255" name="Picture 15" descr="C:\My Documents\Ret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0933" y="1295400"/>
            <a:ext cx="3183467" cy="1828800"/>
          </a:xfrm>
          <a:prstGeom prst="rect">
            <a:avLst/>
          </a:prstGeom>
          <a:noFill/>
        </p:spPr>
      </p:pic>
      <p:pic>
        <p:nvPicPr>
          <p:cNvPr id="10256" name="Picture 16" descr="C:\My Documents\Ret 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54400" y="1295400"/>
            <a:ext cx="3048000" cy="1828800"/>
          </a:xfrm>
          <a:prstGeom prst="rect">
            <a:avLst/>
          </a:prstGeom>
          <a:noFill/>
        </p:spPr>
      </p:pic>
      <p:pic>
        <p:nvPicPr>
          <p:cNvPr id="10257" name="Picture 17" descr="C:\My Documents\Ret 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05600" y="1295400"/>
            <a:ext cx="2032000" cy="1828800"/>
          </a:xfrm>
          <a:prstGeom prst="rect">
            <a:avLst/>
          </a:prstGeom>
          <a:noFill/>
        </p:spPr>
      </p:pic>
      <p:pic>
        <p:nvPicPr>
          <p:cNvPr id="10258" name="Picture 18" descr="C:\My Documents\REt 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80534" y="4224339"/>
            <a:ext cx="2099733" cy="1855787"/>
          </a:xfrm>
          <a:prstGeom prst="rect">
            <a:avLst/>
          </a:prstGeom>
          <a:noFill/>
        </p:spPr>
      </p:pic>
      <p:pic>
        <p:nvPicPr>
          <p:cNvPr id="10259" name="Picture 19" descr="C:\My Documents\Ret 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8533" y="4191001"/>
            <a:ext cx="2167467" cy="1916113"/>
          </a:xfrm>
          <a:prstGeom prst="rect">
            <a:avLst/>
          </a:prstGeom>
          <a:noFill/>
        </p:spPr>
      </p:pic>
      <p:pic>
        <p:nvPicPr>
          <p:cNvPr id="10260" name="Picture 20" descr="C:\My Documents\REt 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05600" y="4191001"/>
            <a:ext cx="2235200" cy="1908175"/>
          </a:xfrm>
          <a:prstGeom prst="rect">
            <a:avLst/>
          </a:prstGeom>
          <a:noFill/>
        </p:spPr>
      </p:pic>
      <p:sp>
        <p:nvSpPr>
          <p:cNvPr id="10261" name="Rectangle 21"/>
          <p:cNvSpPr>
            <a:spLocks noChangeArrowheads="1"/>
          </p:cNvSpPr>
          <p:nvPr/>
        </p:nvSpPr>
        <p:spPr bwMode="auto">
          <a:xfrm>
            <a:off x="270933" y="609600"/>
            <a:ext cx="8669867" cy="6019800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0262" name="Line 22"/>
          <p:cNvSpPr>
            <a:spLocks noChangeShapeType="1"/>
          </p:cNvSpPr>
          <p:nvPr/>
        </p:nvSpPr>
        <p:spPr bwMode="auto">
          <a:xfrm>
            <a:off x="3454400" y="609600"/>
            <a:ext cx="0" cy="601980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0263" name="Line 23"/>
          <p:cNvSpPr>
            <a:spLocks noChangeShapeType="1"/>
          </p:cNvSpPr>
          <p:nvPr/>
        </p:nvSpPr>
        <p:spPr bwMode="auto">
          <a:xfrm>
            <a:off x="6502400" y="609600"/>
            <a:ext cx="0" cy="601980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0264" name="Line 24"/>
          <p:cNvSpPr>
            <a:spLocks noChangeShapeType="1"/>
          </p:cNvSpPr>
          <p:nvPr/>
        </p:nvSpPr>
        <p:spPr bwMode="auto">
          <a:xfrm flipH="1">
            <a:off x="270933" y="3581400"/>
            <a:ext cx="8669867" cy="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0265" name="Line 25"/>
          <p:cNvSpPr>
            <a:spLocks noChangeShapeType="1"/>
          </p:cNvSpPr>
          <p:nvPr/>
        </p:nvSpPr>
        <p:spPr bwMode="auto">
          <a:xfrm flipH="1">
            <a:off x="270933" y="6096000"/>
            <a:ext cx="8669867" cy="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0266" name="Line 26"/>
          <p:cNvSpPr>
            <a:spLocks noChangeShapeType="1"/>
          </p:cNvSpPr>
          <p:nvPr/>
        </p:nvSpPr>
        <p:spPr bwMode="auto">
          <a:xfrm flipH="1">
            <a:off x="270933" y="4191000"/>
            <a:ext cx="8669867" cy="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0267" name="Line 27"/>
          <p:cNvSpPr>
            <a:spLocks noChangeShapeType="1"/>
          </p:cNvSpPr>
          <p:nvPr/>
        </p:nvSpPr>
        <p:spPr bwMode="auto">
          <a:xfrm flipH="1">
            <a:off x="270933" y="1295400"/>
            <a:ext cx="8669867" cy="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0268" name="Line 28"/>
          <p:cNvSpPr>
            <a:spLocks noChangeShapeType="1"/>
          </p:cNvSpPr>
          <p:nvPr/>
        </p:nvSpPr>
        <p:spPr bwMode="auto">
          <a:xfrm flipH="1">
            <a:off x="270933" y="3124200"/>
            <a:ext cx="8669867" cy="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600" b="1" dirty="0" smtClean="0">
                <a:solidFill>
                  <a:srgbClr val="FF0000"/>
                </a:solidFill>
              </a:rPr>
              <a:t>Retinoblastoma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0" y="1273176"/>
            <a:ext cx="864396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3200" b="1" dirty="0">
                <a:solidFill>
                  <a:srgbClr val="FF0000"/>
                </a:solidFill>
              </a:rPr>
              <a:t>1</a:t>
            </a:r>
            <a:r>
              <a:rPr lang="en-US" sz="3200" b="1" dirty="0"/>
              <a:t>.  Most common primary, </a:t>
            </a:r>
            <a:r>
              <a:rPr lang="en-US" sz="3200" b="1" dirty="0" smtClean="0"/>
              <a:t>malignant, intraocular  </a:t>
            </a:r>
            <a:r>
              <a:rPr lang="en-US" sz="3200" b="1" dirty="0" err="1"/>
              <a:t>tumour</a:t>
            </a:r>
            <a:r>
              <a:rPr lang="en-US" sz="3200" b="1" dirty="0"/>
              <a:t> of </a:t>
            </a:r>
            <a:r>
              <a:rPr lang="en-US" sz="3200" b="1" dirty="0" smtClean="0"/>
              <a:t>childhood</a:t>
            </a:r>
            <a:endParaRPr lang="en-US" sz="3200" b="1" dirty="0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0" y="2568575"/>
            <a:ext cx="821533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3200" b="1" dirty="0">
                <a:solidFill>
                  <a:srgbClr val="FF0000"/>
                </a:solidFill>
              </a:rPr>
              <a:t> 2</a:t>
            </a:r>
            <a:r>
              <a:rPr lang="en-US" sz="3200" b="1" dirty="0"/>
              <a:t>.  No sexual predilection</a:t>
            </a: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0" y="3422650"/>
            <a:ext cx="892971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3200" b="1" dirty="0">
                <a:solidFill>
                  <a:srgbClr val="FF0000"/>
                </a:solidFill>
              </a:rPr>
              <a:t> 3.  </a:t>
            </a:r>
            <a:r>
              <a:rPr lang="en-US" sz="3200" b="1" dirty="0"/>
              <a:t>Presents before age of 3 years (average </a:t>
            </a:r>
            <a:r>
              <a:rPr lang="en-US" sz="3200" b="1" dirty="0" smtClean="0"/>
              <a:t>3  months  )</a:t>
            </a:r>
            <a:endParaRPr lang="en-US" sz="3200" b="1" dirty="0"/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0" y="4429125"/>
            <a:ext cx="857252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3200" b="1" dirty="0">
                <a:solidFill>
                  <a:srgbClr val="FF0000"/>
                </a:solidFill>
              </a:rPr>
              <a:t>4.   </a:t>
            </a:r>
            <a:r>
              <a:rPr lang="en-US" sz="3200" b="1" dirty="0"/>
              <a:t>Heritable (40%) or non-heritable (60%)</a:t>
            </a:r>
          </a:p>
          <a:p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0" y="5540375"/>
            <a:ext cx="807246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3200" b="1" dirty="0">
                <a:solidFill>
                  <a:srgbClr val="FF0000"/>
                </a:solidFill>
              </a:rPr>
              <a:t> 5.  </a:t>
            </a:r>
            <a:r>
              <a:rPr lang="en-US" sz="3200" b="1" dirty="0"/>
              <a:t>Predisposing gene (RPE 1) on </a:t>
            </a:r>
            <a:r>
              <a:rPr lang="en-US" sz="3200" b="1" dirty="0" smtClean="0"/>
              <a:t>13q14</a:t>
            </a:r>
          </a:p>
          <a:p>
            <a:pPr algn="l"/>
            <a:r>
              <a:rPr lang="en-US" sz="3200" b="1" dirty="0" smtClean="0">
                <a:solidFill>
                  <a:srgbClr val="FF0000"/>
                </a:solidFill>
              </a:rPr>
              <a:t>6-</a:t>
            </a:r>
            <a:r>
              <a:rPr lang="en-US" sz="3200" b="1" dirty="0" smtClean="0"/>
              <a:t> B/L in 25 % of cases .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9" name="Picture 17" descr="C:\My Documents\a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57333" y="1108075"/>
            <a:ext cx="2641600" cy="1787525"/>
          </a:xfrm>
          <a:prstGeom prst="rect">
            <a:avLst/>
          </a:prstGeom>
          <a:noFill/>
        </p:spPr>
      </p:pic>
      <p:pic>
        <p:nvPicPr>
          <p:cNvPr id="3074" name="Picture 2" descr="C:\My Documents\JJK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48267" y="1335088"/>
            <a:ext cx="2980267" cy="1617662"/>
          </a:xfrm>
          <a:prstGeom prst="rect">
            <a:avLst/>
          </a:prstGeom>
          <a:noFill/>
        </p:spPr>
      </p:pic>
      <p:pic>
        <p:nvPicPr>
          <p:cNvPr id="3077" name="Picture 5" descr="C:\My Documents\JJK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48267" y="3886200"/>
            <a:ext cx="2980267" cy="2438400"/>
          </a:xfrm>
          <a:prstGeom prst="rect">
            <a:avLst/>
          </a:prstGeom>
          <a:noFill/>
        </p:spPr>
      </p:pic>
      <p:pic>
        <p:nvPicPr>
          <p:cNvPr id="3078" name="Picture 6" descr="C:\My Documents\JJK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28534" y="3886200"/>
            <a:ext cx="2099733" cy="2438400"/>
          </a:xfrm>
          <a:prstGeom prst="rect">
            <a:avLst/>
          </a:prstGeom>
          <a:noFill/>
        </p:spPr>
      </p:pic>
      <p:pic>
        <p:nvPicPr>
          <p:cNvPr id="3079" name="Picture 7" descr="C:\My Documents\JJK7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28267" y="3886200"/>
            <a:ext cx="2302933" cy="2438400"/>
          </a:xfrm>
          <a:prstGeom prst="rect">
            <a:avLst/>
          </a:prstGeom>
          <a:noFill/>
        </p:spPr>
      </p:pic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1220611" y="3352801"/>
            <a:ext cx="231140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/>
              <a:t> </a:t>
            </a:r>
            <a:r>
              <a:rPr lang="en-US" sz="2000" b="1" dirty="0" err="1"/>
              <a:t>Leukocoria</a:t>
            </a:r>
            <a:r>
              <a:rPr lang="en-US" sz="2000" b="1" dirty="0"/>
              <a:t> - 60%</a:t>
            </a:r>
            <a:endParaRPr lang="en-US" dirty="0"/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3668366" y="3413126"/>
            <a:ext cx="228793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/>
              <a:t> Strabismus - 20%</a:t>
            </a:r>
            <a:endParaRPr lang="en-US" dirty="0"/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6000760" y="3214687"/>
            <a:ext cx="249708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lnSpc>
                <a:spcPct val="80000"/>
              </a:lnSpc>
            </a:pPr>
            <a:r>
              <a:rPr lang="en-US" sz="2000" b="1" dirty="0"/>
              <a:t> Secondary glaucoma</a:t>
            </a:r>
            <a:endParaRPr lang="en-US" sz="2000" dirty="0"/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1000100" y="6357959"/>
            <a:ext cx="2865593" cy="541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lnSpc>
                <a:spcPct val="80000"/>
              </a:lnSpc>
            </a:pPr>
            <a:r>
              <a:rPr lang="en-US" sz="1800" b="1" dirty="0"/>
              <a:t> Anterior segment invasion</a:t>
            </a:r>
            <a:endParaRPr lang="en-US" sz="1800" dirty="0"/>
          </a:p>
        </p:txBody>
      </p: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3857620" y="6357958"/>
            <a:ext cx="2571768" cy="541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lnSpc>
                <a:spcPct val="80000"/>
              </a:lnSpc>
            </a:pPr>
            <a:r>
              <a:rPr lang="en-US" sz="1800" b="1" dirty="0"/>
              <a:t> </a:t>
            </a:r>
            <a:r>
              <a:rPr lang="en-US" sz="1800" b="1" dirty="0" smtClean="0"/>
              <a:t>Orbital inflammation </a:t>
            </a:r>
            <a:endParaRPr lang="en-US" dirty="0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6357950" y="6357958"/>
            <a:ext cx="2091150" cy="313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lnSpc>
                <a:spcPct val="80000"/>
              </a:lnSpc>
            </a:pPr>
            <a:r>
              <a:rPr lang="en-US" sz="1800" b="1" dirty="0"/>
              <a:t> Orbital invasion</a:t>
            </a:r>
            <a:endParaRPr lang="en-US" dirty="0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984180" y="44450"/>
            <a:ext cx="635359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rgbClr val="00B050"/>
                </a:solidFill>
              </a:rPr>
              <a:t>Presentations of retinoblastoma</a:t>
            </a:r>
            <a:endParaRPr lang="en-US" sz="2200" b="1" dirty="0">
              <a:solidFill>
                <a:srgbClr val="00B050"/>
              </a:solidFill>
            </a:endParaRPr>
          </a:p>
        </p:txBody>
      </p:sp>
      <p:pic>
        <p:nvPicPr>
          <p:cNvPr id="3088" name="Picture 16" descr="C:\My Documents\Aaa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928533" y="762000"/>
            <a:ext cx="2077156" cy="2514600"/>
          </a:xfrm>
          <a:prstGeom prst="rect">
            <a:avLst/>
          </a:prstGeom>
          <a:noFill/>
        </p:spPr>
      </p:pic>
      <p:sp>
        <p:nvSpPr>
          <p:cNvPr id="3090" name="Line 18"/>
          <p:cNvSpPr>
            <a:spLocks noChangeShapeType="1"/>
          </p:cNvSpPr>
          <p:nvPr/>
        </p:nvSpPr>
        <p:spPr bwMode="auto">
          <a:xfrm flipH="1">
            <a:off x="948267" y="3276600"/>
            <a:ext cx="7382933" cy="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3087" name="Rectangle 15"/>
          <p:cNvSpPr>
            <a:spLocks noChangeArrowheads="1"/>
          </p:cNvSpPr>
          <p:nvPr/>
        </p:nvSpPr>
        <p:spPr bwMode="auto">
          <a:xfrm>
            <a:off x="928662" y="914400"/>
            <a:ext cx="7382933" cy="5943600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3091" name="Line 19"/>
          <p:cNvSpPr>
            <a:spLocks noChangeShapeType="1"/>
          </p:cNvSpPr>
          <p:nvPr/>
        </p:nvSpPr>
        <p:spPr bwMode="auto">
          <a:xfrm flipH="1">
            <a:off x="948267" y="3886200"/>
            <a:ext cx="7382933" cy="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3092" name="Line 20"/>
          <p:cNvSpPr>
            <a:spLocks noChangeShapeType="1"/>
          </p:cNvSpPr>
          <p:nvPr/>
        </p:nvSpPr>
        <p:spPr bwMode="auto">
          <a:xfrm flipH="1">
            <a:off x="948267" y="6324600"/>
            <a:ext cx="7382933" cy="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3093" name="Line 21"/>
          <p:cNvSpPr>
            <a:spLocks noChangeShapeType="1"/>
          </p:cNvSpPr>
          <p:nvPr/>
        </p:nvSpPr>
        <p:spPr bwMode="auto">
          <a:xfrm>
            <a:off x="6028267" y="762000"/>
            <a:ext cx="0" cy="594360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3094" name="Line 22"/>
          <p:cNvSpPr>
            <a:spLocks noChangeShapeType="1"/>
          </p:cNvSpPr>
          <p:nvPr/>
        </p:nvSpPr>
        <p:spPr bwMode="auto">
          <a:xfrm>
            <a:off x="3928533" y="762000"/>
            <a:ext cx="0" cy="594360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sz="3600" b="1" u="sng" dirty="0" smtClean="0">
                <a:solidFill>
                  <a:srgbClr val="00B0F0"/>
                </a:solidFill>
              </a:rPr>
              <a:t>Investigations:</a:t>
            </a:r>
          </a:p>
          <a:p>
            <a:pPr algn="l">
              <a:buNone/>
            </a:pPr>
            <a:r>
              <a:rPr lang="en-US" dirty="0" smtClean="0"/>
              <a:t>US   to detect calcification and to R/O other </a:t>
            </a:r>
            <a:endParaRPr lang="ar-SA" dirty="0" smtClean="0"/>
          </a:p>
          <a:p>
            <a:pPr algn="l">
              <a:buNone/>
            </a:pPr>
            <a:r>
              <a:rPr lang="en-US" dirty="0" smtClean="0"/>
              <a:t>cause (Coats disease )</a:t>
            </a:r>
          </a:p>
          <a:p>
            <a:pPr algn="l">
              <a:buNone/>
            </a:pPr>
            <a:r>
              <a:rPr lang="en-US" dirty="0" smtClean="0"/>
              <a:t>MR     to detect optic nerve involvement and extra-optic extension </a:t>
            </a:r>
          </a:p>
          <a:p>
            <a:pPr algn="l">
              <a:buNone/>
            </a:pPr>
            <a:r>
              <a:rPr lang="en-US" dirty="0" smtClean="0"/>
              <a:t>CT    </a:t>
            </a:r>
          </a:p>
          <a:p>
            <a:pPr algn="l"/>
            <a:endParaRPr lang="ar-SA" dirty="0"/>
          </a:p>
        </p:txBody>
      </p:sp>
      <p:pic>
        <p:nvPicPr>
          <p:cNvPr id="4" name="Picture 4" descr="C:\My Documents\Aa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4000504"/>
            <a:ext cx="4000528" cy="2571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0" name="Picture 10" descr="C:\My Documents\JJK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7867" y="669925"/>
            <a:ext cx="3183467" cy="2574925"/>
          </a:xfrm>
          <a:prstGeom prst="rect">
            <a:avLst/>
          </a:prstGeom>
          <a:noFill/>
        </p:spPr>
      </p:pic>
      <p:pic>
        <p:nvPicPr>
          <p:cNvPr id="5131" name="Picture 11" descr="C:\My Documents\JJK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38133" y="669925"/>
            <a:ext cx="3347156" cy="2590800"/>
          </a:xfrm>
          <a:prstGeom prst="rect">
            <a:avLst/>
          </a:prstGeom>
          <a:noFill/>
        </p:spPr>
      </p:pic>
      <p:pic>
        <p:nvPicPr>
          <p:cNvPr id="5132" name="Picture 12" descr="C:\My Documents\JJK1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90133" y="3717925"/>
            <a:ext cx="3279422" cy="2609850"/>
          </a:xfrm>
          <a:prstGeom prst="rect">
            <a:avLst/>
          </a:prstGeom>
          <a:noFill/>
        </p:spPr>
      </p:pic>
      <p:pic>
        <p:nvPicPr>
          <p:cNvPr id="5134" name="Picture 14" descr="C:\My Documents\JJK1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30889" y="3717925"/>
            <a:ext cx="3414889" cy="2566988"/>
          </a:xfrm>
          <a:prstGeom prst="rect">
            <a:avLst/>
          </a:prstGeom>
          <a:noFill/>
        </p:spPr>
      </p:pic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812800" y="0"/>
            <a:ext cx="770466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800" b="1" dirty="0"/>
              <a:t>More advanced </a:t>
            </a:r>
            <a:r>
              <a:rPr lang="en-US" sz="2800" b="1" dirty="0" smtClean="0"/>
              <a:t>retinoblastoma</a:t>
            </a:r>
            <a:endParaRPr lang="en-US" sz="2800" b="1" dirty="0"/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1973200" y="3244851"/>
            <a:ext cx="217405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/>
              <a:t>Friable white mass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4786314" y="3244851"/>
            <a:ext cx="300039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2000" b="1" dirty="0"/>
              <a:t>Cottage cheese appearance</a:t>
            </a:r>
            <a:endParaRPr lang="en-US" dirty="0"/>
          </a:p>
        </p:txBody>
      </p:sp>
      <p:sp>
        <p:nvSpPr>
          <p:cNvPr id="5138" name="Text Box 18"/>
          <p:cNvSpPr txBox="1">
            <a:spLocks noChangeArrowheads="1"/>
          </p:cNvSpPr>
          <p:nvPr/>
        </p:nvSpPr>
        <p:spPr bwMode="auto">
          <a:xfrm>
            <a:off x="1592133" y="6215082"/>
            <a:ext cx="305130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2000" b="1" dirty="0"/>
              <a:t>Fine surface blood vessels</a:t>
            </a:r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5093066" y="6308726"/>
            <a:ext cx="206691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/>
              <a:t>Vitreous seedings</a:t>
            </a:r>
            <a:endParaRPr lang="en-US"/>
          </a:p>
        </p:txBody>
      </p:sp>
      <p:sp>
        <p:nvSpPr>
          <p:cNvPr id="5140" name="Line 20"/>
          <p:cNvSpPr>
            <a:spLocks noChangeShapeType="1"/>
          </p:cNvSpPr>
          <p:nvPr/>
        </p:nvSpPr>
        <p:spPr bwMode="auto">
          <a:xfrm flipV="1">
            <a:off x="5988756" y="4479925"/>
            <a:ext cx="270933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5141" name="Line 21"/>
          <p:cNvSpPr>
            <a:spLocks noChangeShapeType="1"/>
          </p:cNvSpPr>
          <p:nvPr/>
        </p:nvSpPr>
        <p:spPr bwMode="auto">
          <a:xfrm flipV="1">
            <a:off x="5921022" y="4556125"/>
            <a:ext cx="67733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5142" name="Rectangle 22"/>
          <p:cNvSpPr>
            <a:spLocks noChangeArrowheads="1"/>
          </p:cNvSpPr>
          <p:nvPr/>
        </p:nvSpPr>
        <p:spPr bwMode="auto">
          <a:xfrm>
            <a:off x="1500166" y="500042"/>
            <a:ext cx="6429420" cy="6357959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5143" name="Line 23"/>
          <p:cNvSpPr>
            <a:spLocks noChangeShapeType="1"/>
          </p:cNvSpPr>
          <p:nvPr/>
        </p:nvSpPr>
        <p:spPr bwMode="auto">
          <a:xfrm flipH="1">
            <a:off x="1721555" y="3260725"/>
            <a:ext cx="6028267" cy="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5144" name="Line 24"/>
          <p:cNvSpPr>
            <a:spLocks noChangeShapeType="1"/>
          </p:cNvSpPr>
          <p:nvPr/>
        </p:nvSpPr>
        <p:spPr bwMode="auto">
          <a:xfrm flipH="1">
            <a:off x="1721555" y="6308725"/>
            <a:ext cx="6028267" cy="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5145" name="Line 25"/>
          <p:cNvSpPr>
            <a:spLocks noChangeShapeType="1"/>
          </p:cNvSpPr>
          <p:nvPr/>
        </p:nvSpPr>
        <p:spPr bwMode="auto">
          <a:xfrm flipH="1">
            <a:off x="1721555" y="3717925"/>
            <a:ext cx="6028267" cy="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5146" name="Line 26"/>
          <p:cNvSpPr>
            <a:spLocks noChangeShapeType="1"/>
          </p:cNvSpPr>
          <p:nvPr/>
        </p:nvSpPr>
        <p:spPr bwMode="auto">
          <a:xfrm>
            <a:off x="4837289" y="669925"/>
            <a:ext cx="0" cy="601980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My Documents\JJK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143001"/>
            <a:ext cx="4143404" cy="3846513"/>
          </a:xfrm>
          <a:prstGeom prst="rect">
            <a:avLst/>
          </a:prstGeom>
          <a:noFill/>
        </p:spPr>
      </p:pic>
      <p:pic>
        <p:nvPicPr>
          <p:cNvPr id="6149" name="Picture 5" descr="C:\My Documents\JJK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1143000"/>
            <a:ext cx="3375378" cy="3886200"/>
          </a:xfrm>
          <a:prstGeom prst="rect">
            <a:avLst/>
          </a:prstGeom>
          <a:noFill/>
        </p:spPr>
      </p:pic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768552" y="5119688"/>
            <a:ext cx="369620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 err="1"/>
              <a:t>Multiglobulated</a:t>
            </a:r>
            <a:r>
              <a:rPr lang="en-US" sz="2000" b="1" dirty="0"/>
              <a:t> white mass with</a:t>
            </a:r>
          </a:p>
          <a:p>
            <a:pPr>
              <a:lnSpc>
                <a:spcPct val="80000"/>
              </a:lnSpc>
            </a:pPr>
            <a:r>
              <a:rPr lang="en-US" sz="2000" b="1" dirty="0"/>
              <a:t>overlying retinal detachment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4929191" y="5105400"/>
            <a:ext cx="29942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2000" b="1" dirty="0"/>
              <a:t>May be difficult to visualize </a:t>
            </a:r>
            <a:r>
              <a:rPr lang="en-US" sz="2000" b="1" dirty="0" smtClean="0"/>
              <a:t>through </a:t>
            </a:r>
            <a:r>
              <a:rPr lang="en-US" sz="2000" b="1" dirty="0"/>
              <a:t>deep detachment</a:t>
            </a:r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428596" y="1142984"/>
            <a:ext cx="7834871" cy="5000660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6153" name="Line 9"/>
          <p:cNvSpPr>
            <a:spLocks noChangeShapeType="1"/>
          </p:cNvSpPr>
          <p:nvPr/>
        </p:nvSpPr>
        <p:spPr bwMode="auto">
          <a:xfrm>
            <a:off x="4876800" y="1143000"/>
            <a:ext cx="0" cy="487680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6154" name="Line 10"/>
          <p:cNvSpPr>
            <a:spLocks noChangeShapeType="1"/>
          </p:cNvSpPr>
          <p:nvPr/>
        </p:nvSpPr>
        <p:spPr bwMode="auto">
          <a:xfrm flipH="1">
            <a:off x="948267" y="5029200"/>
            <a:ext cx="7315200" cy="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GB" sz="8000" b="1" dirty="0" smtClean="0"/>
              <a:t>THE IRIS </a:t>
            </a:r>
            <a:endParaRPr lang="ar-SA" sz="8000" b="1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627076" y="0"/>
            <a:ext cx="851692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rgbClr val="00B050"/>
                </a:solidFill>
              </a:rPr>
              <a:t>Treatment Options of Retinoblastoma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709351" y="687388"/>
            <a:ext cx="284289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1.  Small tumours</a:t>
            </a:r>
            <a:r>
              <a:rPr lang="en-US" sz="2000" b="1"/>
              <a:t> 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3053445" y="1068388"/>
            <a:ext cx="326268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sz="2000" b="1"/>
              <a:t>  </a:t>
            </a:r>
            <a:r>
              <a:rPr lang="en-US" b="1"/>
              <a:t>Laser photocoagulation</a:t>
            </a:r>
          </a:p>
          <a:p>
            <a:pPr>
              <a:buFontTx/>
              <a:buChar char="•"/>
            </a:pPr>
            <a:r>
              <a:rPr lang="en-US" b="1"/>
              <a:t>  Transpupillary thermotherapy</a:t>
            </a:r>
          </a:p>
          <a:p>
            <a:pPr>
              <a:buFontTx/>
              <a:buChar char="•"/>
            </a:pPr>
            <a:r>
              <a:rPr lang="en-US" b="1"/>
              <a:t>  Cryotherapy</a:t>
            </a:r>
            <a:endParaRPr lang="en-US"/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1633620" y="2224088"/>
            <a:ext cx="32869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2.  Medium tumours</a:t>
            </a:r>
            <a:r>
              <a:rPr lang="en-US" sz="2000" b="1"/>
              <a:t> 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2964804" y="2622550"/>
            <a:ext cx="307193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sz="2000" b="1"/>
              <a:t>  </a:t>
            </a:r>
            <a:r>
              <a:rPr lang="en-US" b="1"/>
              <a:t>Brachytherapy</a:t>
            </a:r>
          </a:p>
          <a:p>
            <a:pPr>
              <a:buFontTx/>
              <a:buChar char="•"/>
            </a:pPr>
            <a:r>
              <a:rPr lang="en-US" b="1"/>
              <a:t>  Chemotherapy</a:t>
            </a:r>
          </a:p>
          <a:p>
            <a:pPr>
              <a:buFontTx/>
              <a:buChar char="•"/>
            </a:pPr>
            <a:r>
              <a:rPr lang="en-US" b="1"/>
              <a:t>  External beam radiotherapy</a:t>
            </a:r>
            <a:endParaRPr lang="en-US"/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1756299" y="3748088"/>
            <a:ext cx="282840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3.  Large tumours</a:t>
            </a:r>
            <a:r>
              <a:rPr lang="en-US" sz="2000" b="1"/>
              <a:t> 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3117562" y="4176714"/>
            <a:ext cx="4536305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sz="2000" b="1"/>
              <a:t>  </a:t>
            </a:r>
            <a:r>
              <a:rPr lang="en-US" b="1"/>
              <a:t>Chemotherapy followed by local treatment</a:t>
            </a:r>
          </a:p>
          <a:p>
            <a:pPr>
              <a:buFontTx/>
              <a:buChar char="•"/>
            </a:pPr>
            <a:r>
              <a:rPr lang="en-US" b="1"/>
              <a:t>  Enucleation</a:t>
            </a:r>
            <a:endParaRPr lang="en-US"/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1623031" y="4953001"/>
            <a:ext cx="385208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4.  Extraocular extension</a:t>
            </a:r>
            <a:endParaRPr lang="en-US" sz="2000" b="1"/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2904262" y="5410200"/>
            <a:ext cx="309437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sz="2000" b="1"/>
              <a:t>  </a:t>
            </a:r>
            <a:r>
              <a:rPr lang="en-US" b="1"/>
              <a:t>External beam radiotherapy</a:t>
            </a:r>
            <a:endParaRPr lang="en-US"/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1541488" y="5789613"/>
            <a:ext cx="340586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5.  Metastatic disease</a:t>
            </a:r>
            <a:endParaRPr lang="en-US" sz="2000" b="1"/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2594428" y="6172200"/>
            <a:ext cx="184069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sz="2000" b="1"/>
              <a:t>  </a:t>
            </a:r>
            <a:r>
              <a:rPr lang="en-US" b="1"/>
              <a:t>Chemotherapy</a:t>
            </a:r>
            <a:endParaRPr 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73399" y="196851"/>
            <a:ext cx="897060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3200" b="1" dirty="0">
                <a:solidFill>
                  <a:srgbClr val="00B050"/>
                </a:solidFill>
              </a:rPr>
              <a:t>Poor Prognostic Factors </a:t>
            </a:r>
            <a:r>
              <a:rPr lang="en-US" sz="3200" b="1" dirty="0" smtClean="0">
                <a:solidFill>
                  <a:srgbClr val="00B050"/>
                </a:solidFill>
              </a:rPr>
              <a:t>in Retinoblastoma</a:t>
            </a:r>
            <a:r>
              <a:rPr lang="en-US" sz="3600" b="1" dirty="0" smtClean="0">
                <a:solidFill>
                  <a:srgbClr val="00B050"/>
                </a:solidFill>
              </a:rPr>
              <a:t> </a:t>
            </a:r>
            <a:endParaRPr lang="en-US" sz="3600" b="1" dirty="0">
              <a:solidFill>
                <a:srgbClr val="00B050"/>
              </a:solidFill>
            </a:endParaRP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1698631" y="1109664"/>
            <a:ext cx="493782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FF0000"/>
                </a:solidFill>
              </a:rPr>
              <a:t>1.  Optic nerve involvement</a:t>
            </a:r>
            <a:r>
              <a:rPr lang="en-US" sz="2000" b="1"/>
              <a:t> 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1913542" y="2087564"/>
            <a:ext cx="389318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FF0000"/>
                </a:solidFill>
              </a:rPr>
              <a:t>2.  Choroidal invasion</a:t>
            </a:r>
            <a:r>
              <a:rPr lang="en-US" sz="2000" b="1"/>
              <a:t> </a:t>
            </a: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2033714" y="3001964"/>
            <a:ext cx="303358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FF0000"/>
                </a:solidFill>
              </a:rPr>
              <a:t>3.  Large tumour</a:t>
            </a:r>
            <a:r>
              <a:rPr lang="en-US" sz="2000" b="1"/>
              <a:t> </a:t>
            </a: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1935713" y="3916364"/>
            <a:ext cx="363535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FF0000"/>
                </a:solidFill>
              </a:rPr>
              <a:t>4.  Anterior location</a:t>
            </a:r>
            <a:r>
              <a:rPr lang="en-US" sz="2000" b="1"/>
              <a:t> </a:t>
            </a: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1797320" y="4754564"/>
            <a:ext cx="545014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FF0000"/>
                </a:solidFill>
              </a:rPr>
              <a:t>5.  Poor cellular differentiation</a:t>
            </a:r>
            <a:r>
              <a:rPr lang="en-US" sz="2000" b="1"/>
              <a:t> </a:t>
            </a:r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2065573" y="5668964"/>
            <a:ext cx="31696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FF0000"/>
                </a:solidFill>
              </a:rPr>
              <a:t>6.  Older children</a:t>
            </a:r>
            <a:r>
              <a:rPr lang="en-US" sz="2000" b="1"/>
              <a:t> 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8000" b="1" i="1" dirty="0" smtClean="0"/>
              <a:t>THANK YOU</a:t>
            </a:r>
            <a:r>
              <a:rPr lang="en-US" dirty="0" smtClean="0"/>
              <a:t> </a:t>
            </a: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My Documents\Mel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1800" y="1143000"/>
            <a:ext cx="4267200" cy="3886200"/>
          </a:xfrm>
          <a:prstGeom prst="rect">
            <a:avLst/>
          </a:prstGeom>
          <a:noFill/>
        </p:spPr>
      </p:pic>
      <p:pic>
        <p:nvPicPr>
          <p:cNvPr id="6147" name="Picture 3" descr="C:\My Documents\Mel1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1166814"/>
            <a:ext cx="3972981" cy="3836987"/>
          </a:xfrm>
          <a:prstGeom prst="rect">
            <a:avLst/>
          </a:prstGeom>
          <a:noFill/>
        </p:spPr>
      </p:pic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1989850" y="-76200"/>
            <a:ext cx="325101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5400" b="1" dirty="0">
                <a:solidFill>
                  <a:srgbClr val="FF0000"/>
                </a:solidFill>
              </a:rPr>
              <a:t>Iris </a:t>
            </a:r>
            <a:r>
              <a:rPr lang="en-US" sz="5400" b="1" dirty="0" err="1">
                <a:solidFill>
                  <a:srgbClr val="FF0000"/>
                </a:solidFill>
              </a:rPr>
              <a:t>naevus</a:t>
            </a:r>
            <a:endParaRPr lang="en-US" sz="5400" b="1" dirty="0">
              <a:solidFill>
                <a:srgbClr val="FF0000"/>
              </a:solidFill>
            </a:endParaRP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1881894" y="685800"/>
            <a:ext cx="92057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</a:rPr>
              <a:t>Typical</a:t>
            </a:r>
            <a:endParaRPr lang="en-US" sz="2000" b="1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6146830" y="685800"/>
            <a:ext cx="105830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</a:rPr>
              <a:t>Diffuse</a:t>
            </a:r>
            <a:r>
              <a:rPr lang="en-US" sz="2000" b="1"/>
              <a:t>  </a:t>
            </a:r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285720" y="5365751"/>
            <a:ext cx="385765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en-US" b="1" dirty="0"/>
              <a:t>  Diameter usually less than 3 mm</a:t>
            </a:r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428596" y="5715000"/>
            <a:ext cx="435771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buFontTx/>
              <a:buChar char="•"/>
            </a:pPr>
            <a:r>
              <a:rPr lang="en-US" b="1" dirty="0"/>
              <a:t>  Occasionally mild distortion of pupil </a:t>
            </a:r>
            <a:r>
              <a:rPr lang="en-US" b="1" dirty="0" smtClean="0"/>
              <a:t>and  </a:t>
            </a:r>
            <a:r>
              <a:rPr lang="en-US" b="1" dirty="0" err="1"/>
              <a:t>ectropion</a:t>
            </a:r>
            <a:r>
              <a:rPr lang="en-US" b="1" dirty="0"/>
              <a:t> </a:t>
            </a:r>
            <a:r>
              <a:rPr lang="en-US" b="1" dirty="0" err="1"/>
              <a:t>uvea</a:t>
            </a:r>
            <a:endParaRPr lang="en-US" b="1" dirty="0"/>
          </a:p>
        </p:txBody>
      </p:sp>
      <p:sp>
        <p:nvSpPr>
          <p:cNvPr id="6155" name="Rectangle 11"/>
          <p:cNvSpPr>
            <a:spLocks noChangeArrowheads="1"/>
          </p:cNvSpPr>
          <p:nvPr/>
        </p:nvSpPr>
        <p:spPr bwMode="auto">
          <a:xfrm>
            <a:off x="4655042" y="4984751"/>
            <a:ext cx="31316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en-US" b="1" dirty="0"/>
              <a:t>  Obscures iris crypts</a:t>
            </a:r>
          </a:p>
        </p:txBody>
      </p:sp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4643438" y="5365750"/>
            <a:ext cx="4143404" cy="596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b="1" dirty="0"/>
              <a:t>  May cause </a:t>
            </a:r>
            <a:r>
              <a:rPr lang="en-US" b="1" dirty="0" err="1"/>
              <a:t>ipsilateral</a:t>
            </a:r>
            <a:r>
              <a:rPr lang="en-US" b="1" dirty="0"/>
              <a:t> </a:t>
            </a:r>
            <a:r>
              <a:rPr lang="en-US" b="1" dirty="0" err="1"/>
              <a:t>hyperchromic</a:t>
            </a:r>
            <a:endParaRPr lang="en-US" b="1" dirty="0"/>
          </a:p>
          <a:p>
            <a:pPr algn="l">
              <a:lnSpc>
                <a:spcPct val="80000"/>
              </a:lnSpc>
            </a:pPr>
            <a:r>
              <a:rPr lang="en-US" b="1" dirty="0"/>
              <a:t>   </a:t>
            </a:r>
            <a:r>
              <a:rPr lang="en-US" b="1" dirty="0" err="1"/>
              <a:t>heterochromia</a:t>
            </a:r>
            <a:endParaRPr lang="en-US" b="1" dirty="0"/>
          </a:p>
        </p:txBody>
      </p:sp>
      <p:sp>
        <p:nvSpPr>
          <p:cNvPr id="6158" name="Rectangle 14"/>
          <p:cNvSpPr>
            <a:spLocks noChangeArrowheads="1"/>
          </p:cNvSpPr>
          <p:nvPr/>
        </p:nvSpPr>
        <p:spPr bwMode="auto">
          <a:xfrm>
            <a:off x="4643438" y="5975350"/>
            <a:ext cx="400052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buFontTx/>
              <a:buChar char="•"/>
            </a:pPr>
            <a:r>
              <a:rPr lang="en-US" b="1" dirty="0"/>
              <a:t>  May be associated with Cogan-Reese </a:t>
            </a:r>
            <a:r>
              <a:rPr lang="en-US" b="1" dirty="0" smtClean="0"/>
              <a:t> </a:t>
            </a:r>
            <a:r>
              <a:rPr lang="en-US" b="1" dirty="0"/>
              <a:t>syndrome</a:t>
            </a:r>
          </a:p>
        </p:txBody>
      </p:sp>
      <p:sp>
        <p:nvSpPr>
          <p:cNvPr id="6159" name="Rectangle 15"/>
          <p:cNvSpPr>
            <a:spLocks noChangeArrowheads="1"/>
          </p:cNvSpPr>
          <p:nvPr/>
        </p:nvSpPr>
        <p:spPr bwMode="auto">
          <a:xfrm>
            <a:off x="431800" y="717550"/>
            <a:ext cx="8398933" cy="5867400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6160" name="Line 16"/>
          <p:cNvSpPr>
            <a:spLocks noChangeShapeType="1"/>
          </p:cNvSpPr>
          <p:nvPr/>
        </p:nvSpPr>
        <p:spPr bwMode="auto">
          <a:xfrm>
            <a:off x="4857752" y="642918"/>
            <a:ext cx="0" cy="586740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6161" name="Line 17"/>
          <p:cNvSpPr>
            <a:spLocks noChangeShapeType="1"/>
          </p:cNvSpPr>
          <p:nvPr/>
        </p:nvSpPr>
        <p:spPr bwMode="auto">
          <a:xfrm>
            <a:off x="431800" y="1143000"/>
            <a:ext cx="8398933" cy="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6162" name="Rectangle 18"/>
          <p:cNvSpPr>
            <a:spLocks noChangeArrowheads="1"/>
          </p:cNvSpPr>
          <p:nvPr/>
        </p:nvSpPr>
        <p:spPr bwMode="auto">
          <a:xfrm>
            <a:off x="0" y="5013326"/>
            <a:ext cx="435768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SzPct val="60000"/>
              <a:buFontTx/>
              <a:buChar char="•"/>
            </a:pPr>
            <a:r>
              <a:rPr lang="en-US" sz="2000" b="1" dirty="0"/>
              <a:t>  </a:t>
            </a:r>
            <a:r>
              <a:rPr lang="en-US" b="1" dirty="0"/>
              <a:t>Pigmented, flat or slightly elevated</a:t>
            </a:r>
            <a:r>
              <a:rPr lang="en-US" sz="2000" b="1" dirty="0"/>
              <a:t> </a:t>
            </a:r>
          </a:p>
        </p:txBody>
      </p:sp>
      <p:sp>
        <p:nvSpPr>
          <p:cNvPr id="6163" name="Line 19"/>
          <p:cNvSpPr>
            <a:spLocks noChangeShapeType="1"/>
          </p:cNvSpPr>
          <p:nvPr/>
        </p:nvSpPr>
        <p:spPr bwMode="auto">
          <a:xfrm>
            <a:off x="431800" y="5029200"/>
            <a:ext cx="8398933" cy="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>
              <a:buNone/>
            </a:pPr>
            <a:r>
              <a:rPr lang="en-US" sz="4400" b="1" u="sng" dirty="0" smtClean="0">
                <a:solidFill>
                  <a:srgbClr val="00B0F0"/>
                </a:solidFill>
              </a:rPr>
              <a:t>Lesions suggestive of melanoma:</a:t>
            </a:r>
            <a:r>
              <a:rPr lang="en-US" sz="4400" dirty="0" smtClean="0">
                <a:solidFill>
                  <a:srgbClr val="00B0F0"/>
                </a:solidFill>
              </a:rPr>
              <a:t> </a:t>
            </a:r>
          </a:p>
          <a:p>
            <a:pPr algn="l">
              <a:buNone/>
            </a:pPr>
            <a:r>
              <a:rPr lang="en-US" dirty="0" smtClean="0"/>
              <a:t> </a:t>
            </a:r>
            <a:r>
              <a:rPr lang="en-US" sz="3600" dirty="0" smtClean="0"/>
              <a:t>-</a:t>
            </a:r>
            <a:r>
              <a:rPr lang="en-US" sz="3600" dirty="0" err="1" smtClean="0"/>
              <a:t>Ectropion</a:t>
            </a:r>
            <a:r>
              <a:rPr lang="en-US" sz="3600" dirty="0" smtClean="0"/>
              <a:t> </a:t>
            </a:r>
            <a:r>
              <a:rPr lang="en-US" sz="3600" dirty="0" err="1" smtClean="0"/>
              <a:t>uvea</a:t>
            </a:r>
            <a:r>
              <a:rPr lang="en-US" sz="3600" dirty="0" smtClean="0"/>
              <a:t>.</a:t>
            </a:r>
          </a:p>
          <a:p>
            <a:pPr algn="l">
              <a:buNone/>
            </a:pPr>
            <a:r>
              <a:rPr lang="en-US" sz="3600" dirty="0" smtClean="0"/>
              <a:t> -</a:t>
            </a:r>
            <a:r>
              <a:rPr lang="en-US" sz="3600" dirty="0" err="1" smtClean="0"/>
              <a:t>Interinsic</a:t>
            </a:r>
            <a:r>
              <a:rPr lang="en-US" sz="3600" dirty="0" smtClean="0"/>
              <a:t> vessels </a:t>
            </a:r>
          </a:p>
          <a:p>
            <a:pPr algn="l">
              <a:buNone/>
            </a:pPr>
            <a:r>
              <a:rPr lang="en-US" sz="3600" dirty="0" smtClean="0"/>
              <a:t> -</a:t>
            </a:r>
            <a:r>
              <a:rPr lang="en-US" sz="3600" dirty="0" err="1" smtClean="0"/>
              <a:t>Sectoreal</a:t>
            </a:r>
            <a:r>
              <a:rPr lang="en-US" sz="3600" dirty="0" smtClean="0"/>
              <a:t> lens opacity.</a:t>
            </a:r>
          </a:p>
          <a:p>
            <a:pPr algn="l">
              <a:buNone/>
            </a:pPr>
            <a:r>
              <a:rPr lang="en-US" sz="3600" dirty="0" smtClean="0"/>
              <a:t> -Rapid growth.</a:t>
            </a:r>
          </a:p>
          <a:p>
            <a:pPr algn="l">
              <a:buNone/>
            </a:pPr>
            <a:r>
              <a:rPr lang="en-US" sz="3600" dirty="0" smtClean="0"/>
              <a:t> -Old age with fair </a:t>
            </a:r>
            <a:r>
              <a:rPr lang="en-US" sz="3600" dirty="0" err="1" smtClean="0"/>
              <a:t>colour</a:t>
            </a:r>
            <a:r>
              <a:rPr lang="en-US" sz="3600" dirty="0" smtClean="0"/>
              <a:t> </a:t>
            </a:r>
          </a:p>
          <a:p>
            <a:pPr algn="l">
              <a:buNone/>
            </a:pPr>
            <a:r>
              <a:rPr lang="en-US" dirty="0" smtClean="0"/>
              <a:t> </a:t>
            </a:r>
            <a:r>
              <a:rPr lang="en-US" sz="4000" dirty="0" smtClean="0"/>
              <a:t>-Glaucoma</a:t>
            </a:r>
            <a:r>
              <a:rPr lang="en-US" dirty="0" smtClean="0"/>
              <a:t>.</a:t>
            </a:r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2285984" y="107950"/>
            <a:ext cx="471490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solidFill>
                  <a:srgbClr val="FF0000"/>
                </a:solidFill>
              </a:rPr>
              <a:t>Iris Melanoma</a:t>
            </a: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474726" y="1055689"/>
            <a:ext cx="738234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  </a:t>
            </a:r>
            <a:r>
              <a:rPr lang="en-US" sz="3200" b="1" dirty="0"/>
              <a:t>1.  Very rare - </a:t>
            </a:r>
            <a:r>
              <a:rPr lang="en-US" sz="3200" b="1" dirty="0" smtClean="0"/>
              <a:t>3% </a:t>
            </a:r>
            <a:r>
              <a:rPr lang="en-US" sz="3200" b="1" dirty="0"/>
              <a:t>of </a:t>
            </a:r>
            <a:r>
              <a:rPr lang="en-US" sz="3200" b="1" dirty="0" err="1"/>
              <a:t>uveal</a:t>
            </a:r>
            <a:r>
              <a:rPr lang="en-US" sz="3200" b="1" dirty="0"/>
              <a:t> melanomas</a:t>
            </a: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860256" y="2214564"/>
            <a:ext cx="692343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  </a:t>
            </a:r>
            <a:r>
              <a:rPr lang="en-US" sz="3200" b="1" dirty="0"/>
              <a:t>2.  Presentation - fifth to sixth decades</a:t>
            </a: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1243184" y="3265489"/>
            <a:ext cx="384528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 dirty="0"/>
              <a:t>  3.  Very slow growth</a:t>
            </a: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1311671" y="4297364"/>
            <a:ext cx="360464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  </a:t>
            </a:r>
            <a:r>
              <a:rPr lang="en-US" sz="3200" b="1" dirty="0"/>
              <a:t>4.  Low malignancy</a:t>
            </a:r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1222306" y="5475289"/>
            <a:ext cx="413709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  </a:t>
            </a:r>
            <a:r>
              <a:rPr lang="en-US" sz="3200" b="1" dirty="0"/>
              <a:t>5.  Excellent prognosis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My Documents\Mel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561975"/>
            <a:ext cx="3416853" cy="2295521"/>
          </a:xfrm>
          <a:prstGeom prst="rect">
            <a:avLst/>
          </a:prstGeom>
          <a:noFill/>
        </p:spPr>
      </p:pic>
      <p:pic>
        <p:nvPicPr>
          <p:cNvPr id="3075" name="Picture 3" descr="C:\My Documents\Mel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19978" y="561975"/>
            <a:ext cx="2980267" cy="2362200"/>
          </a:xfrm>
          <a:prstGeom prst="rect">
            <a:avLst/>
          </a:prstGeom>
          <a:noFill/>
        </p:spPr>
      </p:pic>
      <p:pic>
        <p:nvPicPr>
          <p:cNvPr id="3076" name="Picture 4" descr="C:\My Documents\Mel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52" y="4000504"/>
            <a:ext cx="3320015" cy="2047872"/>
          </a:xfrm>
          <a:prstGeom prst="rect">
            <a:avLst/>
          </a:prstGeom>
          <a:noFill/>
        </p:spPr>
      </p:pic>
      <p:pic>
        <p:nvPicPr>
          <p:cNvPr id="3077" name="Picture 5" descr="C:\My Documents\Mel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6" y="4000503"/>
            <a:ext cx="3143272" cy="1928827"/>
          </a:xfrm>
          <a:prstGeom prst="rect">
            <a:avLst/>
          </a:prstGeom>
          <a:noFill/>
        </p:spPr>
      </p:pic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2873638" y="0"/>
            <a:ext cx="299094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presentation</a:t>
            </a:r>
            <a:endParaRPr lang="en-US" sz="4000" b="1" dirty="0">
              <a:solidFill>
                <a:srgbClr val="C00000"/>
              </a:solidFill>
            </a:endParaRP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1214414" y="2847975"/>
            <a:ext cx="3500462" cy="1175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2000" b="1" dirty="0"/>
              <a:t> </a:t>
            </a:r>
            <a:r>
              <a:rPr lang="en-US" b="1" dirty="0"/>
              <a:t>Usually pigmented nodule at </a:t>
            </a:r>
          </a:p>
          <a:p>
            <a:pPr algn="l">
              <a:lnSpc>
                <a:spcPct val="80000"/>
              </a:lnSpc>
            </a:pPr>
            <a:r>
              <a:rPr lang="en-US" b="1" dirty="0"/>
              <a:t>   least 3 mm in diameter</a:t>
            </a:r>
          </a:p>
          <a:p>
            <a:pPr algn="l"/>
            <a:r>
              <a:rPr lang="en-US" b="1" dirty="0"/>
              <a:t> Invariably in inferior half of iris</a:t>
            </a:r>
            <a:endParaRPr lang="en-US" sz="2000" b="1" dirty="0"/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4643438" y="2940050"/>
            <a:ext cx="321471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1600" dirty="0"/>
              <a:t> </a:t>
            </a:r>
            <a:r>
              <a:rPr lang="en-US" b="1" dirty="0"/>
              <a:t>Occasionally  non-pigmented</a:t>
            </a:r>
          </a:p>
          <a:p>
            <a:pPr algn="l"/>
            <a:r>
              <a:rPr lang="en-US" b="1" dirty="0"/>
              <a:t> Surface </a:t>
            </a:r>
            <a:r>
              <a:rPr lang="en-US" b="1" dirty="0" err="1"/>
              <a:t>vascularization</a:t>
            </a:r>
            <a:endParaRPr lang="en-US" b="1" dirty="0"/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1500166" y="5995989"/>
            <a:ext cx="328614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b="1" dirty="0"/>
              <a:t> Angle involvement may </a:t>
            </a:r>
            <a:r>
              <a:rPr lang="en-US" b="1" dirty="0" smtClean="0"/>
              <a:t>cause </a:t>
            </a:r>
            <a:r>
              <a:rPr lang="en-US" b="1" dirty="0"/>
              <a:t>glaucoma</a:t>
            </a: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4643438" y="6000768"/>
            <a:ext cx="3714776" cy="59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b="1" dirty="0"/>
              <a:t> </a:t>
            </a:r>
            <a:r>
              <a:rPr lang="en-US" b="1" dirty="0" err="1"/>
              <a:t>Pupillary</a:t>
            </a:r>
            <a:r>
              <a:rPr lang="en-US" b="1" dirty="0"/>
              <a:t> distortion, </a:t>
            </a:r>
            <a:r>
              <a:rPr lang="en-US" b="1" dirty="0" err="1"/>
              <a:t>ectropion</a:t>
            </a:r>
            <a:r>
              <a:rPr lang="en-US" b="1" dirty="0"/>
              <a:t> </a:t>
            </a:r>
          </a:p>
          <a:p>
            <a:pPr algn="l">
              <a:lnSpc>
                <a:spcPct val="80000"/>
              </a:lnSpc>
            </a:pPr>
            <a:r>
              <a:rPr lang="en-US" b="1" dirty="0"/>
              <a:t>   </a:t>
            </a:r>
            <a:r>
              <a:rPr lang="en-US" b="1" dirty="0" err="1"/>
              <a:t>uveae</a:t>
            </a:r>
            <a:r>
              <a:rPr lang="en-US" b="1" dirty="0"/>
              <a:t> and cataract</a:t>
            </a:r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1214414" y="571480"/>
            <a:ext cx="6657471" cy="6096000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3084" name="Line 12"/>
          <p:cNvSpPr>
            <a:spLocks noChangeShapeType="1"/>
          </p:cNvSpPr>
          <p:nvPr/>
        </p:nvSpPr>
        <p:spPr bwMode="auto">
          <a:xfrm>
            <a:off x="4714876" y="571480"/>
            <a:ext cx="0" cy="609600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3085" name="Line 13"/>
          <p:cNvSpPr>
            <a:spLocks noChangeShapeType="1"/>
          </p:cNvSpPr>
          <p:nvPr/>
        </p:nvSpPr>
        <p:spPr bwMode="auto">
          <a:xfrm>
            <a:off x="1500166" y="4000504"/>
            <a:ext cx="6028267" cy="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3086" name="Line 14"/>
          <p:cNvSpPr>
            <a:spLocks noChangeShapeType="1"/>
          </p:cNvSpPr>
          <p:nvPr/>
        </p:nvSpPr>
        <p:spPr bwMode="auto">
          <a:xfrm>
            <a:off x="1557867" y="6048375"/>
            <a:ext cx="6028267" cy="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3087" name="Line 15"/>
          <p:cNvSpPr>
            <a:spLocks noChangeShapeType="1"/>
          </p:cNvSpPr>
          <p:nvPr/>
        </p:nvSpPr>
        <p:spPr bwMode="auto">
          <a:xfrm>
            <a:off x="1557867" y="2924175"/>
            <a:ext cx="6028267" cy="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My Documents\Mel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2155" y="577850"/>
            <a:ext cx="2980267" cy="2470150"/>
          </a:xfrm>
          <a:prstGeom prst="rect">
            <a:avLst/>
          </a:prstGeom>
          <a:noFill/>
        </p:spPr>
      </p:pic>
      <p:pic>
        <p:nvPicPr>
          <p:cNvPr id="4099" name="Picture 3" descr="C:\My Documents\Mel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52422" y="577851"/>
            <a:ext cx="2912533" cy="2435225"/>
          </a:xfrm>
          <a:prstGeom prst="rect">
            <a:avLst/>
          </a:prstGeom>
          <a:noFill/>
        </p:spPr>
      </p:pic>
      <p:pic>
        <p:nvPicPr>
          <p:cNvPr id="4100" name="Picture 4" descr="C:\My Documents\Mel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64956" y="577850"/>
            <a:ext cx="2912533" cy="2470150"/>
          </a:xfrm>
          <a:prstGeom prst="rect">
            <a:avLst/>
          </a:prstGeom>
          <a:noFill/>
        </p:spPr>
      </p:pic>
      <p:pic>
        <p:nvPicPr>
          <p:cNvPr id="4101" name="Picture 5" descr="C:\My Documents\Mel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2155" y="3716338"/>
            <a:ext cx="2980267" cy="2379662"/>
          </a:xfrm>
          <a:prstGeom prst="rect">
            <a:avLst/>
          </a:prstGeom>
          <a:noFill/>
        </p:spPr>
      </p:pic>
      <p:pic>
        <p:nvPicPr>
          <p:cNvPr id="4102" name="Picture 6" descr="C:\My Documents\Mel1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52422" y="3732214"/>
            <a:ext cx="2912533" cy="2363787"/>
          </a:xfrm>
          <a:prstGeom prst="rect">
            <a:avLst/>
          </a:prstGeom>
          <a:noFill/>
        </p:spPr>
      </p:pic>
      <p:pic>
        <p:nvPicPr>
          <p:cNvPr id="4103" name="Picture 7" descr="C:\My Documents\Mel1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64956" y="3733800"/>
            <a:ext cx="2912533" cy="2355850"/>
          </a:xfrm>
          <a:prstGeom prst="rect">
            <a:avLst/>
          </a:prstGeom>
          <a:noFill/>
        </p:spPr>
      </p:pic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295901" y="-76200"/>
            <a:ext cx="856237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3200" b="1" dirty="0">
                <a:solidFill>
                  <a:srgbClr val="00B050"/>
                </a:solidFill>
              </a:rPr>
              <a:t>Differential diagnosis of </a:t>
            </a:r>
            <a:r>
              <a:rPr lang="en-US" sz="3200" b="1" dirty="0" smtClean="0">
                <a:solidFill>
                  <a:srgbClr val="00B050"/>
                </a:solidFill>
              </a:rPr>
              <a:t>iris melanoma</a:t>
            </a:r>
            <a:endParaRPr lang="en-US" sz="3200" b="1" dirty="0">
              <a:solidFill>
                <a:srgbClr val="00B050"/>
              </a:solidFill>
            </a:endParaRP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214282" y="3048001"/>
            <a:ext cx="2928958" cy="59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lnSpc>
                <a:spcPct val="80000"/>
              </a:lnSpc>
            </a:pPr>
            <a:r>
              <a:rPr lang="en-US" sz="2000" b="1" dirty="0"/>
              <a:t>  Large iris </a:t>
            </a:r>
            <a:r>
              <a:rPr lang="en-US" sz="2000" b="1" dirty="0" err="1"/>
              <a:t>naevus</a:t>
            </a:r>
            <a:r>
              <a:rPr lang="en-US" sz="2000" b="1" dirty="0"/>
              <a:t> </a:t>
            </a:r>
            <a:r>
              <a:rPr lang="en-US" sz="2000" b="1" dirty="0" smtClean="0"/>
              <a:t>distorting pupil</a:t>
            </a:r>
            <a:endParaRPr lang="en-US" sz="2000" b="1" dirty="0"/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3581654" y="3168650"/>
            <a:ext cx="153503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 b="1"/>
              <a:t>  Leiomyoma</a:t>
            </a:r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5984483" y="3036889"/>
            <a:ext cx="2578142" cy="59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 dirty="0"/>
              <a:t>  </a:t>
            </a:r>
            <a:r>
              <a:rPr lang="en-US" sz="2000" b="1" dirty="0"/>
              <a:t>Adenoma of pigment</a:t>
            </a:r>
          </a:p>
          <a:p>
            <a:pPr algn="l">
              <a:lnSpc>
                <a:spcPct val="80000"/>
              </a:lnSpc>
            </a:pPr>
            <a:r>
              <a:rPr lang="en-US" sz="2000" b="1" dirty="0"/>
              <a:t>  epithelium</a:t>
            </a:r>
          </a:p>
        </p:txBody>
      </p: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479927" y="6216650"/>
            <a:ext cx="198951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 b="1"/>
              <a:t>  Primary iris cyst</a:t>
            </a:r>
          </a:p>
        </p:txBody>
      </p:sp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3010560" y="6126164"/>
            <a:ext cx="275383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 b="1" dirty="0"/>
              <a:t>  </a:t>
            </a:r>
            <a:r>
              <a:rPr lang="en-US" sz="2000" b="1" dirty="0" err="1"/>
              <a:t>Ciliary</a:t>
            </a:r>
            <a:r>
              <a:rPr lang="en-US" sz="2000" b="1" dirty="0"/>
              <a:t> body melanoma</a:t>
            </a:r>
          </a:p>
          <a:p>
            <a:pPr algn="l">
              <a:lnSpc>
                <a:spcPct val="80000"/>
              </a:lnSpc>
            </a:pPr>
            <a:r>
              <a:rPr lang="en-US" sz="2000" b="1" dirty="0"/>
              <a:t>  eroding iris root</a:t>
            </a: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6338704" y="6202363"/>
            <a:ext cx="210256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/>
              <a:t>  </a:t>
            </a:r>
            <a:r>
              <a:rPr lang="en-US" sz="2000" b="1"/>
              <a:t>Metastasis to iris</a:t>
            </a:r>
            <a:endParaRPr lang="en-US" sz="2000"/>
          </a:p>
        </p:txBody>
      </p:sp>
      <p:sp>
        <p:nvSpPr>
          <p:cNvPr id="4111" name="Rectangle 15"/>
          <p:cNvSpPr>
            <a:spLocks noChangeArrowheads="1"/>
          </p:cNvSpPr>
          <p:nvPr/>
        </p:nvSpPr>
        <p:spPr bwMode="auto">
          <a:xfrm>
            <a:off x="172156" y="577850"/>
            <a:ext cx="8805333" cy="6127750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4112" name="Line 16"/>
          <p:cNvSpPr>
            <a:spLocks noChangeShapeType="1"/>
          </p:cNvSpPr>
          <p:nvPr/>
        </p:nvSpPr>
        <p:spPr bwMode="auto">
          <a:xfrm>
            <a:off x="172156" y="3733800"/>
            <a:ext cx="8805333" cy="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4113" name="Line 17"/>
          <p:cNvSpPr>
            <a:spLocks noChangeShapeType="1"/>
          </p:cNvSpPr>
          <p:nvPr/>
        </p:nvSpPr>
        <p:spPr bwMode="auto">
          <a:xfrm>
            <a:off x="172156" y="3048000"/>
            <a:ext cx="8805333" cy="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4114" name="Line 18"/>
          <p:cNvSpPr>
            <a:spLocks noChangeShapeType="1"/>
          </p:cNvSpPr>
          <p:nvPr/>
        </p:nvSpPr>
        <p:spPr bwMode="auto">
          <a:xfrm>
            <a:off x="172156" y="6096000"/>
            <a:ext cx="8805333" cy="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4116" name="Line 20"/>
          <p:cNvSpPr>
            <a:spLocks noChangeShapeType="1"/>
          </p:cNvSpPr>
          <p:nvPr/>
        </p:nvSpPr>
        <p:spPr bwMode="auto">
          <a:xfrm>
            <a:off x="6064956" y="609600"/>
            <a:ext cx="0" cy="609600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4117" name="Line 21"/>
          <p:cNvSpPr>
            <a:spLocks noChangeShapeType="1"/>
          </p:cNvSpPr>
          <p:nvPr/>
        </p:nvSpPr>
        <p:spPr bwMode="auto">
          <a:xfrm>
            <a:off x="3152422" y="609600"/>
            <a:ext cx="0" cy="609600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288</TotalTime>
  <Words>1108</Words>
  <Application>Microsoft Office PowerPoint</Application>
  <PresentationFormat>عرض على الشاشة (3:4)‏</PresentationFormat>
  <Paragraphs>254</Paragraphs>
  <Slides>42</Slides>
  <Notes>0</Notes>
  <HiddenSlides>0</HiddenSlides>
  <MMClips>0</MMClips>
  <ScaleCrop>false</ScaleCrop>
  <HeadingPairs>
    <vt:vector size="6" baseType="variant">
      <vt:variant>
        <vt:lpstr>سمة</vt:lpstr>
      </vt:variant>
      <vt:variant>
        <vt:i4>1</vt:i4>
      </vt:variant>
      <vt:variant>
        <vt:lpstr>خوادم OLE مضمنة</vt:lpstr>
      </vt:variant>
      <vt:variant>
        <vt:i4>1</vt:i4>
      </vt:variant>
      <vt:variant>
        <vt:lpstr>عناوين الشرائح</vt:lpstr>
      </vt:variant>
      <vt:variant>
        <vt:i4>42</vt:i4>
      </vt:variant>
    </vt:vector>
  </HeadingPairs>
  <TitlesOfParts>
    <vt:vector size="44" baseType="lpstr">
      <vt:lpstr>تدفق</vt:lpstr>
      <vt:lpstr>Image</vt:lpstr>
      <vt:lpstr>Ocular tumours 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Ciliary body melanoma 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Choroidal melanoma</vt:lpstr>
      <vt:lpstr>الشريحة 21</vt:lpstr>
      <vt:lpstr>الشريحة 22</vt:lpstr>
      <vt:lpstr>الشريحة 23</vt:lpstr>
      <vt:lpstr>الشريحة 24</vt:lpstr>
      <vt:lpstr>الشريحة 25</vt:lpstr>
      <vt:lpstr>الشريحة 26</vt:lpstr>
      <vt:lpstr>Choroidal haemangioma</vt:lpstr>
      <vt:lpstr>الشريحة 28</vt:lpstr>
      <vt:lpstr>الشريحة 29</vt:lpstr>
      <vt:lpstr>الشريحة 30</vt:lpstr>
      <vt:lpstr>الشريحة 31</vt:lpstr>
      <vt:lpstr>الشريحة 32</vt:lpstr>
      <vt:lpstr>الشريحة 33</vt:lpstr>
      <vt:lpstr>Retinoblastoma </vt:lpstr>
      <vt:lpstr>الشريحة 35</vt:lpstr>
      <vt:lpstr>الشريحة 36</vt:lpstr>
      <vt:lpstr>الشريحة 37</vt:lpstr>
      <vt:lpstr>الشريحة 38</vt:lpstr>
      <vt:lpstr>الشريحة 39</vt:lpstr>
      <vt:lpstr>الشريحة 40</vt:lpstr>
      <vt:lpstr>الشريحة 41</vt:lpstr>
      <vt:lpstr>الشريحة 42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Ocular tumours </dc:title>
  <dc:creator>HP2020</dc:creator>
  <cp:lastModifiedBy>HP2020</cp:lastModifiedBy>
  <cp:revision>38</cp:revision>
  <dcterms:created xsi:type="dcterms:W3CDTF">2020-11-06T05:35:50Z</dcterms:created>
  <dcterms:modified xsi:type="dcterms:W3CDTF">2020-11-07T22:04:33Z</dcterms:modified>
</cp:coreProperties>
</file>