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7" r:id="rId4"/>
    <p:sldId id="260" r:id="rId5"/>
    <p:sldId id="264" r:id="rId6"/>
    <p:sldId id="269" r:id="rId7"/>
    <p:sldId id="270" r:id="rId8"/>
    <p:sldId id="259" r:id="rId9"/>
    <p:sldId id="261" r:id="rId10"/>
    <p:sldId id="273" r:id="rId11"/>
    <p:sldId id="272" r:id="rId12"/>
    <p:sldId id="262" r:id="rId13"/>
    <p:sldId id="265" r:id="rId14"/>
    <p:sldId id="266" r:id="rId15"/>
    <p:sldId id="271" r:id="rId16"/>
    <p:sldId id="263" r:id="rId17"/>
    <p:sldId id="267" r:id="rId18"/>
    <p:sldId id="26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503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8" autoAdjust="0"/>
    <p:restoredTop sz="94687"/>
  </p:normalViewPr>
  <p:slideViewPr>
    <p:cSldViewPr snapToGrid="0" snapToObjects="1">
      <p:cViewPr varScale="1">
        <p:scale>
          <a:sx n="61" d="100"/>
          <a:sy n="61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46EC32-3E9C-44B1-B74E-AB2D19628AD0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447D1B54-9C5B-4948-AFF1-EA4EDB7AA1BB}">
      <dgm:prSet/>
      <dgm:spPr/>
      <dgm:t>
        <a:bodyPr/>
        <a:lstStyle/>
        <a:p>
          <a:r>
            <a:rPr lang="en-US" dirty="0"/>
            <a:t>Definition. </a:t>
          </a:r>
        </a:p>
      </dgm:t>
    </dgm:pt>
    <dgm:pt modelId="{6AA7689A-C5EA-42F9-8365-48B30EBE60A8}" type="parTrans" cxnId="{7FB1A804-0800-4204-8444-A47630B4C6FD}">
      <dgm:prSet/>
      <dgm:spPr/>
      <dgm:t>
        <a:bodyPr/>
        <a:lstStyle/>
        <a:p>
          <a:endParaRPr lang="en-US"/>
        </a:p>
      </dgm:t>
    </dgm:pt>
    <dgm:pt modelId="{F2A5C8CE-8BF0-4EA3-9EEA-DE610D6A8749}" type="sibTrans" cxnId="{7FB1A804-0800-4204-8444-A47630B4C6FD}">
      <dgm:prSet/>
      <dgm:spPr/>
      <dgm:t>
        <a:bodyPr/>
        <a:lstStyle/>
        <a:p>
          <a:endParaRPr lang="en-US"/>
        </a:p>
      </dgm:t>
    </dgm:pt>
    <dgm:pt modelId="{4FE7B422-F508-4938-9A45-CA7EAD4F1E50}">
      <dgm:prSet/>
      <dgm:spPr/>
      <dgm:t>
        <a:bodyPr/>
        <a:lstStyle/>
        <a:p>
          <a:r>
            <a:rPr lang="en-US" dirty="0"/>
            <a:t>Causes. </a:t>
          </a:r>
        </a:p>
      </dgm:t>
    </dgm:pt>
    <dgm:pt modelId="{87FF2751-CC9F-4F97-AA14-D08A6F1E5C7F}" type="parTrans" cxnId="{B9736959-A8DE-45B7-ABF6-C1B945670319}">
      <dgm:prSet/>
      <dgm:spPr/>
      <dgm:t>
        <a:bodyPr/>
        <a:lstStyle/>
        <a:p>
          <a:endParaRPr lang="en-US"/>
        </a:p>
      </dgm:t>
    </dgm:pt>
    <dgm:pt modelId="{B78C3518-E428-44C2-8F43-D037E5709AE0}" type="sibTrans" cxnId="{B9736959-A8DE-45B7-ABF6-C1B945670319}">
      <dgm:prSet/>
      <dgm:spPr/>
      <dgm:t>
        <a:bodyPr/>
        <a:lstStyle/>
        <a:p>
          <a:endParaRPr lang="en-US"/>
        </a:p>
      </dgm:t>
    </dgm:pt>
    <dgm:pt modelId="{BC9CDE8B-1FE8-41B8-B7EF-F792321C727F}">
      <dgm:prSet/>
      <dgm:spPr/>
      <dgm:t>
        <a:bodyPr/>
        <a:lstStyle/>
        <a:p>
          <a:pPr rtl="0"/>
          <a:r>
            <a:rPr lang="en-US" dirty="0"/>
            <a:t>Transmission.  </a:t>
          </a:r>
          <a:endParaRPr lang="ar-LY" dirty="0"/>
        </a:p>
      </dgm:t>
    </dgm:pt>
    <dgm:pt modelId="{88AA9F6D-5F68-4026-B5D4-523DC836C45B}" type="parTrans" cxnId="{3F14C177-EC73-4C78-B991-C47CD12C8798}">
      <dgm:prSet/>
      <dgm:spPr/>
      <dgm:t>
        <a:bodyPr/>
        <a:lstStyle/>
        <a:p>
          <a:pPr rtl="1"/>
          <a:endParaRPr lang="ar-LY"/>
        </a:p>
      </dgm:t>
    </dgm:pt>
    <dgm:pt modelId="{1EAB994A-DE15-4CEE-A309-638DB3D83777}" type="sibTrans" cxnId="{3F14C177-EC73-4C78-B991-C47CD12C8798}">
      <dgm:prSet/>
      <dgm:spPr/>
      <dgm:t>
        <a:bodyPr/>
        <a:lstStyle/>
        <a:p>
          <a:pPr rtl="1"/>
          <a:endParaRPr lang="ar-LY"/>
        </a:p>
      </dgm:t>
    </dgm:pt>
    <dgm:pt modelId="{7FDC4763-DEDE-DF4A-86AC-50712C1B5ACE}" type="pres">
      <dgm:prSet presAssocID="{F946EC32-3E9C-44B1-B74E-AB2D19628AD0}" presName="linear" presStyleCnt="0">
        <dgm:presLayoutVars>
          <dgm:animLvl val="lvl"/>
          <dgm:resizeHandles val="exact"/>
        </dgm:presLayoutVars>
      </dgm:prSet>
      <dgm:spPr/>
    </dgm:pt>
    <dgm:pt modelId="{845D9EF7-F902-5C45-A7AC-03AE01257111}" type="pres">
      <dgm:prSet presAssocID="{447D1B54-9C5B-4948-AFF1-EA4EDB7AA1BB}" presName="parentText" presStyleLbl="node1" presStyleIdx="0" presStyleCnt="3" custLinFactNeighborY="50001">
        <dgm:presLayoutVars>
          <dgm:chMax val="0"/>
          <dgm:bulletEnabled val="1"/>
        </dgm:presLayoutVars>
      </dgm:prSet>
      <dgm:spPr/>
    </dgm:pt>
    <dgm:pt modelId="{605A07FB-1676-AC47-B290-E34A1DBF688B}" type="pres">
      <dgm:prSet presAssocID="{F2A5C8CE-8BF0-4EA3-9EEA-DE610D6A8749}" presName="spacer" presStyleCnt="0"/>
      <dgm:spPr/>
    </dgm:pt>
    <dgm:pt modelId="{423B6554-762D-AC4B-BC6C-DEF663947ADF}" type="pres">
      <dgm:prSet presAssocID="{4FE7B422-F508-4938-9A45-CA7EAD4F1E5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EAD561E-7530-49D3-9D1B-434BDEC45A16}" type="pres">
      <dgm:prSet presAssocID="{B78C3518-E428-44C2-8F43-D037E5709AE0}" presName="spacer" presStyleCnt="0"/>
      <dgm:spPr/>
    </dgm:pt>
    <dgm:pt modelId="{F6699289-2F91-4127-8FE2-C06AAE06F1E4}" type="pres">
      <dgm:prSet presAssocID="{BC9CDE8B-1FE8-41B8-B7EF-F792321C727F}" presName="parentText" presStyleLbl="node1" presStyleIdx="2" presStyleCnt="3" custLinFactY="57968" custLinFactNeighborX="2008" custLinFactNeighborY="100000">
        <dgm:presLayoutVars>
          <dgm:chMax val="0"/>
          <dgm:bulletEnabled val="1"/>
        </dgm:presLayoutVars>
      </dgm:prSet>
      <dgm:spPr/>
    </dgm:pt>
  </dgm:ptLst>
  <dgm:cxnLst>
    <dgm:cxn modelId="{7FB1A804-0800-4204-8444-A47630B4C6FD}" srcId="{F946EC32-3E9C-44B1-B74E-AB2D19628AD0}" destId="{447D1B54-9C5B-4948-AFF1-EA4EDB7AA1BB}" srcOrd="0" destOrd="0" parTransId="{6AA7689A-C5EA-42F9-8365-48B30EBE60A8}" sibTransId="{F2A5C8CE-8BF0-4EA3-9EEA-DE610D6A8749}"/>
    <dgm:cxn modelId="{7332C30B-D62A-C149-81DD-E16759FE33E3}" type="presOf" srcId="{4FE7B422-F508-4938-9A45-CA7EAD4F1E50}" destId="{423B6554-762D-AC4B-BC6C-DEF663947ADF}" srcOrd="0" destOrd="0" presId="urn:microsoft.com/office/officeart/2005/8/layout/vList2"/>
    <dgm:cxn modelId="{50358132-0277-4368-9CCC-F9E3F63DF310}" type="presOf" srcId="{BC9CDE8B-1FE8-41B8-B7EF-F792321C727F}" destId="{F6699289-2F91-4127-8FE2-C06AAE06F1E4}" srcOrd="0" destOrd="0" presId="urn:microsoft.com/office/officeart/2005/8/layout/vList2"/>
    <dgm:cxn modelId="{3F14C177-EC73-4C78-B991-C47CD12C8798}" srcId="{F946EC32-3E9C-44B1-B74E-AB2D19628AD0}" destId="{BC9CDE8B-1FE8-41B8-B7EF-F792321C727F}" srcOrd="2" destOrd="0" parTransId="{88AA9F6D-5F68-4026-B5D4-523DC836C45B}" sibTransId="{1EAB994A-DE15-4CEE-A309-638DB3D83777}"/>
    <dgm:cxn modelId="{B9736959-A8DE-45B7-ABF6-C1B945670319}" srcId="{F946EC32-3E9C-44B1-B74E-AB2D19628AD0}" destId="{4FE7B422-F508-4938-9A45-CA7EAD4F1E50}" srcOrd="1" destOrd="0" parTransId="{87FF2751-CC9F-4F97-AA14-D08A6F1E5C7F}" sibTransId="{B78C3518-E428-44C2-8F43-D037E5709AE0}"/>
    <dgm:cxn modelId="{5CAEB3A9-5471-0C4E-9A28-2E4C4C71369C}" type="presOf" srcId="{F946EC32-3E9C-44B1-B74E-AB2D19628AD0}" destId="{7FDC4763-DEDE-DF4A-86AC-50712C1B5ACE}" srcOrd="0" destOrd="0" presId="urn:microsoft.com/office/officeart/2005/8/layout/vList2"/>
    <dgm:cxn modelId="{2CD0F7D6-ECE3-FB4E-9FF7-A8AA826AD7A2}" type="presOf" srcId="{447D1B54-9C5B-4948-AFF1-EA4EDB7AA1BB}" destId="{845D9EF7-F902-5C45-A7AC-03AE01257111}" srcOrd="0" destOrd="0" presId="urn:microsoft.com/office/officeart/2005/8/layout/vList2"/>
    <dgm:cxn modelId="{A29F9BC9-D336-7645-B467-E094A07BD743}" type="presParOf" srcId="{7FDC4763-DEDE-DF4A-86AC-50712C1B5ACE}" destId="{845D9EF7-F902-5C45-A7AC-03AE01257111}" srcOrd="0" destOrd="0" presId="urn:microsoft.com/office/officeart/2005/8/layout/vList2"/>
    <dgm:cxn modelId="{BF7CB382-C896-5848-BD0B-0C67DC9203B6}" type="presParOf" srcId="{7FDC4763-DEDE-DF4A-86AC-50712C1B5ACE}" destId="{605A07FB-1676-AC47-B290-E34A1DBF688B}" srcOrd="1" destOrd="0" presId="urn:microsoft.com/office/officeart/2005/8/layout/vList2"/>
    <dgm:cxn modelId="{C782AB59-42B5-254C-9C29-F472D7A9B483}" type="presParOf" srcId="{7FDC4763-DEDE-DF4A-86AC-50712C1B5ACE}" destId="{423B6554-762D-AC4B-BC6C-DEF663947ADF}" srcOrd="2" destOrd="0" presId="urn:microsoft.com/office/officeart/2005/8/layout/vList2"/>
    <dgm:cxn modelId="{CBEB5DFB-BC5B-4FE9-9F5E-71F53E2F0F6F}" type="presParOf" srcId="{7FDC4763-DEDE-DF4A-86AC-50712C1B5ACE}" destId="{CEAD561E-7530-49D3-9D1B-434BDEC45A16}" srcOrd="3" destOrd="0" presId="urn:microsoft.com/office/officeart/2005/8/layout/vList2"/>
    <dgm:cxn modelId="{9CD23149-24BA-4077-AF86-F5C71C283EA2}" type="presParOf" srcId="{7FDC4763-DEDE-DF4A-86AC-50712C1B5ACE}" destId="{F6699289-2F91-4127-8FE2-C06AAE06F1E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339EC4-4E3D-43A8-93C1-CC2DE52F6026}" type="doc">
      <dgm:prSet loTypeId="urn:microsoft.com/office/officeart/2008/layout/VerticalCurvedList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pPr rtl="1"/>
          <a:endParaRPr lang="ar-LY"/>
        </a:p>
      </dgm:t>
    </dgm:pt>
    <dgm:pt modelId="{D14A0496-178D-484B-B3B8-8D8F49D14E63}">
      <dgm:prSet custT="1"/>
      <dgm:spPr/>
      <dgm:t>
        <a:bodyPr/>
        <a:lstStyle/>
        <a:p>
          <a:pPr rtl="1"/>
          <a:r>
            <a:rPr lang="en-US" sz="2400" b="0" i="0" dirty="0"/>
            <a:t>the severity of the disease</a:t>
          </a:r>
          <a:endParaRPr lang="ar-LY" sz="2400" dirty="0"/>
        </a:p>
      </dgm:t>
    </dgm:pt>
    <dgm:pt modelId="{F7BCCCF9-49BE-478B-8E28-B9261799528A}" type="parTrans" cxnId="{B7841D34-3498-4DB8-97D9-9101AC31DF3E}">
      <dgm:prSet/>
      <dgm:spPr/>
      <dgm:t>
        <a:bodyPr/>
        <a:lstStyle/>
        <a:p>
          <a:pPr rtl="1"/>
          <a:endParaRPr lang="ar-LY"/>
        </a:p>
      </dgm:t>
    </dgm:pt>
    <dgm:pt modelId="{B69966E4-FA47-421B-AE49-5F2CF281B845}" type="sibTrans" cxnId="{B7841D34-3498-4DB8-97D9-9101AC31DF3E}">
      <dgm:prSet/>
      <dgm:spPr/>
      <dgm:t>
        <a:bodyPr/>
        <a:lstStyle/>
        <a:p>
          <a:pPr rtl="1"/>
          <a:endParaRPr lang="ar-LY"/>
        </a:p>
      </dgm:t>
    </dgm:pt>
    <dgm:pt modelId="{C4C38B53-5F57-44D0-8C35-CB7D95E15606}">
      <dgm:prSet custT="1"/>
      <dgm:spPr/>
      <dgm:t>
        <a:bodyPr/>
        <a:lstStyle/>
        <a:p>
          <a:pPr rtl="1"/>
          <a:r>
            <a:rPr lang="en-US" sz="2400" b="0" i="0" dirty="0"/>
            <a:t>how advanced the pregnancy has gone at the time of diagnosis</a:t>
          </a:r>
          <a:endParaRPr lang="ar-LY" sz="2400" dirty="0"/>
        </a:p>
      </dgm:t>
    </dgm:pt>
    <dgm:pt modelId="{01A8FD28-A67E-4C6C-A5FE-519E6A75929C}" type="parTrans" cxnId="{CD20EE63-D189-4896-9262-B9F6958E33A2}">
      <dgm:prSet/>
      <dgm:spPr/>
      <dgm:t>
        <a:bodyPr/>
        <a:lstStyle/>
        <a:p>
          <a:pPr rtl="1"/>
          <a:endParaRPr lang="ar-LY"/>
        </a:p>
      </dgm:t>
    </dgm:pt>
    <dgm:pt modelId="{440C8971-9E0F-48FD-A4A8-CC06F93B6992}" type="sibTrans" cxnId="{CD20EE63-D189-4896-9262-B9F6958E33A2}">
      <dgm:prSet/>
      <dgm:spPr/>
      <dgm:t>
        <a:bodyPr/>
        <a:lstStyle/>
        <a:p>
          <a:pPr rtl="1"/>
          <a:endParaRPr lang="ar-LY"/>
        </a:p>
      </dgm:t>
    </dgm:pt>
    <dgm:pt modelId="{CBFA1E03-8E74-4B2B-B687-2763CF2DBCAD}">
      <dgm:prSet/>
      <dgm:spPr/>
      <dgm:t>
        <a:bodyPr/>
        <a:lstStyle/>
        <a:p>
          <a:pPr rtl="1"/>
          <a:r>
            <a:rPr lang="en-US" b="0" i="0"/>
            <a:t>the presence of extrapulmonary spread</a:t>
          </a:r>
          <a:endParaRPr lang="ar-LY"/>
        </a:p>
      </dgm:t>
    </dgm:pt>
    <dgm:pt modelId="{72F20909-CFA4-4593-9B29-F56A15842225}" type="parTrans" cxnId="{E7543E5D-958A-4696-AA83-9D2C8CC8249B}">
      <dgm:prSet/>
      <dgm:spPr/>
      <dgm:t>
        <a:bodyPr/>
        <a:lstStyle/>
        <a:p>
          <a:pPr rtl="1"/>
          <a:endParaRPr lang="ar-LY"/>
        </a:p>
      </dgm:t>
    </dgm:pt>
    <dgm:pt modelId="{3FB64913-545B-41F2-B8AD-9214CA1B5B9C}" type="sibTrans" cxnId="{E7543E5D-958A-4696-AA83-9D2C8CC8249B}">
      <dgm:prSet/>
      <dgm:spPr/>
      <dgm:t>
        <a:bodyPr/>
        <a:lstStyle/>
        <a:p>
          <a:pPr rtl="1"/>
          <a:endParaRPr lang="ar-LY"/>
        </a:p>
      </dgm:t>
    </dgm:pt>
    <dgm:pt modelId="{9A15BE61-9D1B-4241-9319-D3D5D4E23730}">
      <dgm:prSet/>
      <dgm:spPr/>
      <dgm:t>
        <a:bodyPr/>
        <a:lstStyle/>
        <a:p>
          <a:pPr rtl="1"/>
          <a:r>
            <a:rPr lang="en-US" b="0" i="0"/>
            <a:t>HIV coinfection</a:t>
          </a:r>
          <a:endParaRPr lang="ar-LY"/>
        </a:p>
      </dgm:t>
    </dgm:pt>
    <dgm:pt modelId="{CBF44AC5-CE6B-4295-AD88-2ACBA0650306}" type="parTrans" cxnId="{7D72DB76-FAAA-4C69-AEDE-D0132C68564E}">
      <dgm:prSet/>
      <dgm:spPr/>
      <dgm:t>
        <a:bodyPr/>
        <a:lstStyle/>
        <a:p>
          <a:pPr rtl="1"/>
          <a:endParaRPr lang="ar-LY"/>
        </a:p>
      </dgm:t>
    </dgm:pt>
    <dgm:pt modelId="{9E9A8D20-4728-4D3E-B7EC-E02EC85FE47D}" type="sibTrans" cxnId="{7D72DB76-FAAA-4C69-AEDE-D0132C68564E}">
      <dgm:prSet/>
      <dgm:spPr/>
      <dgm:t>
        <a:bodyPr/>
        <a:lstStyle/>
        <a:p>
          <a:pPr rtl="1"/>
          <a:endParaRPr lang="ar-LY"/>
        </a:p>
      </dgm:t>
    </dgm:pt>
    <dgm:pt modelId="{3692AD84-4AC4-474A-B93F-0C8C2893677F}">
      <dgm:prSet/>
      <dgm:spPr/>
      <dgm:t>
        <a:bodyPr/>
        <a:lstStyle/>
        <a:p>
          <a:pPr rtl="1"/>
          <a:r>
            <a:rPr lang="en-US" b="0" i="0"/>
            <a:t>the treatment instituted</a:t>
          </a:r>
          <a:endParaRPr lang="ar-LY"/>
        </a:p>
      </dgm:t>
    </dgm:pt>
    <dgm:pt modelId="{4919BDBB-F111-42B7-842F-45D9BA5AE3EF}" type="parTrans" cxnId="{6EAEA37E-28F1-4036-99FD-6B5F8B9CC115}">
      <dgm:prSet/>
      <dgm:spPr/>
      <dgm:t>
        <a:bodyPr/>
        <a:lstStyle/>
        <a:p>
          <a:pPr rtl="1"/>
          <a:endParaRPr lang="ar-LY"/>
        </a:p>
      </dgm:t>
    </dgm:pt>
    <dgm:pt modelId="{DC4C9F1B-DEF7-4AAC-ABA3-486D98BA40FC}" type="sibTrans" cxnId="{6EAEA37E-28F1-4036-99FD-6B5F8B9CC115}">
      <dgm:prSet/>
      <dgm:spPr/>
      <dgm:t>
        <a:bodyPr/>
        <a:lstStyle/>
        <a:p>
          <a:pPr rtl="1"/>
          <a:endParaRPr lang="ar-LY"/>
        </a:p>
      </dgm:t>
    </dgm:pt>
    <dgm:pt modelId="{E09A368A-762E-4736-AA29-9C63CCA610F8}" type="pres">
      <dgm:prSet presAssocID="{C2339EC4-4E3D-43A8-93C1-CC2DE52F6026}" presName="Name0" presStyleCnt="0">
        <dgm:presLayoutVars>
          <dgm:chMax val="7"/>
          <dgm:chPref val="7"/>
          <dgm:dir/>
        </dgm:presLayoutVars>
      </dgm:prSet>
      <dgm:spPr/>
    </dgm:pt>
    <dgm:pt modelId="{7DE3889E-AD9E-4788-BC79-8B0A67A1F4B3}" type="pres">
      <dgm:prSet presAssocID="{C2339EC4-4E3D-43A8-93C1-CC2DE52F6026}" presName="Name1" presStyleCnt="0"/>
      <dgm:spPr/>
    </dgm:pt>
    <dgm:pt modelId="{35D63FD5-5D44-48E2-B708-D3153D500FEE}" type="pres">
      <dgm:prSet presAssocID="{C2339EC4-4E3D-43A8-93C1-CC2DE52F6026}" presName="cycle" presStyleCnt="0"/>
      <dgm:spPr/>
    </dgm:pt>
    <dgm:pt modelId="{E3ADECBB-30C2-434E-87CA-39F97E1A4B23}" type="pres">
      <dgm:prSet presAssocID="{C2339EC4-4E3D-43A8-93C1-CC2DE52F6026}" presName="srcNode" presStyleLbl="node1" presStyleIdx="0" presStyleCnt="5"/>
      <dgm:spPr/>
    </dgm:pt>
    <dgm:pt modelId="{1AF6857D-CE46-45EA-853F-BDE2739B7988}" type="pres">
      <dgm:prSet presAssocID="{C2339EC4-4E3D-43A8-93C1-CC2DE52F6026}" presName="conn" presStyleLbl="parChTrans1D2" presStyleIdx="0" presStyleCnt="1"/>
      <dgm:spPr/>
    </dgm:pt>
    <dgm:pt modelId="{71A964A0-5606-4055-B3B3-1D681DDF3B25}" type="pres">
      <dgm:prSet presAssocID="{C2339EC4-4E3D-43A8-93C1-CC2DE52F6026}" presName="extraNode" presStyleLbl="node1" presStyleIdx="0" presStyleCnt="5"/>
      <dgm:spPr/>
    </dgm:pt>
    <dgm:pt modelId="{FF618871-5096-4F93-BD86-2B3DC78DC688}" type="pres">
      <dgm:prSet presAssocID="{C2339EC4-4E3D-43A8-93C1-CC2DE52F6026}" presName="dstNode" presStyleLbl="node1" presStyleIdx="0" presStyleCnt="5"/>
      <dgm:spPr/>
    </dgm:pt>
    <dgm:pt modelId="{E4FE011D-2BCB-4CC7-87BD-2F48A844CD0F}" type="pres">
      <dgm:prSet presAssocID="{D14A0496-178D-484B-B3B8-8D8F49D14E63}" presName="text_1" presStyleLbl="node1" presStyleIdx="0" presStyleCnt="5" custScaleY="112355" custLinFactNeighborX="-931" custLinFactNeighborY="-11379">
        <dgm:presLayoutVars>
          <dgm:bulletEnabled val="1"/>
        </dgm:presLayoutVars>
      </dgm:prSet>
      <dgm:spPr/>
    </dgm:pt>
    <dgm:pt modelId="{325C39B6-8A56-4BAF-8685-31A6381F42FB}" type="pres">
      <dgm:prSet presAssocID="{D14A0496-178D-484B-B3B8-8D8F49D14E63}" presName="accent_1" presStyleCnt="0"/>
      <dgm:spPr/>
    </dgm:pt>
    <dgm:pt modelId="{7F235F9A-90D3-4E15-A7FF-2173EC5BD7D5}" type="pres">
      <dgm:prSet presAssocID="{D14A0496-178D-484B-B3B8-8D8F49D14E63}" presName="accentRepeatNode" presStyleLbl="solidFgAcc1" presStyleIdx="0" presStyleCnt="5" custLinFactNeighborX="-10272" custLinFactNeighborY="-4045"/>
      <dgm:spPr/>
    </dgm:pt>
    <dgm:pt modelId="{D4C3408E-EF38-4DF2-A681-9128CA66B667}" type="pres">
      <dgm:prSet presAssocID="{C4C38B53-5F57-44D0-8C35-CB7D95E15606}" presName="text_2" presStyleLbl="node1" presStyleIdx="1" presStyleCnt="5" custScaleY="155144" custLinFactNeighborX="-1006" custLinFactNeighborY="1814">
        <dgm:presLayoutVars>
          <dgm:bulletEnabled val="1"/>
        </dgm:presLayoutVars>
      </dgm:prSet>
      <dgm:spPr/>
    </dgm:pt>
    <dgm:pt modelId="{615DA23E-305A-4E72-AAF0-74CE92538237}" type="pres">
      <dgm:prSet presAssocID="{C4C38B53-5F57-44D0-8C35-CB7D95E15606}" presName="accent_2" presStyleCnt="0"/>
      <dgm:spPr/>
    </dgm:pt>
    <dgm:pt modelId="{CD424E40-52EB-42D2-A553-3E862006BC4E}" type="pres">
      <dgm:prSet presAssocID="{C4C38B53-5F57-44D0-8C35-CB7D95E15606}" presName="accentRepeatNode" presStyleLbl="solidFgAcc1" presStyleIdx="1" presStyleCnt="5"/>
      <dgm:spPr/>
    </dgm:pt>
    <dgm:pt modelId="{4A901D6E-DA19-44BE-B5E9-ADF75DBDEA34}" type="pres">
      <dgm:prSet presAssocID="{CBFA1E03-8E74-4B2B-B687-2763CF2DBCAD}" presName="text_3" presStyleLbl="node1" presStyleIdx="2" presStyleCnt="5" custScaleY="125117" custLinFactNeighborX="-1031" custLinFactNeighborY="14013">
        <dgm:presLayoutVars>
          <dgm:bulletEnabled val="1"/>
        </dgm:presLayoutVars>
      </dgm:prSet>
      <dgm:spPr/>
    </dgm:pt>
    <dgm:pt modelId="{8C9C3207-FBE9-445C-8415-8AEF0255F9D5}" type="pres">
      <dgm:prSet presAssocID="{CBFA1E03-8E74-4B2B-B687-2763CF2DBCAD}" presName="accent_3" presStyleCnt="0"/>
      <dgm:spPr/>
    </dgm:pt>
    <dgm:pt modelId="{D7863850-B77A-44E9-8FD0-07EE7750FFAD}" type="pres">
      <dgm:prSet presAssocID="{CBFA1E03-8E74-4B2B-B687-2763CF2DBCAD}" presName="accentRepeatNode" presStyleLbl="solidFgAcc1" presStyleIdx="2" presStyleCnt="5" custLinFactNeighborX="-5005" custLinFactNeighborY="12812"/>
      <dgm:spPr/>
    </dgm:pt>
    <dgm:pt modelId="{93DF1C97-D2DB-48D7-A7B7-4313D9AA9BBA}" type="pres">
      <dgm:prSet presAssocID="{9A15BE61-9D1B-4241-9319-D3D5D4E23730}" presName="text_4" presStyleLbl="node1" presStyleIdx="3" presStyleCnt="5" custScaleY="118109" custLinFactNeighborX="-1006" custLinFactNeighborY="12823">
        <dgm:presLayoutVars>
          <dgm:bulletEnabled val="1"/>
        </dgm:presLayoutVars>
      </dgm:prSet>
      <dgm:spPr/>
    </dgm:pt>
    <dgm:pt modelId="{A25DD17B-2047-4740-84A7-91351FC2F9FC}" type="pres">
      <dgm:prSet presAssocID="{9A15BE61-9D1B-4241-9319-D3D5D4E23730}" presName="accent_4" presStyleCnt="0"/>
      <dgm:spPr/>
    </dgm:pt>
    <dgm:pt modelId="{32F10071-F459-4180-A4E2-B95F7A0966C5}" type="pres">
      <dgm:prSet presAssocID="{9A15BE61-9D1B-4241-9319-D3D5D4E23730}" presName="accentRepeatNode" presStyleLbl="solidFgAcc1" presStyleIdx="3" presStyleCnt="5" custLinFactNeighborX="4538" custLinFactNeighborY="7502"/>
      <dgm:spPr/>
    </dgm:pt>
    <dgm:pt modelId="{193BFCE1-C302-4442-8DDF-69AE93E59360}" type="pres">
      <dgm:prSet presAssocID="{3692AD84-4AC4-474A-B93F-0C8C2893677F}" presName="text_5" presStyleLbl="node1" presStyleIdx="4" presStyleCnt="5" custScaleY="133765" custLinFactNeighborX="-931" custLinFactNeighborY="1333">
        <dgm:presLayoutVars>
          <dgm:bulletEnabled val="1"/>
        </dgm:presLayoutVars>
      </dgm:prSet>
      <dgm:spPr/>
    </dgm:pt>
    <dgm:pt modelId="{694E42AC-78E5-44CA-93BA-B00E3C2EBDCE}" type="pres">
      <dgm:prSet presAssocID="{3692AD84-4AC4-474A-B93F-0C8C2893677F}" presName="accent_5" presStyleCnt="0"/>
      <dgm:spPr/>
    </dgm:pt>
    <dgm:pt modelId="{EBEC17CA-A585-455A-9798-DE60C4F15809}" type="pres">
      <dgm:prSet presAssocID="{3692AD84-4AC4-474A-B93F-0C8C2893677F}" presName="accentRepeatNode" presStyleLbl="solidFgAcc1" presStyleIdx="4" presStyleCnt="5"/>
      <dgm:spPr/>
    </dgm:pt>
  </dgm:ptLst>
  <dgm:cxnLst>
    <dgm:cxn modelId="{5A22F325-03AD-444D-B78D-7EC5EAF94FFC}" type="presOf" srcId="{3692AD84-4AC4-474A-B93F-0C8C2893677F}" destId="{193BFCE1-C302-4442-8DDF-69AE93E59360}" srcOrd="0" destOrd="0" presId="urn:microsoft.com/office/officeart/2008/layout/VerticalCurvedList"/>
    <dgm:cxn modelId="{B7841D34-3498-4DB8-97D9-9101AC31DF3E}" srcId="{C2339EC4-4E3D-43A8-93C1-CC2DE52F6026}" destId="{D14A0496-178D-484B-B3B8-8D8F49D14E63}" srcOrd="0" destOrd="0" parTransId="{F7BCCCF9-49BE-478B-8E28-B9261799528A}" sibTransId="{B69966E4-FA47-421B-AE49-5F2CF281B845}"/>
    <dgm:cxn modelId="{4632EF35-AEDD-42EB-8631-1DBEF57172B0}" type="presOf" srcId="{C4C38B53-5F57-44D0-8C35-CB7D95E15606}" destId="{D4C3408E-EF38-4DF2-A681-9128CA66B667}" srcOrd="0" destOrd="0" presId="urn:microsoft.com/office/officeart/2008/layout/VerticalCurvedList"/>
    <dgm:cxn modelId="{E7543E5D-958A-4696-AA83-9D2C8CC8249B}" srcId="{C2339EC4-4E3D-43A8-93C1-CC2DE52F6026}" destId="{CBFA1E03-8E74-4B2B-B687-2763CF2DBCAD}" srcOrd="2" destOrd="0" parTransId="{72F20909-CFA4-4593-9B29-F56A15842225}" sibTransId="{3FB64913-545B-41F2-B8AD-9214CA1B5B9C}"/>
    <dgm:cxn modelId="{CD20EE63-D189-4896-9262-B9F6958E33A2}" srcId="{C2339EC4-4E3D-43A8-93C1-CC2DE52F6026}" destId="{C4C38B53-5F57-44D0-8C35-CB7D95E15606}" srcOrd="1" destOrd="0" parTransId="{01A8FD28-A67E-4C6C-A5FE-519E6A75929C}" sibTransId="{440C8971-9E0F-48FD-A4A8-CC06F93B6992}"/>
    <dgm:cxn modelId="{154F016B-2099-4357-9E72-EA8771592F0E}" type="presOf" srcId="{CBFA1E03-8E74-4B2B-B687-2763CF2DBCAD}" destId="{4A901D6E-DA19-44BE-B5E9-ADF75DBDEA34}" srcOrd="0" destOrd="0" presId="urn:microsoft.com/office/officeart/2008/layout/VerticalCurvedList"/>
    <dgm:cxn modelId="{46F60D53-E5E4-47FB-9968-108C0E3AE4F0}" type="presOf" srcId="{9A15BE61-9D1B-4241-9319-D3D5D4E23730}" destId="{93DF1C97-D2DB-48D7-A7B7-4313D9AA9BBA}" srcOrd="0" destOrd="0" presId="urn:microsoft.com/office/officeart/2008/layout/VerticalCurvedList"/>
    <dgm:cxn modelId="{7D72DB76-FAAA-4C69-AEDE-D0132C68564E}" srcId="{C2339EC4-4E3D-43A8-93C1-CC2DE52F6026}" destId="{9A15BE61-9D1B-4241-9319-D3D5D4E23730}" srcOrd="3" destOrd="0" parTransId="{CBF44AC5-CE6B-4295-AD88-2ACBA0650306}" sibTransId="{9E9A8D20-4728-4D3E-B7EC-E02EC85FE47D}"/>
    <dgm:cxn modelId="{6EAEA37E-28F1-4036-99FD-6B5F8B9CC115}" srcId="{C2339EC4-4E3D-43A8-93C1-CC2DE52F6026}" destId="{3692AD84-4AC4-474A-B93F-0C8C2893677F}" srcOrd="4" destOrd="0" parTransId="{4919BDBB-F111-42B7-842F-45D9BA5AE3EF}" sibTransId="{DC4C9F1B-DEF7-4AAC-ABA3-486D98BA40FC}"/>
    <dgm:cxn modelId="{EF6F1C95-C3E0-42D2-AEE4-8EDE881F0A36}" type="presOf" srcId="{B69966E4-FA47-421B-AE49-5F2CF281B845}" destId="{1AF6857D-CE46-45EA-853F-BDE2739B7988}" srcOrd="0" destOrd="0" presId="urn:microsoft.com/office/officeart/2008/layout/VerticalCurvedList"/>
    <dgm:cxn modelId="{59C49997-2ADD-4154-A03B-442370419B73}" type="presOf" srcId="{D14A0496-178D-484B-B3B8-8D8F49D14E63}" destId="{E4FE011D-2BCB-4CC7-87BD-2F48A844CD0F}" srcOrd="0" destOrd="0" presId="urn:microsoft.com/office/officeart/2008/layout/VerticalCurvedList"/>
    <dgm:cxn modelId="{172E9BC3-ACD8-420D-ADAE-C169B2FF5974}" type="presOf" srcId="{C2339EC4-4E3D-43A8-93C1-CC2DE52F6026}" destId="{E09A368A-762E-4736-AA29-9C63CCA610F8}" srcOrd="0" destOrd="0" presId="urn:microsoft.com/office/officeart/2008/layout/VerticalCurvedList"/>
    <dgm:cxn modelId="{2E74E773-3C76-499D-AD96-DA6AB0C89822}" type="presParOf" srcId="{E09A368A-762E-4736-AA29-9C63CCA610F8}" destId="{7DE3889E-AD9E-4788-BC79-8B0A67A1F4B3}" srcOrd="0" destOrd="0" presId="urn:microsoft.com/office/officeart/2008/layout/VerticalCurvedList"/>
    <dgm:cxn modelId="{1233BDC7-190C-4D67-81B5-1156F129F188}" type="presParOf" srcId="{7DE3889E-AD9E-4788-BC79-8B0A67A1F4B3}" destId="{35D63FD5-5D44-48E2-B708-D3153D500FEE}" srcOrd="0" destOrd="0" presId="urn:microsoft.com/office/officeart/2008/layout/VerticalCurvedList"/>
    <dgm:cxn modelId="{F4BDB657-C080-4D04-A314-AAE4F1A2A0AF}" type="presParOf" srcId="{35D63FD5-5D44-48E2-B708-D3153D500FEE}" destId="{E3ADECBB-30C2-434E-87CA-39F97E1A4B23}" srcOrd="0" destOrd="0" presId="urn:microsoft.com/office/officeart/2008/layout/VerticalCurvedList"/>
    <dgm:cxn modelId="{41579DDD-0623-4AC2-9B51-7697E68465E9}" type="presParOf" srcId="{35D63FD5-5D44-48E2-B708-D3153D500FEE}" destId="{1AF6857D-CE46-45EA-853F-BDE2739B7988}" srcOrd="1" destOrd="0" presId="urn:microsoft.com/office/officeart/2008/layout/VerticalCurvedList"/>
    <dgm:cxn modelId="{6FF72027-0419-44A5-A583-2C04F3C983D5}" type="presParOf" srcId="{35D63FD5-5D44-48E2-B708-D3153D500FEE}" destId="{71A964A0-5606-4055-B3B3-1D681DDF3B25}" srcOrd="2" destOrd="0" presId="urn:microsoft.com/office/officeart/2008/layout/VerticalCurvedList"/>
    <dgm:cxn modelId="{B9B34691-2CAC-448C-8EBA-07F97ABB44C0}" type="presParOf" srcId="{35D63FD5-5D44-48E2-B708-D3153D500FEE}" destId="{FF618871-5096-4F93-BD86-2B3DC78DC688}" srcOrd="3" destOrd="0" presId="urn:microsoft.com/office/officeart/2008/layout/VerticalCurvedList"/>
    <dgm:cxn modelId="{C56154D7-8EED-430E-BB65-1CB8FE22B8D8}" type="presParOf" srcId="{7DE3889E-AD9E-4788-BC79-8B0A67A1F4B3}" destId="{E4FE011D-2BCB-4CC7-87BD-2F48A844CD0F}" srcOrd="1" destOrd="0" presId="urn:microsoft.com/office/officeart/2008/layout/VerticalCurvedList"/>
    <dgm:cxn modelId="{3B2CE583-DDE5-4D66-8BE6-48E405729C22}" type="presParOf" srcId="{7DE3889E-AD9E-4788-BC79-8B0A67A1F4B3}" destId="{325C39B6-8A56-4BAF-8685-31A6381F42FB}" srcOrd="2" destOrd="0" presId="urn:microsoft.com/office/officeart/2008/layout/VerticalCurvedList"/>
    <dgm:cxn modelId="{881F9A56-433E-4479-912B-405DDF16B097}" type="presParOf" srcId="{325C39B6-8A56-4BAF-8685-31A6381F42FB}" destId="{7F235F9A-90D3-4E15-A7FF-2173EC5BD7D5}" srcOrd="0" destOrd="0" presId="urn:microsoft.com/office/officeart/2008/layout/VerticalCurvedList"/>
    <dgm:cxn modelId="{B942DCB4-3EEE-4E73-8433-A7FD93EA8ED1}" type="presParOf" srcId="{7DE3889E-AD9E-4788-BC79-8B0A67A1F4B3}" destId="{D4C3408E-EF38-4DF2-A681-9128CA66B667}" srcOrd="3" destOrd="0" presId="urn:microsoft.com/office/officeart/2008/layout/VerticalCurvedList"/>
    <dgm:cxn modelId="{C9A0915C-0CC8-482A-8540-A2D1383B4924}" type="presParOf" srcId="{7DE3889E-AD9E-4788-BC79-8B0A67A1F4B3}" destId="{615DA23E-305A-4E72-AAF0-74CE92538237}" srcOrd="4" destOrd="0" presId="urn:microsoft.com/office/officeart/2008/layout/VerticalCurvedList"/>
    <dgm:cxn modelId="{DDAC5862-AFC6-47BE-BAC2-75AA1D7A47D1}" type="presParOf" srcId="{615DA23E-305A-4E72-AAF0-74CE92538237}" destId="{CD424E40-52EB-42D2-A553-3E862006BC4E}" srcOrd="0" destOrd="0" presId="urn:microsoft.com/office/officeart/2008/layout/VerticalCurvedList"/>
    <dgm:cxn modelId="{EEEC9402-38C1-41BD-A76A-F98CBF40AF07}" type="presParOf" srcId="{7DE3889E-AD9E-4788-BC79-8B0A67A1F4B3}" destId="{4A901D6E-DA19-44BE-B5E9-ADF75DBDEA34}" srcOrd="5" destOrd="0" presId="urn:microsoft.com/office/officeart/2008/layout/VerticalCurvedList"/>
    <dgm:cxn modelId="{D58C49CF-2541-4B3E-9834-F7B82DCD68B1}" type="presParOf" srcId="{7DE3889E-AD9E-4788-BC79-8B0A67A1F4B3}" destId="{8C9C3207-FBE9-445C-8415-8AEF0255F9D5}" srcOrd="6" destOrd="0" presId="urn:microsoft.com/office/officeart/2008/layout/VerticalCurvedList"/>
    <dgm:cxn modelId="{7F1FF406-E65A-4EA2-91C1-7114AEBE8398}" type="presParOf" srcId="{8C9C3207-FBE9-445C-8415-8AEF0255F9D5}" destId="{D7863850-B77A-44E9-8FD0-07EE7750FFAD}" srcOrd="0" destOrd="0" presId="urn:microsoft.com/office/officeart/2008/layout/VerticalCurvedList"/>
    <dgm:cxn modelId="{A2D2FE8D-9AAA-4782-9F19-B2C98A5F7E22}" type="presParOf" srcId="{7DE3889E-AD9E-4788-BC79-8B0A67A1F4B3}" destId="{93DF1C97-D2DB-48D7-A7B7-4313D9AA9BBA}" srcOrd="7" destOrd="0" presId="urn:microsoft.com/office/officeart/2008/layout/VerticalCurvedList"/>
    <dgm:cxn modelId="{DA161B2F-08AC-4EAC-98BB-083D0507EE6C}" type="presParOf" srcId="{7DE3889E-AD9E-4788-BC79-8B0A67A1F4B3}" destId="{A25DD17B-2047-4740-84A7-91351FC2F9FC}" srcOrd="8" destOrd="0" presId="urn:microsoft.com/office/officeart/2008/layout/VerticalCurvedList"/>
    <dgm:cxn modelId="{61205937-1B4D-4D17-9261-8B4A1FE80106}" type="presParOf" srcId="{A25DD17B-2047-4740-84A7-91351FC2F9FC}" destId="{32F10071-F459-4180-A4E2-B95F7A0966C5}" srcOrd="0" destOrd="0" presId="urn:microsoft.com/office/officeart/2008/layout/VerticalCurvedList"/>
    <dgm:cxn modelId="{ECF17F35-E401-4DD8-A2E6-1A0790993CD2}" type="presParOf" srcId="{7DE3889E-AD9E-4788-BC79-8B0A67A1F4B3}" destId="{193BFCE1-C302-4442-8DDF-69AE93E59360}" srcOrd="9" destOrd="0" presId="urn:microsoft.com/office/officeart/2008/layout/VerticalCurvedList"/>
    <dgm:cxn modelId="{2CE58600-8852-49BF-B05A-52B5D6525125}" type="presParOf" srcId="{7DE3889E-AD9E-4788-BC79-8B0A67A1F4B3}" destId="{694E42AC-78E5-44CA-93BA-B00E3C2EBDCE}" srcOrd="10" destOrd="0" presId="urn:microsoft.com/office/officeart/2008/layout/VerticalCurvedList"/>
    <dgm:cxn modelId="{90DC71F9-BC17-4732-A58C-173E842F1FD6}" type="presParOf" srcId="{694E42AC-78E5-44CA-93BA-B00E3C2EBDCE}" destId="{EBEC17CA-A585-455A-9798-DE60C4F1580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D9EF7-F902-5C45-A7AC-03AE01257111}">
      <dsp:nvSpPr>
        <dsp:cNvPr id="0" name=""/>
        <dsp:cNvSpPr/>
      </dsp:nvSpPr>
      <dsp:spPr>
        <a:xfrm>
          <a:off x="0" y="92132"/>
          <a:ext cx="5607050" cy="152831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Definition. </a:t>
          </a:r>
        </a:p>
      </dsp:txBody>
      <dsp:txXfrm>
        <a:off x="74606" y="166738"/>
        <a:ext cx="5457838" cy="1379100"/>
      </dsp:txXfrm>
    </dsp:sp>
    <dsp:sp modelId="{423B6554-762D-AC4B-BC6C-DEF663947ADF}">
      <dsp:nvSpPr>
        <dsp:cNvPr id="0" name=""/>
        <dsp:cNvSpPr/>
      </dsp:nvSpPr>
      <dsp:spPr>
        <a:xfrm>
          <a:off x="0" y="1699643"/>
          <a:ext cx="5607050" cy="152831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6578"/>
                <a:satOff val="829"/>
                <a:lumOff val="9376"/>
                <a:alphaOff val="0"/>
                <a:tint val="80000"/>
                <a:satMod val="107000"/>
                <a:lumMod val="103000"/>
              </a:schemeClr>
            </a:gs>
            <a:gs pos="100000">
              <a:schemeClr val="accent2">
                <a:shade val="80000"/>
                <a:hueOff val="16578"/>
                <a:satOff val="829"/>
                <a:lumOff val="9376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Causes. </a:t>
          </a:r>
        </a:p>
      </dsp:txBody>
      <dsp:txXfrm>
        <a:off x="74606" y="1774249"/>
        <a:ext cx="5457838" cy="1379100"/>
      </dsp:txXfrm>
    </dsp:sp>
    <dsp:sp modelId="{F6699289-2F91-4127-8FE2-C06AAE06F1E4}">
      <dsp:nvSpPr>
        <dsp:cNvPr id="0" name=""/>
        <dsp:cNvSpPr/>
      </dsp:nvSpPr>
      <dsp:spPr>
        <a:xfrm>
          <a:off x="0" y="3399287"/>
          <a:ext cx="5607050" cy="152831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33157"/>
                <a:satOff val="1658"/>
                <a:lumOff val="18751"/>
                <a:alphaOff val="0"/>
                <a:tint val="80000"/>
                <a:satMod val="107000"/>
                <a:lumMod val="103000"/>
              </a:schemeClr>
            </a:gs>
            <a:gs pos="100000">
              <a:schemeClr val="accent2">
                <a:shade val="80000"/>
                <a:hueOff val="33157"/>
                <a:satOff val="1658"/>
                <a:lumOff val="18751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Transmission.  </a:t>
          </a:r>
          <a:endParaRPr lang="ar-LY" sz="5500" kern="1200" dirty="0"/>
        </a:p>
      </dsp:txBody>
      <dsp:txXfrm>
        <a:off x="74606" y="3473893"/>
        <a:ext cx="5457838" cy="1379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F6857D-CE46-45EA-853F-BDE2739B7988}">
      <dsp:nvSpPr>
        <dsp:cNvPr id="0" name=""/>
        <dsp:cNvSpPr/>
      </dsp:nvSpPr>
      <dsp:spPr>
        <a:xfrm>
          <a:off x="-5658002" y="-866113"/>
          <a:ext cx="6736374" cy="6736374"/>
        </a:xfrm>
        <a:prstGeom prst="blockArc">
          <a:avLst>
            <a:gd name="adj1" fmla="val 18900000"/>
            <a:gd name="adj2" fmla="val 2700000"/>
            <a:gd name="adj3" fmla="val 321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E011D-2BCB-4CC7-87BD-2F48A844CD0F}">
      <dsp:nvSpPr>
        <dsp:cNvPr id="0" name=""/>
        <dsp:cNvSpPr/>
      </dsp:nvSpPr>
      <dsp:spPr>
        <a:xfrm>
          <a:off x="415103" y="202804"/>
          <a:ext cx="6048336" cy="7030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664" tIns="60960" rIns="60960" bIns="60960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the severity of the disease</a:t>
          </a:r>
          <a:endParaRPr lang="ar-LY" sz="2400" kern="1200" dirty="0"/>
        </a:p>
      </dsp:txBody>
      <dsp:txXfrm>
        <a:off x="415103" y="202804"/>
        <a:ext cx="6048336" cy="703026"/>
      </dsp:txXfrm>
    </dsp:sp>
    <dsp:sp modelId="{7F235F9A-90D3-4E15-A7FF-2173EC5BD7D5}">
      <dsp:nvSpPr>
        <dsp:cNvPr id="0" name=""/>
        <dsp:cNvSpPr/>
      </dsp:nvSpPr>
      <dsp:spPr>
        <a:xfrm>
          <a:off x="0" y="202806"/>
          <a:ext cx="782148" cy="7821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C3408E-EF38-4DF2-A681-9128CA66B667}">
      <dsp:nvSpPr>
        <dsp:cNvPr id="0" name=""/>
        <dsp:cNvSpPr/>
      </dsp:nvSpPr>
      <dsp:spPr>
        <a:xfrm>
          <a:off x="863449" y="1089764"/>
          <a:ext cx="5599964" cy="9707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664" tIns="60960" rIns="60960" bIns="60960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how advanced the pregnancy has gone at the time of diagnosis</a:t>
          </a:r>
          <a:endParaRPr lang="ar-LY" sz="2400" kern="1200" dirty="0"/>
        </a:p>
      </dsp:txBody>
      <dsp:txXfrm>
        <a:off x="863449" y="1089764"/>
        <a:ext cx="5599964" cy="970764"/>
      </dsp:txXfrm>
    </dsp:sp>
    <dsp:sp modelId="{CD424E40-52EB-42D2-A553-3E862006BC4E}">
      <dsp:nvSpPr>
        <dsp:cNvPr id="0" name=""/>
        <dsp:cNvSpPr/>
      </dsp:nvSpPr>
      <dsp:spPr>
        <a:xfrm>
          <a:off x="528711" y="1172722"/>
          <a:ext cx="782148" cy="7821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901D6E-DA19-44BE-B5E9-ADF75DBDEA34}">
      <dsp:nvSpPr>
        <dsp:cNvPr id="0" name=""/>
        <dsp:cNvSpPr/>
      </dsp:nvSpPr>
      <dsp:spPr>
        <a:xfrm>
          <a:off x="1001082" y="2198315"/>
          <a:ext cx="5462350" cy="782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664" tIns="60960" rIns="60960" bIns="60960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the presence of extrapulmonary spread</a:t>
          </a:r>
          <a:endParaRPr lang="ar-LY" sz="2400" kern="1200"/>
        </a:p>
      </dsp:txBody>
      <dsp:txXfrm>
        <a:off x="1001082" y="2198315"/>
        <a:ext cx="5462350" cy="782880"/>
      </dsp:txXfrm>
    </dsp:sp>
    <dsp:sp modelId="{D7863850-B77A-44E9-8FD0-07EE7750FFAD}">
      <dsp:nvSpPr>
        <dsp:cNvPr id="0" name=""/>
        <dsp:cNvSpPr/>
      </dsp:nvSpPr>
      <dsp:spPr>
        <a:xfrm>
          <a:off x="627178" y="2211208"/>
          <a:ext cx="782148" cy="7821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DF1C97-D2DB-48D7-A7B7-4313D9AA9BBA}">
      <dsp:nvSpPr>
        <dsp:cNvPr id="0" name=""/>
        <dsp:cNvSpPr/>
      </dsp:nvSpPr>
      <dsp:spPr>
        <a:xfrm>
          <a:off x="863449" y="3151072"/>
          <a:ext cx="5599964" cy="7390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664" tIns="60960" rIns="60960" bIns="60960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HIV coinfection</a:t>
          </a:r>
          <a:endParaRPr lang="ar-LY" sz="2400" kern="1200"/>
        </a:p>
      </dsp:txBody>
      <dsp:txXfrm>
        <a:off x="863449" y="3151072"/>
        <a:ext cx="5599964" cy="739030"/>
      </dsp:txXfrm>
    </dsp:sp>
    <dsp:sp modelId="{32F10071-F459-4180-A4E2-B95F7A0966C5}">
      <dsp:nvSpPr>
        <dsp:cNvPr id="0" name=""/>
        <dsp:cNvSpPr/>
      </dsp:nvSpPr>
      <dsp:spPr>
        <a:xfrm>
          <a:off x="564204" y="3107954"/>
          <a:ext cx="782148" cy="7821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BFCE1-C302-4442-8DDF-69AE93E59360}">
      <dsp:nvSpPr>
        <dsp:cNvPr id="0" name=""/>
        <dsp:cNvSpPr/>
      </dsp:nvSpPr>
      <dsp:spPr>
        <a:xfrm>
          <a:off x="415103" y="3968474"/>
          <a:ext cx="6048336" cy="8369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6664" tIns="60960" rIns="60960" bIns="60960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the treatment instituted</a:t>
          </a:r>
          <a:endParaRPr lang="ar-LY" sz="2400" kern="1200"/>
        </a:p>
      </dsp:txBody>
      <dsp:txXfrm>
        <a:off x="415103" y="3968474"/>
        <a:ext cx="6048336" cy="836992"/>
      </dsp:txXfrm>
    </dsp:sp>
    <dsp:sp modelId="{EBEC17CA-A585-455A-9798-DE60C4F15809}">
      <dsp:nvSpPr>
        <dsp:cNvPr id="0" name=""/>
        <dsp:cNvSpPr/>
      </dsp:nvSpPr>
      <dsp:spPr>
        <a:xfrm>
          <a:off x="80339" y="3987555"/>
          <a:ext cx="782148" cy="7821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6F4FDB-FB59-4D2C-9952-0672B4119F85}" type="datetimeFigureOut">
              <a:rPr lang="ar-LY" smtClean="0"/>
              <a:t>09/09/1443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E688B8D-398A-4E07-9B68-05A51ECC791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02471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8E820-7433-4625-AC9A-77134D0BF0B3}" type="datetime1">
              <a:rPr lang="en-US" smtClean="0"/>
              <a:t>2022-04-10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89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84B7-C82F-4716-846F-E289454962BF}" type="datetime1">
              <a:rPr lang="en-US" smtClean="0"/>
              <a:t>2022-04-10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9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1459-384F-49D2-8AFD-A05B9460E11E}" type="datetime1">
              <a:rPr lang="en-US" smtClean="0"/>
              <a:t>2022-04-10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6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9670-44EA-4FB7-A4EE-D11C162179D4}" type="datetime1">
              <a:rPr lang="en-US" smtClean="0"/>
              <a:t>2022-04-10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FD4C5-6E3D-4E67-B721-12D3A597F5D0}" type="datetime1">
              <a:rPr lang="en-US" smtClean="0"/>
              <a:t>2022-04-10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05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3C60-4819-476B-B894-401ABDDA2362}" type="datetime1">
              <a:rPr lang="en-US" smtClean="0"/>
              <a:t>2022-04-10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6C2C0-B507-4969-BD96-B2F8C9441393}" type="datetime1">
              <a:rPr lang="en-US" smtClean="0"/>
              <a:t>2022-04-10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5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72D3-F583-4776-A1A1-88642579D940}" type="datetime1">
              <a:rPr lang="en-US" smtClean="0"/>
              <a:t>2022-04-10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5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0C5E-998B-4A23-A1C2-6B92761BE2DD}" type="datetime1">
              <a:rPr lang="en-US" smtClean="0"/>
              <a:t>2022-04-10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0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8A41-9A46-4869-B446-4AF0AE757798}" type="datetime1">
              <a:rPr lang="en-US" smtClean="0"/>
              <a:t>2022-04-10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5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EA0D4F2-9F7E-48F0-8015-2DE5089BF32E}" type="datetime1">
              <a:rPr lang="en-US" smtClean="0"/>
              <a:t>2022-04-10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2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F346D88A-DCEC-4508-8A81-316C78957C90}" type="datetime1">
              <a:rPr lang="en-US" smtClean="0"/>
              <a:t>2022-04-10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CF774F7-691C-9C49-AAEF-EE9C5F6BC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8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D52E2-7342-5F45-B28A-3DB00CB2AB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2409" y="1904115"/>
            <a:ext cx="8991600" cy="2342367"/>
          </a:xfrm>
        </p:spPr>
        <p:txBody>
          <a:bodyPr>
            <a:normAutofit/>
          </a:bodyPr>
          <a:lstStyle/>
          <a:p>
            <a:r>
              <a:rPr lang="en-US" cap="none" dirty="0"/>
              <a:t>Tuberculosis </a:t>
            </a:r>
            <a:br>
              <a:rPr lang="en-US" cap="none" dirty="0"/>
            </a:br>
            <a:r>
              <a:rPr lang="en-US" cap="none" dirty="0"/>
              <a:t>TB during pregnancy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CA80A2-B582-454D-BDAD-0F5A2955F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1526" y="4748918"/>
            <a:ext cx="6801612" cy="1776407"/>
          </a:xfrm>
        </p:spPr>
        <p:txBody>
          <a:bodyPr>
            <a:normAutofit/>
          </a:bodyPr>
          <a:lstStyle/>
          <a:p>
            <a:r>
              <a:rPr lang="en-US" dirty="0"/>
              <a:t>Name:  Nora </a:t>
            </a:r>
            <a:r>
              <a:rPr lang="en-US" dirty="0" err="1"/>
              <a:t>Alfaitory</a:t>
            </a:r>
            <a:r>
              <a:rPr lang="en-US" dirty="0"/>
              <a:t> </a:t>
            </a:r>
          </a:p>
          <a:p>
            <a:r>
              <a:rPr lang="en-US" dirty="0"/>
              <a:t>Number: 2822</a:t>
            </a:r>
          </a:p>
          <a:p>
            <a:r>
              <a:rPr lang="en-US" dirty="0"/>
              <a:t>Block : PTS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E89927-10A7-9D45-91A0-C3C46C402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810" y="0"/>
            <a:ext cx="2328802" cy="16459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F68B98-0F7C-D94E-B1F2-2084ADB264BC}"/>
              </a:ext>
            </a:extLst>
          </p:cNvPr>
          <p:cNvSpPr txBox="1"/>
          <p:nvPr/>
        </p:nvSpPr>
        <p:spPr>
          <a:xfrm>
            <a:off x="11244649" y="6128950"/>
            <a:ext cx="89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A3259D93-2E36-4F8E-A59E-D350DB7DC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" y="6977"/>
            <a:ext cx="238119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25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8040A-FC34-0242-B871-73C8F7677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771" y="721449"/>
            <a:ext cx="10898102" cy="4916191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3200" b="0" i="0" dirty="0">
                <a:solidFill>
                  <a:srgbClr val="FF0000"/>
                </a:solidFill>
                <a:effectLst/>
                <a:latin typeface="STIXGeneral-Regular"/>
              </a:rPr>
              <a:t>History of symptoms: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STIXGeneral-Regular"/>
              </a:rPr>
              <a:t>night sweat.</a:t>
            </a:r>
            <a:endParaRPr lang="en-US" sz="3200" dirty="0">
              <a:solidFill>
                <a:srgbClr val="FF0000"/>
              </a:solidFill>
              <a:latin typeface="STIXGeneral-Regular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STIXGeneral-Regular"/>
              </a:rPr>
              <a:t>evening pyrexia.</a:t>
            </a:r>
            <a:endParaRPr lang="en-US" sz="3200" b="0" i="0" dirty="0">
              <a:solidFill>
                <a:srgbClr val="FF0000"/>
              </a:solidFill>
              <a:effectLst/>
              <a:latin typeface="STIXGeneral-Regular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STIXGeneral-Regular"/>
              </a:rPr>
              <a:t>Hemoptysis.</a:t>
            </a:r>
            <a:endParaRPr lang="en-US" sz="3200" dirty="0">
              <a:solidFill>
                <a:srgbClr val="000000"/>
              </a:solidFill>
              <a:latin typeface="STIXGeneral-Regular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STIXGeneral-Regular"/>
              </a:rPr>
              <a:t>Progressive weight loss.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STIXGeneral-Regular"/>
              </a:rPr>
              <a:t>chronic cough of over 3 weeks duration</a:t>
            </a:r>
            <a:r>
              <a:rPr lang="en-US" sz="3200" dirty="0">
                <a:solidFill>
                  <a:srgbClr val="000000"/>
                </a:solidFill>
                <a:latin typeface="STIXGeneral-Regular"/>
              </a:rPr>
              <a:t>.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1C05BC67-0EA7-439C-9C6C-4F315CB910FB}"/>
              </a:ext>
            </a:extLst>
          </p:cNvPr>
          <p:cNvSpPr txBox="1"/>
          <p:nvPr/>
        </p:nvSpPr>
        <p:spPr>
          <a:xfrm>
            <a:off x="593179" y="4818324"/>
            <a:ext cx="114863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800" b="0" i="0" dirty="0">
              <a:solidFill>
                <a:srgbClr val="21212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800" dirty="0">
              <a:solidFill>
                <a:srgbClr val="21212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1DEABA97-FCCF-428F-B12D-33A65E202C55}"/>
              </a:ext>
            </a:extLst>
          </p:cNvPr>
          <p:cNvSpPr txBox="1"/>
          <p:nvPr/>
        </p:nvSpPr>
        <p:spPr>
          <a:xfrm>
            <a:off x="11398684" y="6175331"/>
            <a:ext cx="6808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10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0860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1A1C164-7595-3A46-9558-D4E36F914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80" y="1248156"/>
            <a:ext cx="9692640" cy="473659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0" i="0" dirty="0">
                <a:solidFill>
                  <a:srgbClr val="2A2A2A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South Africa, 60% of antenatal women diagnosed with tuberculosis reported cough of ≥2 weeks, but &lt;30% had fevers or night sweats 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0" i="0" dirty="0">
                <a:solidFill>
                  <a:srgbClr val="2A2A2A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Tanzania, the most common tuberculosis symptoms were malaise and anorexia </a:t>
            </a:r>
            <a:r>
              <a:rPr lang="en-US" sz="2800" dirty="0">
                <a:solidFill>
                  <a:srgbClr val="2A2A2A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n-US" sz="2800" dirty="0">
              <a:solidFill>
                <a:srgbClr val="40404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7E686294-BD02-4632-A2C6-3F04E7560DD4}"/>
              </a:ext>
            </a:extLst>
          </p:cNvPr>
          <p:cNvSpPr txBox="1"/>
          <p:nvPr/>
        </p:nvSpPr>
        <p:spPr>
          <a:xfrm>
            <a:off x="11436263" y="6187857"/>
            <a:ext cx="5786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11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5830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7899D-6067-CB46-BA56-7A847846C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8849" y="374412"/>
            <a:ext cx="7729728" cy="1188720"/>
          </a:xfrm>
          <a:noFill/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en-US" cap="small" dirty="0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8040A-FC34-0242-B871-73C8F7677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246" y="1547021"/>
            <a:ext cx="10898102" cy="4916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en-US" sz="3200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1E37E1F-A6C4-4E43-ACD0-BAA4CC3655AD}"/>
              </a:ext>
            </a:extLst>
          </p:cNvPr>
          <p:cNvSpPr txBox="1"/>
          <p:nvPr/>
        </p:nvSpPr>
        <p:spPr>
          <a:xfrm>
            <a:off x="2270124" y="645607"/>
            <a:ext cx="80071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latin typeface="Bahnschrift SemiLight Condensed" panose="020B0502040204020203" pitchFamily="34" charset="0"/>
              </a:rPr>
              <a:t>Treatment of tuberculosis during pregnancy </a:t>
            </a:r>
            <a:endParaRPr lang="ar-LY" sz="3600" dirty="0">
              <a:solidFill>
                <a:srgbClr val="0070C0"/>
              </a:solidFill>
              <a:latin typeface="Bahnschrift SemiLight Condensed" panose="020B0502040204020203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1C05BC67-0EA7-439C-9C6C-4F315CB910FB}"/>
              </a:ext>
            </a:extLst>
          </p:cNvPr>
          <p:cNvSpPr txBox="1"/>
          <p:nvPr/>
        </p:nvSpPr>
        <p:spPr>
          <a:xfrm>
            <a:off x="439862" y="2235401"/>
            <a:ext cx="1148636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All four first-line medications used to treat TB were classified by the Federal Drug Administration’s prior letter-based system of medications in pregnancy as </a:t>
            </a:r>
            <a:r>
              <a:rPr lang="en-US" sz="2800" b="0" i="0" dirty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category C</a:t>
            </a: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.</a:t>
            </a:r>
          </a:p>
          <a:p>
            <a:endParaRPr lang="en-US" sz="2800" dirty="0">
              <a:solidFill>
                <a:srgbClr val="212121"/>
              </a:solidFill>
              <a:latin typeface="Cambria" panose="02040503050406030204" pitchFamily="18" charset="0"/>
            </a:endParaRPr>
          </a:p>
          <a:p>
            <a:r>
              <a:rPr lang="en-US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2800" b="0" i="0" dirty="0">
                <a:solidFill>
                  <a:srgbClr val="202124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preferred initial treatment regimen is INH, rifampin and ethambutol daily for 2 months, followed by INH and RIF daily, or twice weekly for 7 months.</a:t>
            </a:r>
            <a:endParaRPr lang="en-US" sz="2800" b="0" i="0" dirty="0">
              <a:solidFill>
                <a:srgbClr val="21212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800" dirty="0">
              <a:solidFill>
                <a:srgbClr val="21212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6DB4271A-98B6-4FF1-B5C4-6D889C94DD54}"/>
              </a:ext>
            </a:extLst>
          </p:cNvPr>
          <p:cNvSpPr txBox="1"/>
          <p:nvPr/>
        </p:nvSpPr>
        <p:spPr>
          <a:xfrm>
            <a:off x="11578225" y="6262434"/>
            <a:ext cx="6137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3973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E560C344-B70C-4892-A50B-18A14E39E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53CA6F-E2A3-48F3-AD20-D80C44380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7" y="0"/>
            <a:ext cx="6676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87EB9-B0AC-2E4B-8FF7-393FBF506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8113" y="1183771"/>
            <a:ext cx="5437697" cy="3569256"/>
          </a:xfrm>
        </p:spPr>
        <p:txBody>
          <a:bodyPr>
            <a:normAutofit fontScale="92500" lnSpcReduction="20000"/>
          </a:bodyPr>
          <a:lstStyle/>
          <a:p>
            <a:endParaRPr lang="en-US" sz="3200" dirty="0">
              <a:solidFill>
                <a:srgbClr val="212121"/>
              </a:solidFill>
              <a:latin typeface="Cambria" panose="02040503050406030204" pitchFamily="18" charset="0"/>
            </a:endParaRPr>
          </a:p>
          <a:p>
            <a:r>
              <a:rPr lang="en-US" sz="3200" dirty="0">
                <a:solidFill>
                  <a:srgbClr val="212121"/>
                </a:solidFill>
                <a:latin typeface="Cambria" panose="02040503050406030204" pitchFamily="18" charset="0"/>
              </a:rPr>
              <a:t>active TB disease treatment during pregnancy should be done with the help of an infectious disease specialist, especially if there are concerns about antibiotic resistance, allergic reactions, or medication compliance.</a:t>
            </a:r>
          </a:p>
          <a:p>
            <a:pPr algn="l">
              <a:buClr>
                <a:schemeClr val="bg1"/>
              </a:buClr>
            </a:pPr>
            <a:endParaRPr lang="en-US" sz="32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F39F473F-5CF3-4579-9509-3C083DB11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912" y="977030"/>
            <a:ext cx="3507288" cy="42212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338441C9-EB6D-4BAD-8D52-5B18B649946A}"/>
              </a:ext>
            </a:extLst>
          </p:cNvPr>
          <p:cNvSpPr txBox="1"/>
          <p:nvPr/>
        </p:nvSpPr>
        <p:spPr>
          <a:xfrm>
            <a:off x="11452964" y="6175332"/>
            <a:ext cx="7390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  <a:endParaRPr lang="ar-L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91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BB2529-54D0-4947-8E6F-E9E03D1C4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1744CC4-E7DB-0D4E-8EC8-8851472B1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6775" y="1402080"/>
            <a:ext cx="6959194" cy="4053840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6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Isoniazid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</a:p>
          <a:p>
            <a:endParaRPr lang="en-US" sz="2400" dirty="0">
              <a:solidFill>
                <a:srgbClr val="212121"/>
              </a:solidFill>
              <a:latin typeface="Cambria" panose="02040503050406030204" pitchFamily="18" charset="0"/>
            </a:endParaRPr>
          </a:p>
          <a:p>
            <a:r>
              <a:rPr lang="en-US" sz="26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Rifampin</a:t>
            </a:r>
            <a:endParaRPr lang="en-US" sz="2400" b="0" i="0" dirty="0">
              <a:solidFill>
                <a:srgbClr val="21212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dirty="0">
              <a:solidFill>
                <a:srgbClr val="212121"/>
              </a:solidFill>
              <a:latin typeface="Cambria" panose="02040503050406030204" pitchFamily="18" charset="0"/>
            </a:endParaRPr>
          </a:p>
          <a:p>
            <a:r>
              <a:rPr lang="en-US" sz="26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Ethambutol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 </a:t>
            </a:r>
          </a:p>
          <a:p>
            <a:endParaRPr lang="en-US" sz="2400" dirty="0">
              <a:solidFill>
                <a:srgbClr val="212121"/>
              </a:solidFill>
              <a:latin typeface="Cambria" panose="02040503050406030204" pitchFamily="18" charset="0"/>
            </a:endParaRPr>
          </a:p>
          <a:p>
            <a:r>
              <a:rPr lang="en-US" sz="2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Pyrazinamide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Streptomycin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B27B57-2AB7-9D4F-8151-BA2C0CB375D9}"/>
              </a:ext>
            </a:extLst>
          </p:cNvPr>
          <p:cNvSpPr txBox="1"/>
          <p:nvPr/>
        </p:nvSpPr>
        <p:spPr>
          <a:xfrm>
            <a:off x="10966079" y="6077415"/>
            <a:ext cx="106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14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BA38125-3A3D-4943-9D3D-CD5F64A8DAEF}"/>
              </a:ext>
            </a:extLst>
          </p:cNvPr>
          <p:cNvSpPr txBox="1"/>
          <p:nvPr/>
        </p:nvSpPr>
        <p:spPr>
          <a:xfrm>
            <a:off x="5640859" y="2971800"/>
            <a:ext cx="914400" cy="9144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5512CAB-F10A-4CE6-B103-001449C81967}"/>
              </a:ext>
            </a:extLst>
          </p:cNvPr>
          <p:cNvSpPr txBox="1"/>
          <p:nvPr/>
        </p:nvSpPr>
        <p:spPr>
          <a:xfrm>
            <a:off x="949598" y="1443035"/>
            <a:ext cx="3685032" cy="16290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926C7C2B-353E-4EEA-AADF-AA8884989002}"/>
              </a:ext>
            </a:extLst>
          </p:cNvPr>
          <p:cNvSpPr txBox="1"/>
          <p:nvPr/>
        </p:nvSpPr>
        <p:spPr>
          <a:xfrm>
            <a:off x="1241661" y="2489194"/>
            <a:ext cx="3620331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TB drugs can be used during pregnancy </a:t>
            </a:r>
            <a:endParaRPr lang="ar-LY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EA201430-B6DF-41B1-9239-A63DE5666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006" y="2529020"/>
            <a:ext cx="414778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6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7899D-6067-CB46-BA56-7A847846C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110" y="453867"/>
            <a:ext cx="7729728" cy="1188720"/>
          </a:xfrm>
          <a:noFill/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en-US" cap="small" dirty="0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8040A-FC34-0242-B871-73C8F7677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949" y="1913781"/>
            <a:ext cx="10898102" cy="4916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Untreated active TB disease is a contraindication to breastfeeding.</a:t>
            </a:r>
          </a:p>
          <a:p>
            <a:pPr marL="0" indent="0">
              <a:buNone/>
            </a:pPr>
            <a:endParaRPr lang="en-US" sz="2800" dirty="0">
              <a:solidFill>
                <a:srgbClr val="21212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Pyridoxine supplementation should be given to all breastfeeding mothers taking isoniazid, and their infants should be monitored for jaundice.</a:t>
            </a:r>
          </a:p>
          <a:p>
            <a:pPr marL="0" indent="0">
              <a:buNone/>
            </a:pPr>
            <a:endParaRPr lang="en-US" sz="2800" b="0" i="0" dirty="0">
              <a:solidFill>
                <a:srgbClr val="21212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infant toxic effects of TB medications delivered in breast milk have been reported 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F4D7AC-4AB1-1341-98C3-887B702B8176}"/>
              </a:ext>
            </a:extLst>
          </p:cNvPr>
          <p:cNvSpPr txBox="1"/>
          <p:nvPr/>
        </p:nvSpPr>
        <p:spPr>
          <a:xfrm>
            <a:off x="11253006" y="6115772"/>
            <a:ext cx="1304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1E37E1F-A6C4-4E43-ACD0-BAA4CC3655AD}"/>
              </a:ext>
            </a:extLst>
          </p:cNvPr>
          <p:cNvSpPr txBox="1"/>
          <p:nvPr/>
        </p:nvSpPr>
        <p:spPr>
          <a:xfrm>
            <a:off x="1945386" y="725061"/>
            <a:ext cx="800717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  <a:latin typeface="STIXGeneral-Regular"/>
                <a:ea typeface="Arial Unicode MS" panose="020B0604020202020204" pitchFamily="34" charset="-128"/>
                <a:cs typeface="Arial Unicode MS" panose="020B0604020202020204" pitchFamily="34" charset="-128"/>
              </a:rPr>
              <a:t>Postpartum and breastfeeding </a:t>
            </a:r>
            <a:endParaRPr lang="ar-LY" sz="4000" b="1" dirty="0">
              <a:solidFill>
                <a:srgbClr val="0070C0"/>
              </a:solidFill>
              <a:latin typeface="STIXGeneral-Regular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323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CA398B-8CB4-4C0C-89C6-A8AB6F78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AD978-2BA5-534F-BBBA-58EB3747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53" y="2580732"/>
            <a:ext cx="4475892" cy="1379865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 sz="4800" b="1" cap="small" dirty="0">
                <a:solidFill>
                  <a:schemeClr val="accent2">
                    <a:lumMod val="75000"/>
                  </a:schemeClr>
                </a:solidFill>
                <a:latin typeface="Algerian" panose="04020705040A02060702" pitchFamily="82" charset="0"/>
                <a:cs typeface="Akhbar MT" pitchFamily="2" charset="-78"/>
              </a:rPr>
              <a:t>Conclusion</a:t>
            </a:r>
            <a:r>
              <a:rPr lang="en-US" sz="3200" b="1" cap="small" dirty="0">
                <a:latin typeface="Algerian" panose="04020705040A02060702" pitchFamily="82" charset="0"/>
              </a:rPr>
              <a:t>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9DD8553-64FA-434D-91F1-C477349F8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8345C6-0280-4226-BD83-7333BA6C3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823778-D290-4538-B146-1F73C3755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843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DDA0D8-EE4D-2D48-AB00-17FC2E1FBD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51" r="26325" b="-1"/>
          <a:stretch/>
        </p:blipFill>
        <p:spPr>
          <a:xfrm>
            <a:off x="6722251" y="640080"/>
            <a:ext cx="4665077" cy="5172390"/>
          </a:xfrm>
          <a:prstGeom prst="rect">
            <a:avLst/>
          </a:prstGeom>
          <a:ln w="31750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871BB1-A8AD-CE49-82AF-93A5CE6BB9D6}"/>
              </a:ext>
            </a:extLst>
          </p:cNvPr>
          <p:cNvSpPr txBox="1"/>
          <p:nvPr/>
        </p:nvSpPr>
        <p:spPr>
          <a:xfrm>
            <a:off x="11398109" y="6217920"/>
            <a:ext cx="1003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95139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26C12-072F-BD41-983D-4E3F70613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4800" b="1" cap="none" dirty="0">
                <a:solidFill>
                  <a:srgbClr val="0070C0"/>
                </a:solidFill>
                <a:latin typeface="STIXGeneral-Regular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5C4BF-9604-BC46-AB7D-A7A64B4BB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045341"/>
            <a:ext cx="8779512" cy="2879256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Vallejo JG, Starke JR. Tuberculosis and pregnancy. Clinics in chest medicine. 1992 Dec 1;13(4):693-707.</a:t>
            </a:r>
            <a:endParaRPr lang="en-US" dirty="0">
              <a:solidFill>
                <a:srgbClr val="40404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Loto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OM,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Awowole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I. Tuberculosis in pregnancy: a review. Journal of pregnancy. 2012 Oct;2012.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Tripathy SN, Tripathy SN. Tuberculosis and pregnancy. International Journal of Gynecology &amp; Obstetrics. 2003 Mar;80(3):247-53.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Mnyani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CN, McIntyre JA. Tuberculosis in pregnancy. BJOG: An International Journal of Obstetrics &amp;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Gynaecology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2011 Jan;118(2):226-31.</a:t>
            </a:r>
            <a:endParaRPr lang="en-US" dirty="0">
              <a:solidFill>
                <a:srgbClr val="40404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6CF82B-012E-164A-993C-FFD7409B5428}"/>
              </a:ext>
            </a:extLst>
          </p:cNvPr>
          <p:cNvSpPr txBox="1"/>
          <p:nvPr/>
        </p:nvSpPr>
        <p:spPr>
          <a:xfrm>
            <a:off x="11441151" y="6233532"/>
            <a:ext cx="75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2104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08ACC-97DC-DF40-9850-593C29C98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814" y="964692"/>
            <a:ext cx="7541049" cy="9867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id="{7DA597FF-812B-4F44-9BE3-2CCFAED9D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2933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6C4CB9-1AF4-FE4C-8818-C0AB4D384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23" y="327191"/>
            <a:ext cx="9736930" cy="125730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5400" b="1" cap="none" dirty="0">
                <a:solidFill>
                  <a:schemeClr val="accent2">
                    <a:lumMod val="75000"/>
                  </a:schemeClr>
                </a:solidFill>
              </a:rPr>
              <a:t>Objectives</a:t>
            </a:r>
            <a:endParaRPr lang="en-US" sz="5400" b="1" kern="1200" cap="none" spc="200" baseline="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726214-5DE8-124D-B53B-9B3E5C36D89D}"/>
              </a:ext>
            </a:extLst>
          </p:cNvPr>
          <p:cNvSpPr txBox="1"/>
          <p:nvPr/>
        </p:nvSpPr>
        <p:spPr>
          <a:xfrm>
            <a:off x="794823" y="1748566"/>
            <a:ext cx="105610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Discuss the effect of tuberculosis on pregnant woman .</a:t>
            </a:r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List the effect of tuberculosis on fetus .</a:t>
            </a:r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>
                <a:solidFill>
                  <a:schemeClr val="tx1"/>
                </a:solidFill>
              </a:rPr>
              <a:t>Discuss the </a:t>
            </a:r>
            <a:r>
              <a:rPr lang="en-US" sz="3200" dirty="0">
                <a:solidFill>
                  <a:schemeClr val="tx1"/>
                </a:solidFill>
              </a:rPr>
              <a:t>diagnostic criteria .</a:t>
            </a:r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Discuss the management and treatment of tuberculosis in pregnant woman. </a:t>
            </a:r>
          </a:p>
          <a:p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C4B591-FA1A-944B-9343-7A0DBCFC80E8}"/>
              </a:ext>
            </a:extLst>
          </p:cNvPr>
          <p:cNvSpPr txBox="1"/>
          <p:nvPr/>
        </p:nvSpPr>
        <p:spPr>
          <a:xfrm>
            <a:off x="11355859" y="6190735"/>
            <a:ext cx="83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543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فرعي 13">
            <a:extLst>
              <a:ext uri="{FF2B5EF4-FFF2-40B4-BE49-F238E27FC236}">
                <a16:creationId xmlns:a16="http://schemas.microsoft.com/office/drawing/2014/main" id="{BFA1A2D9-2ED4-428A-9265-2CA5BE055E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  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83F823-D174-434B-8400-95E93E4E372A}"/>
              </a:ext>
            </a:extLst>
          </p:cNvPr>
          <p:cNvSpPr txBox="1"/>
          <p:nvPr/>
        </p:nvSpPr>
        <p:spPr>
          <a:xfrm>
            <a:off x="1706244" y="2020289"/>
            <a:ext cx="8779512" cy="2879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endParaRPr lang="en-US" sz="3200" dirty="0">
              <a:solidFill>
                <a:srgbClr val="40404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F14939-C8F6-F743-BEA6-908504243537}"/>
              </a:ext>
            </a:extLst>
          </p:cNvPr>
          <p:cNvSpPr txBox="1"/>
          <p:nvPr/>
        </p:nvSpPr>
        <p:spPr>
          <a:xfrm>
            <a:off x="11541211" y="6314303"/>
            <a:ext cx="766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عنوان 15">
            <a:extLst>
              <a:ext uri="{FF2B5EF4-FFF2-40B4-BE49-F238E27FC236}">
                <a16:creationId xmlns:a16="http://schemas.microsoft.com/office/drawing/2014/main" id="{331CC9A5-B5D6-4A11-A099-383E255274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6244" y="2606040"/>
            <a:ext cx="8991600" cy="1645920"/>
          </a:xfrm>
        </p:spPr>
        <p:txBody>
          <a:bodyPr/>
          <a:lstStyle/>
          <a:p>
            <a:r>
              <a:rPr lang="en-US" dirty="0"/>
              <a:t>  </a:t>
            </a:r>
            <a:endParaRPr lang="ar-LY" dirty="0"/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F45446D0-6416-4C4A-BFEF-CC4D077F25EE}"/>
              </a:ext>
            </a:extLst>
          </p:cNvPr>
          <p:cNvSpPr txBox="1"/>
          <p:nvPr/>
        </p:nvSpPr>
        <p:spPr>
          <a:xfrm>
            <a:off x="4902959" y="2954473"/>
            <a:ext cx="815454" cy="4881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1CB18210-2E4C-4C5A-8E89-EAE60526E44E}"/>
              </a:ext>
            </a:extLst>
          </p:cNvPr>
          <p:cNvSpPr txBox="1"/>
          <p:nvPr/>
        </p:nvSpPr>
        <p:spPr>
          <a:xfrm>
            <a:off x="3835021" y="2954473"/>
            <a:ext cx="480057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75000"/>
                  </a:schemeClr>
                </a:solidFill>
                <a:latin typeface="Algerian" panose="04020705040A02060702" pitchFamily="82" charset="0"/>
                <a:cs typeface="Akhbar MT" pitchFamily="2" charset="-78"/>
              </a:rPr>
              <a:t>Introduction</a:t>
            </a:r>
            <a:r>
              <a:rPr lang="en-US" sz="5400" dirty="0">
                <a:solidFill>
                  <a:schemeClr val="bg1"/>
                </a:solidFill>
                <a:latin typeface="Algerian" panose="04020705040A02060702" pitchFamily="82" charset="0"/>
              </a:rPr>
              <a:t> </a:t>
            </a:r>
            <a:endParaRPr lang="ar-LY" sz="54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046C93-2118-AF48-95BD-BD230D45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74" y="905321"/>
            <a:ext cx="4265308" cy="149579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 sz="4800" cap="none" dirty="0">
                <a:solidFill>
                  <a:schemeClr val="bg1"/>
                </a:solidFill>
                <a:latin typeface="Bodoni MT" panose="02070603080606020203" pitchFamily="18" charset="0"/>
                <a:cs typeface="Akhbar MT" pitchFamily="2" charset="-78"/>
              </a:rPr>
              <a:t>Tuberculosis </a:t>
            </a:r>
            <a:endParaRPr lang="en-US" sz="4800" dirty="0">
              <a:solidFill>
                <a:schemeClr val="bg1"/>
              </a:solidFill>
              <a:latin typeface="Bodoni MT" panose="02070603080606020203" pitchFamily="18" charset="0"/>
              <a:cs typeface="Akhbar MT" pitchFamily="2" charset="-78"/>
            </a:endParaRP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205C5E82-0E64-4222-884F-BE2456CA88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295180"/>
              </p:ext>
            </p:extLst>
          </p:nvPr>
        </p:nvGraphicFramePr>
        <p:xfrm>
          <a:off x="5507015" y="727206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F7E631B-CFE1-944B-9433-992898A6F750}"/>
              </a:ext>
            </a:extLst>
          </p:cNvPr>
          <p:cNvSpPr txBox="1"/>
          <p:nvPr/>
        </p:nvSpPr>
        <p:spPr>
          <a:xfrm>
            <a:off x="11586117" y="6066263"/>
            <a:ext cx="501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0BA854D-CBED-4079-96F9-D9A560B438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131" t="6683" r="8486" b="22244"/>
          <a:stretch/>
        </p:blipFill>
        <p:spPr>
          <a:xfrm>
            <a:off x="416416" y="2797791"/>
            <a:ext cx="3821463" cy="366353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522193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45D9EF7-F902-5C45-A7AC-03AE012571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845D9EF7-F902-5C45-A7AC-03AE012571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845D9EF7-F902-5C45-A7AC-03AE012571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23B6554-762D-AC4B-BC6C-DEF663947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graphicEl>
                                              <a:dgm id="{423B6554-762D-AC4B-BC6C-DEF663947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dgm id="{423B6554-762D-AC4B-BC6C-DEF663947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6699289-2F91-4127-8FE2-C06AAE06F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dgm id="{F6699289-2F91-4127-8FE2-C06AAE06F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dgm id="{F6699289-2F91-4127-8FE2-C06AAE06F1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32C65229-5648-43ED-A927-A32A2018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8718" y="198682"/>
            <a:ext cx="6463430" cy="15156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</a:t>
            </a:r>
            <a:endParaRPr lang="ar-LY" dirty="0">
              <a:solidFill>
                <a:schemeClr val="tx1"/>
              </a:solidFill>
            </a:endParaRPr>
          </a:p>
        </p:txBody>
      </p:sp>
      <p:graphicFrame>
        <p:nvGraphicFramePr>
          <p:cNvPr id="12" name="عنصر نائب للمحتوى 11">
            <a:extLst>
              <a:ext uri="{FF2B5EF4-FFF2-40B4-BE49-F238E27FC236}">
                <a16:creationId xmlns:a16="http://schemas.microsoft.com/office/drawing/2014/main" id="{35A55388-D5A7-4A86-A41B-A6DFA9233B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438759"/>
              </p:ext>
            </p:extLst>
          </p:nvPr>
        </p:nvGraphicFramePr>
        <p:xfrm>
          <a:off x="5398718" y="1853852"/>
          <a:ext cx="6589785" cy="5004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عنصر نائب للنص 7">
            <a:extLst>
              <a:ext uri="{FF2B5EF4-FFF2-40B4-BE49-F238E27FC236}">
                <a16:creationId xmlns:a16="http://schemas.microsoft.com/office/drawing/2014/main" id="{A22EEFFC-01C0-4F75-B70F-B3748EB72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6C334B-1759-9644-A924-A511A41EFA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5272363" cy="69084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1F7E96-8E78-DB46-89DD-47B97B48E09F}"/>
              </a:ext>
            </a:extLst>
          </p:cNvPr>
          <p:cNvSpPr txBox="1"/>
          <p:nvPr/>
        </p:nvSpPr>
        <p:spPr>
          <a:xfrm>
            <a:off x="11571249" y="6474652"/>
            <a:ext cx="1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5DB23927-1ED1-4403-8234-DCF4040E0B1B}"/>
              </a:ext>
            </a:extLst>
          </p:cNvPr>
          <p:cNvSpPr txBox="1"/>
          <p:nvPr/>
        </p:nvSpPr>
        <p:spPr>
          <a:xfrm>
            <a:off x="5568696" y="2997039"/>
            <a:ext cx="914400" cy="9144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LY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DAAFE274-0128-4D46-B933-828848F9D86F}"/>
              </a:ext>
            </a:extLst>
          </p:cNvPr>
          <p:cNvSpPr txBox="1"/>
          <p:nvPr/>
        </p:nvSpPr>
        <p:spPr>
          <a:xfrm>
            <a:off x="5604276" y="417898"/>
            <a:ext cx="617866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STIXGeneral-Regular"/>
              </a:rPr>
              <a:t>The effect of tuberculosis on pregnant woman </a:t>
            </a:r>
            <a:endParaRPr lang="ar-LY" sz="3200" b="1" dirty="0">
              <a:solidFill>
                <a:srgbClr val="0070C0"/>
              </a:solidFill>
              <a:latin typeface="STIXGeneral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57672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AF6857D-CE46-45EA-853F-BDE2739B79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1AF6857D-CE46-45EA-853F-BDE2739B79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1AF6857D-CE46-45EA-853F-BDE2739B79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7F235F9A-90D3-4E15-A7FF-2173EC5BD7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7F235F9A-90D3-4E15-A7FF-2173EC5BD7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graphicEl>
                                              <a:dgm id="{7F235F9A-90D3-4E15-A7FF-2173EC5BD7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4FE011D-2BCB-4CC7-87BD-2F48A844CD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graphicEl>
                                              <a:dgm id="{E4FE011D-2BCB-4CC7-87BD-2F48A844CD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graphicEl>
                                              <a:dgm id="{E4FE011D-2BCB-4CC7-87BD-2F48A844CD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424E40-52EB-42D2-A553-3E862006B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graphicEl>
                                              <a:dgm id="{CD424E40-52EB-42D2-A553-3E862006B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graphicEl>
                                              <a:dgm id="{CD424E40-52EB-42D2-A553-3E862006B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4C3408E-EF38-4DF2-A681-9128CA66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graphicEl>
                                              <a:dgm id="{D4C3408E-EF38-4DF2-A681-9128CA66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graphicEl>
                                              <a:dgm id="{D4C3408E-EF38-4DF2-A681-9128CA66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7863850-B77A-44E9-8FD0-07EE7750F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graphicEl>
                                              <a:dgm id="{D7863850-B77A-44E9-8FD0-07EE7750F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graphicEl>
                                              <a:dgm id="{D7863850-B77A-44E9-8FD0-07EE7750F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A901D6E-DA19-44BE-B5E9-ADF75DBDE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graphicEl>
                                              <a:dgm id="{4A901D6E-DA19-44BE-B5E9-ADF75DBDE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graphicEl>
                                              <a:dgm id="{4A901D6E-DA19-44BE-B5E9-ADF75DBDE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2F10071-F459-4180-A4E2-B95F7A0966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graphicEl>
                                              <a:dgm id="{32F10071-F459-4180-A4E2-B95F7A0966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graphicEl>
                                              <a:dgm id="{32F10071-F459-4180-A4E2-B95F7A0966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3DF1C97-D2DB-48D7-A7B7-4313D9AA9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graphicEl>
                                              <a:dgm id="{93DF1C97-D2DB-48D7-A7B7-4313D9AA9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graphicEl>
                                              <a:dgm id="{93DF1C97-D2DB-48D7-A7B7-4313D9AA9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BEC17CA-A585-455A-9798-DE60C4F15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graphicEl>
                                              <a:dgm id="{EBEC17CA-A585-455A-9798-DE60C4F15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graphicEl>
                                              <a:dgm id="{EBEC17CA-A585-455A-9798-DE60C4F15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93BFCE1-C302-4442-8DDF-69AE93E5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graphicEl>
                                              <a:dgm id="{193BFCE1-C302-4442-8DDF-69AE93E5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graphicEl>
                                              <a:dgm id="{193BFCE1-C302-4442-8DDF-69AE93E5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26C12-072F-BD41-983D-4E3F70613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954" y="524513"/>
            <a:ext cx="7729728" cy="1305409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rgbClr val="0070C0"/>
                </a:solidFill>
                <a:effectLst/>
                <a:latin typeface="STIXGeneral-Regular"/>
              </a:rPr>
              <a:t>Other obstetric complications that have been reported in these women include:</a:t>
            </a:r>
            <a:endParaRPr lang="en-US" b="1" cap="none" dirty="0">
              <a:solidFill>
                <a:srgbClr val="0070C0"/>
              </a:solidFill>
              <a:latin typeface="STIXGeneral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5C4BF-9604-BC46-AB7D-A7A64B4BB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6CF82B-012E-164A-993C-FFD7409B5428}"/>
              </a:ext>
            </a:extLst>
          </p:cNvPr>
          <p:cNvSpPr txBox="1"/>
          <p:nvPr/>
        </p:nvSpPr>
        <p:spPr>
          <a:xfrm>
            <a:off x="11441151" y="6233532"/>
            <a:ext cx="75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0CA687DD-CD5C-48CB-B0AC-4D4D9DB0C6E7}"/>
              </a:ext>
            </a:extLst>
          </p:cNvPr>
          <p:cNvSpPr txBox="1"/>
          <p:nvPr/>
        </p:nvSpPr>
        <p:spPr>
          <a:xfrm>
            <a:off x="1934435" y="2266894"/>
            <a:ext cx="877951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 higher rate of spontaneous abortion.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suboptimal weight gain in pregnancy.</a:t>
            </a:r>
            <a:endParaRPr lang="en-US" sz="2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preterm labor.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 birth weight.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increased neonatal mortality.</a:t>
            </a:r>
            <a:endParaRPr lang="ar-LY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9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26C12-072F-BD41-983D-4E3F70613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43974"/>
            <a:ext cx="7729728" cy="118872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3200" b="1" cap="none" spc="0" dirty="0">
                <a:solidFill>
                  <a:srgbClr val="0070C0"/>
                </a:solidFill>
                <a:latin typeface="STIXGeneral-Regular"/>
              </a:rPr>
              <a:t>The effect of tuberculosis on fetus </a:t>
            </a:r>
            <a:endParaRPr lang="en-US" sz="3200" b="1" cap="none" dirty="0">
              <a:solidFill>
                <a:srgbClr val="0070C0"/>
              </a:solidFill>
              <a:latin typeface="STIXGeneral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5C4BF-9604-BC46-AB7D-A7A64B4BB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337" y="1656138"/>
            <a:ext cx="9469677" cy="395370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Congenital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tuberculosis may be as a result of: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hematogenous spread through the umbilical vein to the fetal liver 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by ingestion and aspiration of infected amniotic fluid </a:t>
            </a:r>
            <a:r>
              <a:rPr lang="en-US" sz="2400" dirty="0">
                <a:solidFill>
                  <a:srgbClr val="000000"/>
                </a:solidFill>
                <a:latin typeface="STIXGeneral-Regular"/>
              </a:rPr>
              <a:t>.</a:t>
            </a:r>
          </a:p>
          <a:p>
            <a:pPr marL="0" indent="0" algn="l" rtl="0">
              <a:buNone/>
            </a:pPr>
            <a:endParaRPr lang="en-US" sz="2400" dirty="0">
              <a:solidFill>
                <a:srgbClr val="000000"/>
              </a:solidFill>
              <a:latin typeface="STIXGeneral-Regular"/>
            </a:endParaRPr>
          </a:p>
          <a:p>
            <a:pPr marL="0" indent="0" algn="l" rtl="0"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Congenital tuberculosis may be difficult to distinguish from other neonatal or congenital infections from which similar symptoms may arise in the second to the third week of life.</a:t>
            </a:r>
            <a:endParaRPr lang="ar-LY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6CF82B-012E-164A-993C-FFD7409B5428}"/>
              </a:ext>
            </a:extLst>
          </p:cNvPr>
          <p:cNvSpPr txBox="1"/>
          <p:nvPr/>
        </p:nvSpPr>
        <p:spPr>
          <a:xfrm>
            <a:off x="11441151" y="6233532"/>
            <a:ext cx="75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2617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39">
            <a:extLst>
              <a:ext uri="{FF2B5EF4-FFF2-40B4-BE49-F238E27FC236}">
                <a16:creationId xmlns:a16="http://schemas.microsoft.com/office/drawing/2014/main" id="{F7EAFAA4-859B-42B4-AC85-F32CFE695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085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32C07D-F2C3-3F49-884A-8B5966495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540" y="288280"/>
            <a:ext cx="5736919" cy="138867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 sz="3200" b="1" i="0" dirty="0">
                <a:solidFill>
                  <a:srgbClr val="0070C0"/>
                </a:solidFill>
                <a:effectLst/>
                <a:latin typeface="STIXGeneral-Regular"/>
              </a:rPr>
              <a:t>These</a:t>
            </a:r>
            <a:r>
              <a:rPr lang="en-US" b="1" i="0" dirty="0">
                <a:solidFill>
                  <a:srgbClr val="0070C0"/>
                </a:solidFill>
                <a:effectLst/>
                <a:latin typeface="STIXGeneral-Regular"/>
              </a:rPr>
              <a:t> symptoms include:</a:t>
            </a:r>
            <a:endParaRPr lang="en-US" b="1" i="1" cap="small" spc="0" dirty="0">
              <a:solidFill>
                <a:srgbClr val="0070C0"/>
              </a:solidFill>
              <a:latin typeface="STIXGeneral-Regular"/>
            </a:endParaRPr>
          </a:p>
        </p:txBody>
      </p:sp>
      <p:sp>
        <p:nvSpPr>
          <p:cNvPr id="48" name="Rectangle 41">
            <a:extLst>
              <a:ext uri="{FF2B5EF4-FFF2-40B4-BE49-F238E27FC236}">
                <a16:creationId xmlns:a16="http://schemas.microsoft.com/office/drawing/2014/main" id="{B3855DB9-46C3-47FA-992C-FC2BE58A7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966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3">
            <a:extLst>
              <a:ext uri="{FF2B5EF4-FFF2-40B4-BE49-F238E27FC236}">
                <a16:creationId xmlns:a16="http://schemas.microsoft.com/office/drawing/2014/main" id="{A2B401D5-BF67-49A4-8617-0C6BD886C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777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804C24-F8B6-E745-8E42-EA87C122F6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68" r="21621"/>
          <a:stretch/>
        </p:blipFill>
        <p:spPr>
          <a:xfrm>
            <a:off x="1132454" y="1089326"/>
            <a:ext cx="3867912" cy="4288536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55C3222-B810-DF4C-8762-C93C2F16E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71218" y="2355431"/>
            <a:ext cx="505891" cy="46265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E3AC06-86CA-2843-A321-4118790730C6}"/>
              </a:ext>
            </a:extLst>
          </p:cNvPr>
          <p:cNvSpPr txBox="1"/>
          <p:nvPr/>
        </p:nvSpPr>
        <p:spPr>
          <a:xfrm>
            <a:off x="7851267" y="2289262"/>
            <a:ext cx="401055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hepato-splenomegaly</a:t>
            </a:r>
            <a:r>
              <a:rPr lang="en-US" sz="2400" dirty="0"/>
              <a:t>. </a:t>
            </a:r>
            <a:endParaRPr lang="ar-LY" sz="2400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respiratory</a:t>
            </a:r>
            <a:r>
              <a:rPr lang="en-US" sz="2400" dirty="0"/>
              <a:t> distress.</a:t>
            </a:r>
            <a:endParaRPr lang="ar-LY" sz="2400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Fever</a:t>
            </a:r>
            <a:r>
              <a:rPr lang="en-US" dirty="0"/>
              <a:t>. </a:t>
            </a:r>
            <a:endParaRPr lang="ar-LY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Lymphadenopathy</a:t>
            </a:r>
            <a:r>
              <a:rPr lang="en-US" sz="2400" dirty="0"/>
              <a:t>.</a:t>
            </a:r>
            <a:endParaRPr lang="ar-LY" sz="2400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6484FF3-CD06-754B-B12F-DA3890218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646" y="3317369"/>
            <a:ext cx="505891" cy="4626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6DAC76-EBE4-A54E-AE6B-E43CBE2B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840" y="4219017"/>
            <a:ext cx="505889" cy="4626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B84C3D-B1FE-2947-9BF0-8EA6ABCA9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841" y="5272322"/>
            <a:ext cx="505889" cy="462651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96D27C28-ABC9-4B0F-8A64-F79C207B8912}"/>
              </a:ext>
            </a:extLst>
          </p:cNvPr>
          <p:cNvSpPr txBox="1"/>
          <p:nvPr/>
        </p:nvSpPr>
        <p:spPr>
          <a:xfrm>
            <a:off x="11714205" y="6030097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63D0AEF8-E6E1-4C08-85AD-4833682DA226}"/>
              </a:ext>
            </a:extLst>
          </p:cNvPr>
          <p:cNvSpPr txBox="1"/>
          <p:nvPr/>
        </p:nvSpPr>
        <p:spPr>
          <a:xfrm>
            <a:off x="11560964" y="6214763"/>
            <a:ext cx="6388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7971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674967-17FA-164B-A0BB-DEC07B715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90609"/>
            <a:ext cx="7729728" cy="1451610"/>
          </a:xfrm>
          <a:prstGeom prst="ellipse">
            <a:avLst/>
          </a:prstGeo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US" sz="3200" b="1" cap="none" dirty="0">
                <a:solidFill>
                  <a:srgbClr val="0070C0"/>
                </a:solidFill>
                <a:latin typeface="STIXGeneral-Regular"/>
              </a:rPr>
              <a:t>Diagnostic criteria</a:t>
            </a:r>
            <a:br>
              <a:rPr lang="en-US" sz="3200" b="1" cap="none" dirty="0">
                <a:solidFill>
                  <a:srgbClr val="0070C0"/>
                </a:solidFill>
                <a:latin typeface="STIXGeneral-Regular"/>
              </a:rPr>
            </a:br>
            <a:r>
              <a:rPr lang="en-US" sz="3200" b="1" cap="none" dirty="0">
                <a:solidFill>
                  <a:srgbClr val="0070C0"/>
                </a:solidFill>
                <a:latin typeface="STIXGeneral-Regular"/>
              </a:rPr>
              <a:t>of TB in pregnant woman 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1A1C164-7595-3A46-9558-D4E36F914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7132" y="2029968"/>
            <a:ext cx="9692640" cy="4192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Testing is critical even if treatment might be delayed until postpartum to avoid missing a diagnosis :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800" b="0" i="0" dirty="0">
                <a:solidFill>
                  <a:srgbClr val="21212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skin test</a:t>
            </a:r>
            <a:r>
              <a:rPr lang="en-US" sz="2800" dirty="0">
                <a:solidFill>
                  <a:srgbClr val="21212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800" b="0" i="0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X ray</a:t>
            </a:r>
            <a:r>
              <a:rPr lang="en-US" sz="2800" dirty="0">
                <a:solidFill>
                  <a:srgbClr val="212121"/>
                </a:solidFill>
                <a:latin typeface="Cambria" panose="02040503050406030204" pitchFamily="18" charset="0"/>
              </a:rPr>
              <a:t>. 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8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symptom. </a:t>
            </a:r>
            <a:endParaRPr lang="en-US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124D8AE9-CF5E-46A0-99CC-3AD7E2129C5B}"/>
              </a:ext>
            </a:extLst>
          </p:cNvPr>
          <p:cNvSpPr txBox="1"/>
          <p:nvPr/>
        </p:nvSpPr>
        <p:spPr>
          <a:xfrm>
            <a:off x="11504676" y="6206798"/>
            <a:ext cx="551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76766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586</Words>
  <Application>Microsoft Office PowerPoint</Application>
  <PresentationFormat>شاشة عريضة</PresentationFormat>
  <Paragraphs>118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32" baseType="lpstr">
      <vt:lpstr>Arial Unicode MS</vt:lpstr>
      <vt:lpstr>Algerian</vt:lpstr>
      <vt:lpstr>Arial</vt:lpstr>
      <vt:lpstr>Arial</vt:lpstr>
      <vt:lpstr>Bahnschrift SemiLight Condensed</vt:lpstr>
      <vt:lpstr>Bodoni MT</vt:lpstr>
      <vt:lpstr>Calibri</vt:lpstr>
      <vt:lpstr>Cambria</vt:lpstr>
      <vt:lpstr>Courier New</vt:lpstr>
      <vt:lpstr>Gill Sans MT</vt:lpstr>
      <vt:lpstr>Open Sans</vt:lpstr>
      <vt:lpstr>STIXGeneral-Regular</vt:lpstr>
      <vt:lpstr>Wingdings</vt:lpstr>
      <vt:lpstr>Parcel</vt:lpstr>
      <vt:lpstr>Tuberculosis  TB during pregnancy </vt:lpstr>
      <vt:lpstr>Objectives</vt:lpstr>
      <vt:lpstr>  </vt:lpstr>
      <vt:lpstr>Tuberculosis </vt:lpstr>
      <vt:lpstr>e</vt:lpstr>
      <vt:lpstr>Other obstetric complications that have been reported in these women include:</vt:lpstr>
      <vt:lpstr>The effect of tuberculosis on fetus </vt:lpstr>
      <vt:lpstr>These symptoms include:</vt:lpstr>
      <vt:lpstr>Diagnostic criteria of TB in pregnant woman  </vt:lpstr>
      <vt:lpstr>عرض تقديمي في PowerPoint</vt:lpstr>
      <vt:lpstr>عرض تقديمي في PowerPoint</vt:lpstr>
      <vt:lpstr>s</vt:lpstr>
      <vt:lpstr>عرض تقديمي في PowerPoint</vt:lpstr>
      <vt:lpstr>r</vt:lpstr>
      <vt:lpstr>s</vt:lpstr>
      <vt:lpstr>Conclusion </vt:lpstr>
      <vt:lpstr>References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Maternal and child health</dc:title>
  <dc:creator>Aseil abdalla</dc:creator>
  <cp:lastModifiedBy>NURA ALFAITURI</cp:lastModifiedBy>
  <cp:revision>29</cp:revision>
  <dcterms:created xsi:type="dcterms:W3CDTF">2021-04-09T11:21:07Z</dcterms:created>
  <dcterms:modified xsi:type="dcterms:W3CDTF">2022-04-10T21:53:49Z</dcterms:modified>
</cp:coreProperties>
</file>