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321" r:id="rId2"/>
    <p:sldId id="323" r:id="rId3"/>
    <p:sldId id="257" r:id="rId4"/>
    <p:sldId id="277" r:id="rId5"/>
    <p:sldId id="258" r:id="rId6"/>
    <p:sldId id="259" r:id="rId7"/>
    <p:sldId id="276" r:id="rId8"/>
    <p:sldId id="260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9" r:id="rId46"/>
    <p:sldId id="301" r:id="rId47"/>
    <p:sldId id="308" r:id="rId48"/>
    <p:sldId id="302" r:id="rId49"/>
    <p:sldId id="303" r:id="rId50"/>
    <p:sldId id="304" r:id="rId51"/>
    <p:sldId id="305" r:id="rId52"/>
    <p:sldId id="306" r:id="rId53"/>
    <p:sldId id="307" r:id="rId54"/>
    <p:sldId id="310" r:id="rId55"/>
    <p:sldId id="311" r:id="rId56"/>
    <p:sldId id="312" r:id="rId57"/>
    <p:sldId id="32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98" autoAdjust="0"/>
    <p:restoredTop sz="94660"/>
  </p:normalViewPr>
  <p:slideViewPr>
    <p:cSldViewPr>
      <p:cViewPr varScale="1">
        <p:scale>
          <a:sx n="51" d="100"/>
          <a:sy n="51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07266-FE7E-42AB-9742-B1A429F7FAFA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41E1A1-3271-4A45-9734-ABF5DC0EA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97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41E1A1-3271-4A45-9734-ABF5DC0EA426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9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b="1" dirty="0" err="1"/>
              <a:t>Valvular</a:t>
            </a:r>
            <a:r>
              <a:rPr lang="en-US" sz="4000" b="1" dirty="0"/>
              <a:t> Heart Disease</a:t>
            </a:r>
            <a:endParaRPr lang="en-US" sz="4000" b="1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Dr</a:t>
            </a:r>
            <a:r>
              <a:rPr lang="en-US" dirty="0"/>
              <a:t>. </a:t>
            </a:r>
            <a:r>
              <a:rPr lang="en-US" dirty="0" err="1"/>
              <a:t>Zaki</a:t>
            </a:r>
            <a:r>
              <a:rPr lang="en-US" dirty="0"/>
              <a:t> </a:t>
            </a:r>
            <a:r>
              <a:rPr lang="en-US" dirty="0" err="1"/>
              <a:t>Bettamer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/>
              <a:t>Zikoecho@yahoo.com</a:t>
            </a:r>
            <a:r>
              <a:rPr lang="en-US" dirty="0"/>
              <a:t/>
            </a:r>
            <a:br>
              <a:rPr lang="en-US" dirty="0"/>
            </a:br>
            <a:fld id="{F330D145-A3AB-47DA-B7F8-83372B297043}" type="datetime8">
              <a:rPr lang="en-US" smtClean="0"/>
              <a:t>3/1/2019 11:14 PM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91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/>
              <a:t>Signs</a:t>
            </a:r>
          </a:p>
          <a:p>
            <a:pPr marL="0" indent="0">
              <a:buNone/>
            </a:pPr>
            <a:r>
              <a:rPr lang="en-US" dirty="0"/>
              <a:t>• Atrial fibrillation</a:t>
            </a:r>
          </a:p>
          <a:p>
            <a:pPr marL="0" indent="0">
              <a:buNone/>
            </a:pPr>
            <a:r>
              <a:rPr lang="en-US" dirty="0"/>
              <a:t>• Mitral </a:t>
            </a:r>
            <a:r>
              <a:rPr lang="en-US" dirty="0" err="1"/>
              <a:t>facies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Auscultation</a:t>
            </a:r>
          </a:p>
          <a:p>
            <a:pPr marL="0" indent="0">
              <a:buNone/>
            </a:pPr>
            <a:r>
              <a:rPr lang="en-US" dirty="0" smtClean="0"/>
              <a:t>                 Loud </a:t>
            </a:r>
            <a:r>
              <a:rPr lang="en-US" dirty="0"/>
              <a:t>first heart sound, opening snap</a:t>
            </a:r>
          </a:p>
          <a:p>
            <a:pPr marL="0" indent="0">
              <a:buNone/>
            </a:pPr>
            <a:r>
              <a:rPr lang="en-US" dirty="0" smtClean="0"/>
              <a:t>                 Mid-diastolic </a:t>
            </a:r>
            <a:r>
              <a:rPr lang="en-US" dirty="0"/>
              <a:t>murmur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Crepitations</a:t>
            </a:r>
            <a:r>
              <a:rPr lang="en-US" dirty="0"/>
              <a:t>, pulmonary </a:t>
            </a:r>
            <a:r>
              <a:rPr lang="en-US" dirty="0" err="1"/>
              <a:t>oedema</a:t>
            </a:r>
            <a:r>
              <a:rPr lang="en-US" dirty="0"/>
              <a:t>, effusions (raised </a:t>
            </a:r>
            <a:r>
              <a:rPr lang="en-US" dirty="0" smtClean="0"/>
              <a:t>pulmonary capillary </a:t>
            </a:r>
            <a:r>
              <a:rPr lang="en-US" dirty="0"/>
              <a:t>pressure)</a:t>
            </a:r>
          </a:p>
          <a:p>
            <a:pPr marL="0" indent="0">
              <a:buNone/>
            </a:pPr>
            <a:r>
              <a:rPr lang="en-US" dirty="0"/>
              <a:t>• RV heave, loud P 2 (pulmonary hypertension)</a:t>
            </a:r>
          </a:p>
        </p:txBody>
      </p:sp>
    </p:spTree>
    <p:extLst>
      <p:ext uri="{BB962C8B-B14F-4D97-AF65-F5344CB8AC3E}">
        <p14:creationId xmlns:p14="http://schemas.microsoft.com/office/powerpoint/2010/main" val="325755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ECG</a:t>
            </a:r>
          </a:p>
          <a:p>
            <a:pPr marL="0" indent="0">
              <a:buNone/>
            </a:pPr>
            <a:r>
              <a:rPr lang="en-US" dirty="0"/>
              <a:t>• Right </a:t>
            </a:r>
            <a:r>
              <a:rPr lang="en-US" dirty="0" smtClean="0"/>
              <a:t>ventricular hypertrophy</a:t>
            </a:r>
            <a:r>
              <a:rPr lang="en-US" dirty="0"/>
              <a:t>: tall R </a:t>
            </a:r>
            <a:r>
              <a:rPr lang="en-US" dirty="0" smtClean="0"/>
              <a:t>waves in  </a:t>
            </a:r>
            <a:r>
              <a:rPr lang="en-US" dirty="0"/>
              <a:t>V 1 –V 3</a:t>
            </a:r>
          </a:p>
          <a:p>
            <a:pPr marL="0" indent="0">
              <a:buNone/>
            </a:pPr>
            <a:r>
              <a:rPr lang="en-US" dirty="0"/>
              <a:t>• P </a:t>
            </a:r>
            <a:r>
              <a:rPr lang="en-US" dirty="0" err="1"/>
              <a:t>mitrale</a:t>
            </a:r>
            <a:r>
              <a:rPr lang="en-US" dirty="0"/>
              <a:t> or atrial fibrillation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Chest X-ray</a:t>
            </a:r>
          </a:p>
          <a:p>
            <a:pPr marL="0" indent="0">
              <a:buNone/>
            </a:pPr>
            <a:r>
              <a:rPr lang="en-US" dirty="0"/>
              <a:t>• Enlarged LA </a:t>
            </a:r>
            <a:r>
              <a:rPr lang="en-US" dirty="0" smtClean="0"/>
              <a:t>and appendage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Signs of pulmonary </a:t>
            </a:r>
            <a:r>
              <a:rPr lang="en-US" dirty="0" smtClean="0"/>
              <a:t>venous congestion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45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305800" cy="58975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Echo</a:t>
            </a:r>
          </a:p>
          <a:p>
            <a:pPr marL="0" indent="0">
              <a:buNone/>
            </a:pPr>
            <a:r>
              <a:rPr lang="en-US" dirty="0"/>
              <a:t>• Thickened immobile cusps</a:t>
            </a:r>
          </a:p>
          <a:p>
            <a:pPr marL="0" indent="0">
              <a:buNone/>
            </a:pPr>
            <a:r>
              <a:rPr lang="en-US" dirty="0"/>
              <a:t>• Reduced valve area</a:t>
            </a:r>
          </a:p>
          <a:p>
            <a:pPr marL="0" indent="0">
              <a:buNone/>
            </a:pPr>
            <a:r>
              <a:rPr lang="en-US" dirty="0"/>
              <a:t>• Enlarged LA</a:t>
            </a:r>
          </a:p>
          <a:p>
            <a:pPr marL="0" indent="0">
              <a:buNone/>
            </a:pPr>
            <a:r>
              <a:rPr lang="en-US" dirty="0"/>
              <a:t>• Reduced rate of </a:t>
            </a:r>
            <a:r>
              <a:rPr lang="en-US" dirty="0" smtClean="0"/>
              <a:t>diastolic filling </a:t>
            </a:r>
            <a:r>
              <a:rPr lang="en-US" dirty="0"/>
              <a:t>of LV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Doppler</a:t>
            </a:r>
          </a:p>
          <a:p>
            <a:pPr marL="0" indent="0">
              <a:buNone/>
            </a:pPr>
            <a:r>
              <a:rPr lang="en-US" dirty="0"/>
              <a:t>• Pressure gradient </a:t>
            </a:r>
            <a:r>
              <a:rPr lang="en-US" dirty="0" smtClean="0"/>
              <a:t>across mitral </a:t>
            </a:r>
            <a:r>
              <a:rPr lang="en-US" dirty="0"/>
              <a:t>valve</a:t>
            </a:r>
          </a:p>
          <a:p>
            <a:pPr marL="0" indent="0">
              <a:buNone/>
            </a:pPr>
            <a:r>
              <a:rPr lang="en-US" dirty="0"/>
              <a:t>• Pulmonary artery pressure</a:t>
            </a:r>
          </a:p>
          <a:p>
            <a:pPr marL="0" indent="0">
              <a:buNone/>
            </a:pPr>
            <a:r>
              <a:rPr lang="en-US" dirty="0"/>
              <a:t>• Left ventricular function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Cardiac </a:t>
            </a:r>
            <a:r>
              <a:rPr lang="en-US" dirty="0" err="1">
                <a:solidFill>
                  <a:srgbClr val="FF0000"/>
                </a:solidFill>
              </a:rPr>
              <a:t>catheterisation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Coronary artery disease</a:t>
            </a:r>
          </a:p>
          <a:p>
            <a:pPr marL="0" indent="0">
              <a:buNone/>
            </a:pPr>
            <a:r>
              <a:rPr lang="en-US" dirty="0"/>
              <a:t>• Pulmonary artery pressure</a:t>
            </a:r>
          </a:p>
          <a:p>
            <a:pPr marL="0" indent="0">
              <a:buNone/>
            </a:pPr>
            <a:r>
              <a:rPr lang="en-US" dirty="0"/>
              <a:t>• Mitral stenosis </a:t>
            </a:r>
            <a:r>
              <a:rPr lang="en-US" dirty="0" smtClean="0"/>
              <a:t>and regurgitation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8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057400"/>
            <a:ext cx="3429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57400" y="1295400"/>
            <a:ext cx="44196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Distended pulmonary veins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5691156"/>
            <a:ext cx="396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‘</a:t>
            </a:r>
            <a:r>
              <a:rPr lang="en-US" sz="2000" dirty="0"/>
              <a:t>Double shadow’ of </a:t>
            </a:r>
            <a:r>
              <a:rPr lang="en-US" sz="2000" dirty="0" smtClean="0"/>
              <a:t>left atrial enlargement1</a:t>
            </a:r>
            <a:r>
              <a:rPr lang="en-US" dirty="0" smtClean="0"/>
              <a:t>	`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77000" y="1905000"/>
            <a:ext cx="32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Enlarged pulmonary</a:t>
            </a:r>
            <a:endParaRPr lang="en-US" dirty="0"/>
          </a:p>
          <a:p>
            <a:r>
              <a:rPr lang="en-US" dirty="0"/>
              <a:t>trunk</a:t>
            </a:r>
          </a:p>
        </p:txBody>
      </p:sp>
      <p:sp>
        <p:nvSpPr>
          <p:cNvPr id="8" name="Rectangle 7"/>
          <p:cNvSpPr/>
          <p:nvPr/>
        </p:nvSpPr>
        <p:spPr>
          <a:xfrm>
            <a:off x="6477000" y="3105835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Splaying of </a:t>
            </a:r>
            <a:r>
              <a:rPr lang="en-US" dirty="0"/>
              <a:t>carina</a:t>
            </a:r>
          </a:p>
        </p:txBody>
      </p:sp>
      <p:sp>
        <p:nvSpPr>
          <p:cNvPr id="9" name="Rectangle 8"/>
          <p:cNvSpPr/>
          <p:nvPr/>
        </p:nvSpPr>
        <p:spPr>
          <a:xfrm>
            <a:off x="6477000" y="4398496"/>
            <a:ext cx="213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Enlarged left </a:t>
            </a:r>
            <a:r>
              <a:rPr lang="en-US" dirty="0"/>
              <a:t>atrium</a:t>
            </a:r>
          </a:p>
        </p:txBody>
      </p:sp>
    </p:spTree>
    <p:extLst>
      <p:ext uri="{BB962C8B-B14F-4D97-AF65-F5344CB8AC3E}">
        <p14:creationId xmlns:p14="http://schemas.microsoft.com/office/powerpoint/2010/main" val="89776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minor symptoms </a:t>
            </a:r>
            <a:r>
              <a:rPr lang="en-US" dirty="0" smtClean="0"/>
              <a:t> </a:t>
            </a:r>
            <a:r>
              <a:rPr lang="en-US" dirty="0"/>
              <a:t>treated </a:t>
            </a:r>
            <a:r>
              <a:rPr lang="en-US" dirty="0" smtClean="0"/>
              <a:t>medically.</a:t>
            </a:r>
          </a:p>
          <a:p>
            <a:r>
              <a:rPr lang="en-US" dirty="0" smtClean="0"/>
              <a:t> symptomatic </a:t>
            </a:r>
            <a:r>
              <a:rPr lang="en-US" dirty="0"/>
              <a:t>despite medical treatment or </a:t>
            </a:r>
            <a:r>
              <a:rPr lang="en-US" dirty="0" smtClean="0"/>
              <a:t> </a:t>
            </a:r>
            <a:r>
              <a:rPr lang="en-US" dirty="0"/>
              <a:t>pulmonary hypertension </a:t>
            </a:r>
            <a:r>
              <a:rPr lang="en-US" dirty="0" smtClean="0"/>
              <a:t> </a:t>
            </a:r>
            <a:r>
              <a:rPr lang="en-US" dirty="0"/>
              <a:t>balloon </a:t>
            </a:r>
            <a:r>
              <a:rPr lang="en-US" dirty="0" err="1"/>
              <a:t>valvuloplasty</a:t>
            </a:r>
            <a:r>
              <a:rPr lang="en-US" dirty="0"/>
              <a:t>, mitral </a:t>
            </a:r>
            <a:r>
              <a:rPr lang="en-US" dirty="0" err="1" smtClean="0"/>
              <a:t>valvotomy</a:t>
            </a:r>
            <a:r>
              <a:rPr lang="en-US" dirty="0" smtClean="0"/>
              <a:t> </a:t>
            </a:r>
            <a:r>
              <a:rPr lang="en-US" dirty="0"/>
              <a:t>or mitral valve replacement should be </a:t>
            </a:r>
            <a:r>
              <a:rPr lang="en-US" dirty="0" smtClean="0"/>
              <a:t>considered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08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Medical management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anticoagulation </a:t>
            </a:r>
            <a:r>
              <a:rPr lang="en-US" dirty="0"/>
              <a:t>to reduce the risk </a:t>
            </a:r>
            <a:r>
              <a:rPr lang="en-US" dirty="0" smtClean="0"/>
              <a:t>of systemic embolism.</a:t>
            </a:r>
          </a:p>
          <a:p>
            <a:r>
              <a:rPr lang="en-US" dirty="0" smtClean="0"/>
              <a:t> </a:t>
            </a:r>
            <a:r>
              <a:rPr lang="en-US" dirty="0"/>
              <a:t>ventricular rate control (</a:t>
            </a:r>
            <a:r>
              <a:rPr lang="en-US" dirty="0" smtClean="0"/>
              <a:t>digoxin, β-blockers </a:t>
            </a:r>
            <a:r>
              <a:rPr lang="en-US" dirty="0"/>
              <a:t>or </a:t>
            </a:r>
            <a:r>
              <a:rPr lang="en-US" dirty="0" smtClean="0"/>
              <a:t>rate limiting </a:t>
            </a:r>
            <a:r>
              <a:rPr lang="en-US" dirty="0"/>
              <a:t>calcium antagonists) in </a:t>
            </a:r>
            <a:r>
              <a:rPr lang="en-US" dirty="0" smtClean="0"/>
              <a:t>atrial fibrillation.</a:t>
            </a:r>
          </a:p>
          <a:p>
            <a:r>
              <a:rPr lang="en-US" dirty="0" smtClean="0"/>
              <a:t> </a:t>
            </a:r>
            <a:r>
              <a:rPr lang="en-US" dirty="0"/>
              <a:t>diuretic </a:t>
            </a:r>
            <a:r>
              <a:rPr lang="en-US" dirty="0" smtClean="0"/>
              <a:t> </a:t>
            </a:r>
            <a:r>
              <a:rPr lang="en-US" dirty="0"/>
              <a:t>to control </a:t>
            </a:r>
            <a:r>
              <a:rPr lang="en-US" dirty="0" smtClean="0"/>
              <a:t>pulmonary congestion.</a:t>
            </a:r>
          </a:p>
          <a:p>
            <a:r>
              <a:rPr lang="en-US" dirty="0" smtClean="0"/>
              <a:t> </a:t>
            </a:r>
            <a:r>
              <a:rPr lang="en-US" dirty="0"/>
              <a:t>Antibiotic prophylaxis against </a:t>
            </a:r>
            <a:r>
              <a:rPr lang="en-US" dirty="0" smtClean="0"/>
              <a:t>infective endocarditis </a:t>
            </a:r>
            <a:r>
              <a:rPr lang="en-US" dirty="0"/>
              <a:t>is no longer routinely recommended.</a:t>
            </a:r>
          </a:p>
        </p:txBody>
      </p:sp>
    </p:spTree>
    <p:extLst>
      <p:ext uri="{BB962C8B-B14F-4D97-AF65-F5344CB8AC3E}">
        <p14:creationId xmlns:p14="http://schemas.microsoft.com/office/powerpoint/2010/main" val="284117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Mitral balloon </a:t>
            </a:r>
            <a:r>
              <a:rPr lang="en-US" dirty="0" err="1" smtClean="0"/>
              <a:t>valvuloplasty</a:t>
            </a:r>
            <a:r>
              <a:rPr lang="en-US" dirty="0" smtClean="0"/>
              <a:t> &amp; </a:t>
            </a:r>
            <a:r>
              <a:rPr lang="en-US" dirty="0"/>
              <a:t>valve replacement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Criteria for mitral </a:t>
            </a:r>
            <a:r>
              <a:rPr lang="en-US" dirty="0" err="1" smtClean="0"/>
              <a:t>valvuloplasty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Significant symptoms.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Isolated mitral </a:t>
            </a:r>
            <a:r>
              <a:rPr lang="en-US" dirty="0" smtClean="0"/>
              <a:t>stenosis.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No </a:t>
            </a:r>
            <a:r>
              <a:rPr lang="en-US" dirty="0" smtClean="0"/>
              <a:t> </a:t>
            </a:r>
            <a:r>
              <a:rPr lang="en-US" dirty="0"/>
              <a:t>mitral </a:t>
            </a:r>
            <a:r>
              <a:rPr lang="en-US" dirty="0" smtClean="0"/>
              <a:t>regurgitation.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Mobile, non-calcified </a:t>
            </a:r>
            <a:r>
              <a:rPr lang="en-US" dirty="0" smtClean="0"/>
              <a:t>valve </a:t>
            </a:r>
            <a:r>
              <a:rPr lang="en-US" dirty="0"/>
              <a:t>on </a:t>
            </a:r>
            <a:r>
              <a:rPr lang="en-US" dirty="0" smtClean="0"/>
              <a:t>echo.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LA free of </a:t>
            </a:r>
            <a:r>
              <a:rPr lang="en-US" dirty="0" smtClean="0"/>
              <a:t>thrombus.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4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mitral </a:t>
            </a:r>
            <a:r>
              <a:rPr lang="en-US" dirty="0" err="1"/>
              <a:t>valvuloplasty</a:t>
            </a:r>
            <a:r>
              <a:rPr lang="en-US" dirty="0"/>
              <a:t> or </a:t>
            </a:r>
            <a:r>
              <a:rPr lang="en-US" dirty="0" err="1"/>
              <a:t>valvotomy</a:t>
            </a:r>
            <a:r>
              <a:rPr lang="en-US" dirty="0"/>
              <a:t> should be </a:t>
            </a:r>
            <a:r>
              <a:rPr lang="en-US" dirty="0" smtClean="0"/>
              <a:t>followed up </a:t>
            </a:r>
            <a:r>
              <a:rPr lang="en-US" dirty="0"/>
              <a:t>at 1–2-yearly intervals because </a:t>
            </a:r>
            <a:r>
              <a:rPr lang="en-US" dirty="0" smtClean="0"/>
              <a:t>restenosis </a:t>
            </a:r>
            <a:r>
              <a:rPr lang="en-US" dirty="0"/>
              <a:t>may occur.</a:t>
            </a:r>
          </a:p>
          <a:p>
            <a:r>
              <a:rPr lang="en-US" dirty="0"/>
              <a:t>Clinical symptoms and signs are a guide to the </a:t>
            </a:r>
            <a:r>
              <a:rPr lang="en-US" dirty="0" smtClean="0"/>
              <a:t>severity of </a:t>
            </a:r>
            <a:r>
              <a:rPr lang="en-US" dirty="0"/>
              <a:t>mitral </a:t>
            </a:r>
            <a:r>
              <a:rPr lang="en-US" dirty="0" smtClean="0"/>
              <a:t>restenosis </a:t>
            </a:r>
            <a:r>
              <a:rPr lang="en-US" dirty="0"/>
              <a:t>but Doppler echocardiography </a:t>
            </a:r>
            <a:r>
              <a:rPr lang="en-US" dirty="0" smtClean="0"/>
              <a:t>provides </a:t>
            </a:r>
            <a:r>
              <a:rPr lang="en-US" dirty="0"/>
              <a:t>a more accurate assessment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67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Valve replacement is indicated if there is </a:t>
            </a:r>
            <a:r>
              <a:rPr lang="en-US" dirty="0" smtClean="0"/>
              <a:t>substantial mitral </a:t>
            </a:r>
            <a:r>
              <a:rPr lang="en-US" dirty="0"/>
              <a:t>reflux or if the valve is rigid and calcified 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6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Mitral regurgitation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/>
              <a:t>Causes </a:t>
            </a:r>
            <a:r>
              <a:rPr lang="en-US" b="1" u="sng" dirty="0"/>
              <a:t>of mitral regurgitation</a:t>
            </a:r>
            <a:endParaRPr lang="en-US" b="1" u="sng" dirty="0" smtClean="0"/>
          </a:p>
          <a:p>
            <a:r>
              <a:rPr lang="en-US" dirty="0"/>
              <a:t>Mitral valve prolapse</a:t>
            </a:r>
          </a:p>
          <a:p>
            <a:r>
              <a:rPr lang="en-US" dirty="0" smtClean="0"/>
              <a:t> </a:t>
            </a:r>
            <a:r>
              <a:rPr lang="en-US" dirty="0"/>
              <a:t>Dilatation of the LV and mitral valve ring (e.g. coronary </a:t>
            </a:r>
            <a:r>
              <a:rPr lang="en-US" dirty="0" smtClean="0"/>
              <a:t>artery disease</a:t>
            </a:r>
            <a:r>
              <a:rPr lang="en-US" dirty="0"/>
              <a:t>, cardiomyopathy)</a:t>
            </a:r>
          </a:p>
          <a:p>
            <a:r>
              <a:rPr lang="en-US" dirty="0" smtClean="0"/>
              <a:t> </a:t>
            </a:r>
            <a:r>
              <a:rPr lang="en-US" dirty="0"/>
              <a:t>Damage to valve cusps and chordae (e.g. rheumatic </a:t>
            </a:r>
            <a:r>
              <a:rPr lang="en-US" dirty="0" smtClean="0"/>
              <a:t>heart disease</a:t>
            </a:r>
            <a:r>
              <a:rPr lang="en-US" dirty="0"/>
              <a:t>, endocarditis)</a:t>
            </a:r>
          </a:p>
          <a:p>
            <a:r>
              <a:rPr lang="en-US" dirty="0" smtClean="0"/>
              <a:t> Ischemia </a:t>
            </a:r>
            <a:r>
              <a:rPr lang="en-US" dirty="0"/>
              <a:t>or infarction of the papillary muscle</a:t>
            </a:r>
          </a:p>
          <a:p>
            <a:r>
              <a:rPr lang="en-US" dirty="0" smtClean="0"/>
              <a:t>Myocardial </a:t>
            </a:r>
            <a:r>
              <a:rPr lang="en-US" dirty="0"/>
              <a:t>infarction</a:t>
            </a:r>
          </a:p>
        </p:txBody>
      </p:sp>
    </p:spTree>
    <p:extLst>
      <p:ext uri="{BB962C8B-B14F-4D97-AF65-F5344CB8AC3E}">
        <p14:creationId xmlns:p14="http://schemas.microsoft.com/office/powerpoint/2010/main" val="213504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73 years old man complains of chest pain and dyspnea while climbing stairs .</a:t>
            </a:r>
          </a:p>
          <a:p>
            <a:r>
              <a:rPr lang="en-US" dirty="0"/>
              <a:t>On examination : BP: 120/90 </a:t>
            </a:r>
            <a:r>
              <a:rPr lang="en-US" dirty="0" err="1"/>
              <a:t>mmhg</a:t>
            </a:r>
            <a:r>
              <a:rPr lang="en-US" dirty="0"/>
              <a:t>, pulse : 75 beat / minute, slow rising carotid pulse which diminished on volume with Ejection systolic murmur radiates to the neck.</a:t>
            </a:r>
          </a:p>
          <a:p>
            <a:r>
              <a:rPr lang="en-US"/>
              <a:t>The best diagnostic tool in this patient is</a:t>
            </a:r>
          </a:p>
        </p:txBody>
      </p:sp>
    </p:spTree>
    <p:extLst>
      <p:ext uri="{BB962C8B-B14F-4D97-AF65-F5344CB8AC3E}">
        <p14:creationId xmlns:p14="http://schemas.microsoft.com/office/powerpoint/2010/main" val="7963480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pathophysiology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 Chronic MR </a:t>
            </a:r>
            <a:r>
              <a:rPr lang="en-US" dirty="0"/>
              <a:t>causes gradual </a:t>
            </a:r>
            <a:r>
              <a:rPr lang="en-US" dirty="0" smtClean="0"/>
              <a:t>dilatation </a:t>
            </a:r>
            <a:r>
              <a:rPr lang="en-US" dirty="0"/>
              <a:t>of the LA with little increase in pressure and </a:t>
            </a:r>
            <a:r>
              <a:rPr lang="en-US" dirty="0" smtClean="0"/>
              <a:t>therefore </a:t>
            </a:r>
            <a:r>
              <a:rPr lang="en-US" dirty="0"/>
              <a:t>relatively few symptoms.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LV dilates </a:t>
            </a:r>
            <a:r>
              <a:rPr lang="en-US" dirty="0"/>
              <a:t>slowly and the left ventricular diastolic and </a:t>
            </a:r>
            <a:r>
              <a:rPr lang="en-US" dirty="0" smtClean="0"/>
              <a:t>left atrial </a:t>
            </a:r>
            <a:r>
              <a:rPr lang="en-US" dirty="0"/>
              <a:t>pressures gradually increase as a result of </a:t>
            </a:r>
            <a:r>
              <a:rPr lang="en-US" dirty="0" smtClean="0"/>
              <a:t>chronic volume </a:t>
            </a:r>
            <a:r>
              <a:rPr lang="en-US" dirty="0"/>
              <a:t>overload of the </a:t>
            </a:r>
            <a:r>
              <a:rPr lang="en-US" dirty="0" smtClean="0"/>
              <a:t>LV.</a:t>
            </a:r>
          </a:p>
          <a:p>
            <a:pPr marL="0" indent="0">
              <a:buNone/>
            </a:pPr>
            <a:r>
              <a:rPr lang="en-US" dirty="0"/>
              <a:t>In </a:t>
            </a:r>
            <a:r>
              <a:rPr lang="en-US" dirty="0" smtClean="0"/>
              <a:t> </a:t>
            </a:r>
            <a:r>
              <a:rPr lang="en-US" dirty="0"/>
              <a:t>acute </a:t>
            </a:r>
            <a:r>
              <a:rPr lang="en-US" dirty="0" smtClean="0"/>
              <a:t>MR causes </a:t>
            </a:r>
            <a:r>
              <a:rPr lang="en-US" dirty="0"/>
              <a:t>a rapid rise in left atrial </a:t>
            </a:r>
            <a:r>
              <a:rPr lang="en-US" dirty="0" smtClean="0"/>
              <a:t>pressure </a:t>
            </a:r>
            <a:r>
              <a:rPr lang="en-US" dirty="0"/>
              <a:t>and </a:t>
            </a:r>
            <a:r>
              <a:rPr lang="en-US" dirty="0" smtClean="0"/>
              <a:t>marked symptomatic </a:t>
            </a:r>
            <a:r>
              <a:rPr lang="en-US" dirty="0"/>
              <a:t>deterioration.</a:t>
            </a:r>
          </a:p>
        </p:txBody>
      </p:sp>
    </p:spTree>
    <p:extLst>
      <p:ext uri="{BB962C8B-B14F-4D97-AF65-F5344CB8AC3E}">
        <p14:creationId xmlns:p14="http://schemas.microsoft.com/office/powerpoint/2010/main" val="266453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Mitral valve prolapse (</a:t>
            </a:r>
            <a:r>
              <a:rPr lang="en-US" dirty="0" smtClean="0"/>
              <a:t>floppy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common causes of </a:t>
            </a:r>
            <a:r>
              <a:rPr lang="en-US" dirty="0" smtClean="0"/>
              <a:t>mild MR.</a:t>
            </a:r>
          </a:p>
          <a:p>
            <a:pPr marL="0" indent="0">
              <a:buNone/>
            </a:pPr>
            <a:r>
              <a:rPr lang="en-US" dirty="0"/>
              <a:t>congenital anomalies </a:t>
            </a:r>
            <a:r>
              <a:rPr lang="en-US" dirty="0" smtClean="0"/>
              <a:t>or degenerative changes.</a:t>
            </a:r>
          </a:p>
          <a:p>
            <a:pPr marL="0" indent="0">
              <a:buNone/>
            </a:pPr>
            <a:r>
              <a:rPr lang="en-US" dirty="0"/>
              <a:t> sometimes </a:t>
            </a:r>
            <a:r>
              <a:rPr lang="en-US" dirty="0" smtClean="0"/>
              <a:t>a feature </a:t>
            </a:r>
            <a:r>
              <a:rPr lang="en-US" dirty="0"/>
              <a:t>of connective </a:t>
            </a:r>
            <a:r>
              <a:rPr lang="en-US" dirty="0" smtClean="0"/>
              <a:t>tissue disorders </a:t>
            </a:r>
            <a:r>
              <a:rPr lang="en-US" dirty="0"/>
              <a:t>such as </a:t>
            </a:r>
            <a:r>
              <a:rPr lang="en-US" dirty="0" err="1" smtClean="0"/>
              <a:t>Marfan’s</a:t>
            </a:r>
            <a:r>
              <a:rPr lang="en-US" dirty="0" smtClean="0"/>
              <a:t> syndrome 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mildest forms, the valve remains competent but</a:t>
            </a:r>
          </a:p>
          <a:p>
            <a:pPr marL="0" indent="0">
              <a:buNone/>
            </a:pPr>
            <a:r>
              <a:rPr lang="en-US" dirty="0"/>
              <a:t>bulges back into the atrium during systole, causing </a:t>
            </a:r>
            <a:r>
              <a:rPr lang="en-US" dirty="0" smtClean="0"/>
              <a:t>a mid-systolic </a:t>
            </a:r>
            <a:r>
              <a:rPr lang="en-US" dirty="0"/>
              <a:t>click but no murmur.</a:t>
            </a:r>
          </a:p>
        </p:txBody>
      </p:sp>
    </p:spTree>
    <p:extLst>
      <p:ext uri="{BB962C8B-B14F-4D97-AF65-F5344CB8AC3E}">
        <p14:creationId xmlns:p14="http://schemas.microsoft.com/office/powerpoint/2010/main" val="106528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 V 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presence of </a:t>
            </a:r>
            <a:r>
              <a:rPr lang="en-US" dirty="0" err="1" smtClean="0"/>
              <a:t>aregurgitant</a:t>
            </a:r>
            <a:r>
              <a:rPr lang="en-US" dirty="0" smtClean="0"/>
              <a:t> </a:t>
            </a:r>
            <a:r>
              <a:rPr lang="en-US" dirty="0"/>
              <a:t>valve, the click is followed by a late </a:t>
            </a:r>
            <a:r>
              <a:rPr lang="en-US" dirty="0" smtClean="0"/>
              <a:t>systolic murmur</a:t>
            </a:r>
            <a:r>
              <a:rPr lang="en-US" dirty="0"/>
              <a:t>, which lengthens as the regurgitation </a:t>
            </a:r>
            <a:r>
              <a:rPr lang="en-US" dirty="0" smtClean="0"/>
              <a:t>becomes more </a:t>
            </a:r>
            <a:r>
              <a:rPr lang="en-US" dirty="0"/>
              <a:t>severe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MVP </a:t>
            </a:r>
            <a:r>
              <a:rPr lang="en-US" dirty="0"/>
              <a:t>is associated with a variety </a:t>
            </a:r>
            <a:r>
              <a:rPr lang="en-US" dirty="0" smtClean="0"/>
              <a:t>of typically </a:t>
            </a:r>
            <a:r>
              <a:rPr lang="en-US" dirty="0"/>
              <a:t>benign arrhythmias, atypical chest pain and </a:t>
            </a:r>
            <a:r>
              <a:rPr lang="en-US" dirty="0" smtClean="0"/>
              <a:t>very </a:t>
            </a:r>
            <a:r>
              <a:rPr lang="en-US" dirty="0"/>
              <a:t>small risk of embolic stroke or TIA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long-term </a:t>
            </a:r>
            <a:r>
              <a:rPr lang="en-US" dirty="0"/>
              <a:t>prognosis is good.</a:t>
            </a:r>
          </a:p>
        </p:txBody>
      </p:sp>
    </p:spTree>
    <p:extLst>
      <p:ext uri="{BB962C8B-B14F-4D97-AF65-F5344CB8AC3E}">
        <p14:creationId xmlns:p14="http://schemas.microsoft.com/office/powerpoint/2010/main" val="192026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Symptoms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Dyspnoea</a:t>
            </a:r>
            <a:r>
              <a:rPr lang="en-US" dirty="0"/>
              <a:t> (pulmonary venous congestion)</a:t>
            </a:r>
          </a:p>
          <a:p>
            <a:pPr marL="0" indent="0">
              <a:buNone/>
            </a:pPr>
            <a:r>
              <a:rPr lang="en-US" dirty="0"/>
              <a:t>• Fatigue (low cardiac output)</a:t>
            </a:r>
          </a:p>
          <a:p>
            <a:pPr marL="0" indent="0">
              <a:buNone/>
            </a:pPr>
            <a:r>
              <a:rPr lang="en-US" dirty="0"/>
              <a:t>• Palpitation (atrial fibrillation, increased stroke volume)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Oedema</a:t>
            </a:r>
            <a:r>
              <a:rPr lang="en-US" dirty="0"/>
              <a:t>, ascites (right heart failure)</a:t>
            </a:r>
          </a:p>
        </p:txBody>
      </p:sp>
    </p:spTree>
    <p:extLst>
      <p:ext uri="{BB962C8B-B14F-4D97-AF65-F5344CB8AC3E}">
        <p14:creationId xmlns:p14="http://schemas.microsoft.com/office/powerpoint/2010/main" val="11327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Atrial fibrillation/flutter</a:t>
            </a:r>
          </a:p>
          <a:p>
            <a:pPr marL="0" indent="0">
              <a:buNone/>
            </a:pPr>
            <a:r>
              <a:rPr lang="en-US" dirty="0"/>
              <a:t>• Cardiomegaly: displaced </a:t>
            </a:r>
            <a:r>
              <a:rPr lang="en-US" dirty="0" err="1"/>
              <a:t>hyperdynamic</a:t>
            </a:r>
            <a:r>
              <a:rPr lang="en-US" dirty="0"/>
              <a:t> apex beat</a:t>
            </a:r>
          </a:p>
          <a:p>
            <a:pPr marL="0" indent="0">
              <a:buNone/>
            </a:pPr>
            <a:r>
              <a:rPr lang="en-US" dirty="0"/>
              <a:t>• Apical </a:t>
            </a:r>
            <a:r>
              <a:rPr lang="en-US" dirty="0" err="1"/>
              <a:t>pansystolic</a:t>
            </a:r>
            <a:r>
              <a:rPr lang="en-US" dirty="0"/>
              <a:t> murmur ± thrill</a:t>
            </a:r>
          </a:p>
          <a:p>
            <a:pPr marL="0" indent="0">
              <a:buNone/>
            </a:pPr>
            <a:r>
              <a:rPr lang="en-US" dirty="0"/>
              <a:t>• Soft S1, apical S3</a:t>
            </a:r>
          </a:p>
          <a:p>
            <a:pPr marL="0" indent="0">
              <a:buNone/>
            </a:pPr>
            <a:r>
              <a:rPr lang="en-US" dirty="0"/>
              <a:t>• Signs of pulmonary venous congestion (</a:t>
            </a:r>
            <a:r>
              <a:rPr lang="en-US" dirty="0" err="1" smtClean="0"/>
              <a:t>crepitations,pulmonary</a:t>
            </a:r>
            <a:r>
              <a:rPr lang="en-US" dirty="0" smtClean="0"/>
              <a:t> </a:t>
            </a:r>
            <a:r>
              <a:rPr lang="en-US" dirty="0" err="1"/>
              <a:t>oedema</a:t>
            </a:r>
            <a:r>
              <a:rPr lang="en-US" dirty="0"/>
              <a:t>, effusions)</a:t>
            </a:r>
          </a:p>
          <a:p>
            <a:pPr marL="0" indent="0">
              <a:buNone/>
            </a:pPr>
            <a:r>
              <a:rPr lang="en-US" dirty="0"/>
              <a:t>• Signs of pulmonary hypertension and right heart failure</a:t>
            </a:r>
          </a:p>
        </p:txBody>
      </p:sp>
    </p:spTree>
    <p:extLst>
      <p:ext uri="{BB962C8B-B14F-4D97-AF65-F5344CB8AC3E}">
        <p14:creationId xmlns:p14="http://schemas.microsoft.com/office/powerpoint/2010/main" val="189049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ECG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/>
              <a:t>Left atrial hypertrophy (if not in atrial fibrillation)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Left </a:t>
            </a:r>
            <a:r>
              <a:rPr lang="en-US" dirty="0"/>
              <a:t>ventricular </a:t>
            </a:r>
            <a:r>
              <a:rPr lang="en-US" dirty="0" smtClean="0"/>
              <a:t>hypertrophy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AF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Chest X-ray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/>
              <a:t>Enlarged </a:t>
            </a:r>
            <a:r>
              <a:rPr lang="en-US" dirty="0" smtClean="0"/>
              <a:t>LA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/>
              <a:t>Enlarged LV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Pulmonary </a:t>
            </a:r>
            <a:r>
              <a:rPr lang="en-US" dirty="0"/>
              <a:t>venous congestion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Pulmonary </a:t>
            </a:r>
            <a:r>
              <a:rPr lang="en-US" dirty="0" err="1"/>
              <a:t>oedema</a:t>
            </a:r>
            <a:r>
              <a:rPr lang="en-US" dirty="0"/>
              <a:t> (if acute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39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Echo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Dilated LA, LV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Dynamic LV 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Structural abnormalities of mitral valve (e.g. prolapse)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Doppler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Detects and quantifies regurgitation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Cardiac </a:t>
            </a:r>
            <a:r>
              <a:rPr lang="en-US" dirty="0" err="1">
                <a:solidFill>
                  <a:srgbClr val="FF0000"/>
                </a:solidFill>
              </a:rPr>
              <a:t>catheterisation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Dilated </a:t>
            </a:r>
            <a:r>
              <a:rPr lang="en-US" dirty="0"/>
              <a:t>LA, dilated LV, mitral </a:t>
            </a:r>
            <a:r>
              <a:rPr lang="en-US" dirty="0" smtClean="0"/>
              <a:t>regurgitation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/>
              <a:t>Pulmonary hypertension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Coexisting coronary artery disease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42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Mitral regurgitation of moderate severity can be </a:t>
            </a:r>
            <a:r>
              <a:rPr lang="en-US" dirty="0" smtClean="0"/>
              <a:t>treated medically</a:t>
            </a:r>
          </a:p>
          <a:p>
            <a:pPr marL="0" indent="0">
              <a:buNone/>
            </a:pPr>
            <a:r>
              <a:rPr lang="en-US" dirty="0" smtClean="0"/>
              <a:t>         Diuretics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Vasodilators (↑ after loud, HTN 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e.g</a:t>
            </a:r>
            <a:r>
              <a:rPr lang="en-US" dirty="0"/>
              <a:t>. ACE inhibitors</a:t>
            </a:r>
          </a:p>
          <a:p>
            <a:pPr marL="0" indent="0">
              <a:buNone/>
            </a:pPr>
            <a:r>
              <a:rPr lang="en-US" dirty="0" smtClean="0"/>
              <a:t>         Digoxin </a:t>
            </a:r>
            <a:r>
              <a:rPr lang="en-US" dirty="0"/>
              <a:t>if atrial fibrillation 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Anticoagulants </a:t>
            </a:r>
            <a:r>
              <a:rPr lang="en-US" dirty="0"/>
              <a:t>if atrial fibrillation </a:t>
            </a:r>
          </a:p>
        </p:txBody>
      </p:sp>
    </p:spTree>
    <p:extLst>
      <p:ext uri="{BB962C8B-B14F-4D97-AF65-F5344CB8AC3E}">
        <p14:creationId xmlns:p14="http://schemas.microsoft.com/office/powerpoint/2010/main" val="368442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/>
              <a:t>Patients should </a:t>
            </a:r>
            <a:r>
              <a:rPr lang="en-US" dirty="0" smtClean="0"/>
              <a:t>be reviewed </a:t>
            </a:r>
            <a:r>
              <a:rPr lang="en-US" dirty="0"/>
              <a:t>at </a:t>
            </a:r>
            <a:r>
              <a:rPr lang="en-US" dirty="0" smtClean="0"/>
              <a:t>regular intervals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/>
              <a:t>worsening </a:t>
            </a:r>
            <a:r>
              <a:rPr lang="en-US" dirty="0" smtClean="0"/>
              <a:t>symptoms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/>
              <a:t>progressive cardiomegaly </a:t>
            </a:r>
            <a:r>
              <a:rPr lang="en-US" dirty="0" smtClean="0"/>
              <a:t> or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echocardiographic evidence </a:t>
            </a:r>
            <a:r>
              <a:rPr lang="en-US" dirty="0"/>
              <a:t>of </a:t>
            </a:r>
            <a:r>
              <a:rPr lang="en-US" dirty="0" smtClean="0"/>
              <a:t>deteriorating</a:t>
            </a:r>
          </a:p>
          <a:p>
            <a:pPr marL="0" indent="0">
              <a:buNone/>
            </a:pPr>
            <a:r>
              <a:rPr lang="en-US" dirty="0" smtClean="0"/>
              <a:t>         left </a:t>
            </a:r>
            <a:r>
              <a:rPr lang="en-US" dirty="0"/>
              <a:t>ventricular function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</a:t>
            </a:r>
            <a:r>
              <a:rPr lang="en-US" dirty="0"/>
              <a:t>mitral valve replacement or repair.</a:t>
            </a:r>
          </a:p>
        </p:txBody>
      </p:sp>
    </p:spTree>
    <p:extLst>
      <p:ext uri="{BB962C8B-B14F-4D97-AF65-F5344CB8AC3E}">
        <p14:creationId xmlns:p14="http://schemas.microsoft.com/office/powerpoint/2010/main" val="264798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Aortic valve disease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/>
              <a:t>Aortic </a:t>
            </a:r>
            <a:r>
              <a:rPr lang="en-US" dirty="0" smtClean="0"/>
              <a:t>stenosis</a:t>
            </a:r>
          </a:p>
          <a:p>
            <a:pPr marL="0" indent="0">
              <a:buNone/>
            </a:pPr>
            <a:r>
              <a:rPr lang="en-US" dirty="0" err="1" smtClean="0"/>
              <a:t>Aetiology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Infants, children, adolescents</a:t>
            </a:r>
          </a:p>
          <a:p>
            <a:pPr marL="0" indent="0">
              <a:buNone/>
            </a:pPr>
            <a:r>
              <a:rPr lang="en-US" dirty="0"/>
              <a:t>• Congenital </a:t>
            </a:r>
            <a:r>
              <a:rPr lang="en-US" dirty="0" smtClean="0"/>
              <a:t>AS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Congenital </a:t>
            </a:r>
            <a:r>
              <a:rPr lang="en-US" dirty="0" err="1"/>
              <a:t>subvalvular</a:t>
            </a:r>
            <a:r>
              <a:rPr lang="en-US" dirty="0"/>
              <a:t> </a:t>
            </a:r>
            <a:r>
              <a:rPr lang="en-US" dirty="0" smtClean="0"/>
              <a:t> AS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Congenital </a:t>
            </a:r>
            <a:r>
              <a:rPr lang="en-US" dirty="0" err="1"/>
              <a:t>supravalvular</a:t>
            </a:r>
            <a:r>
              <a:rPr lang="en-US" dirty="0"/>
              <a:t>  </a:t>
            </a:r>
            <a:r>
              <a:rPr lang="en-US" dirty="0" smtClean="0"/>
              <a:t>AS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Young adults to </a:t>
            </a:r>
            <a:r>
              <a:rPr lang="en-US" dirty="0" smtClean="0">
                <a:solidFill>
                  <a:srgbClr val="FF0000"/>
                </a:solidFill>
              </a:rPr>
              <a:t>middle aged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 smtClean="0"/>
              <a:t>Calcification&amp;fibrosis</a:t>
            </a:r>
            <a:r>
              <a:rPr lang="en-US" dirty="0" smtClean="0"/>
              <a:t> </a:t>
            </a:r>
            <a:r>
              <a:rPr lang="en-US" dirty="0"/>
              <a:t>of congenitally bicuspid  </a:t>
            </a:r>
            <a:r>
              <a:rPr lang="en-US" dirty="0" smtClean="0"/>
              <a:t>AV.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Rheumatic </a:t>
            </a:r>
            <a:r>
              <a:rPr lang="en-US" dirty="0" smtClean="0"/>
              <a:t> 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27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Mitral valve disease</a:t>
            </a:r>
            <a:br>
              <a:rPr lang="en-US" dirty="0"/>
            </a:br>
            <a:r>
              <a:rPr lang="en-US" dirty="0"/>
              <a:t>Mitral stenosis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Aetiology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almost </a:t>
            </a:r>
            <a:r>
              <a:rPr lang="en-US" dirty="0"/>
              <a:t>always rheumatic in </a:t>
            </a:r>
            <a:r>
              <a:rPr lang="en-US" dirty="0" smtClean="0"/>
              <a:t>origin.</a:t>
            </a:r>
          </a:p>
          <a:p>
            <a:r>
              <a:rPr lang="en-US" dirty="0"/>
              <a:t> heavy </a:t>
            </a:r>
            <a:r>
              <a:rPr lang="en-US" dirty="0" smtClean="0"/>
              <a:t>calcification </a:t>
            </a:r>
            <a:r>
              <a:rPr lang="en-US" dirty="0"/>
              <a:t>of the mitral valve </a:t>
            </a:r>
            <a:r>
              <a:rPr lang="en-US" dirty="0" smtClean="0"/>
              <a:t>apparatus ( Old people )</a:t>
            </a:r>
          </a:p>
          <a:p>
            <a:r>
              <a:rPr lang="en-US" dirty="0" smtClean="0"/>
              <a:t>Congenital  (rare)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65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100" dirty="0">
                <a:solidFill>
                  <a:srgbClr val="FF0000"/>
                </a:solidFill>
              </a:rPr>
              <a:t>Middle-aged to elderly</a:t>
            </a:r>
          </a:p>
          <a:p>
            <a:pPr marL="0" indent="0">
              <a:buNone/>
            </a:pPr>
            <a:r>
              <a:rPr lang="en-US" dirty="0"/>
              <a:t>• Senile degenerative aortic stenosis</a:t>
            </a:r>
          </a:p>
          <a:p>
            <a:pPr marL="0" indent="0">
              <a:buNone/>
            </a:pPr>
            <a:r>
              <a:rPr lang="en-US" dirty="0"/>
              <a:t>• Calcification of bicuspid valve</a:t>
            </a:r>
          </a:p>
          <a:p>
            <a:pPr marL="0" indent="0">
              <a:buNone/>
            </a:pPr>
            <a:r>
              <a:rPr lang="en-US" dirty="0"/>
              <a:t>• Rheumatic AS.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17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pathophysiology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  </a:t>
            </a:r>
            <a:r>
              <a:rPr lang="en-US" dirty="0"/>
              <a:t>is initially maintained at the cost of </a:t>
            </a:r>
            <a:r>
              <a:rPr lang="en-US" dirty="0" err="1" smtClean="0"/>
              <a:t>asteadily</a:t>
            </a:r>
            <a:r>
              <a:rPr lang="en-US" dirty="0" smtClean="0"/>
              <a:t> </a:t>
            </a:r>
            <a:r>
              <a:rPr lang="en-US" dirty="0"/>
              <a:t>increasing pressure gradient across the </a:t>
            </a:r>
            <a:r>
              <a:rPr lang="en-US" dirty="0" smtClean="0"/>
              <a:t>AV.</a:t>
            </a:r>
          </a:p>
          <a:p>
            <a:r>
              <a:rPr lang="en-US" dirty="0"/>
              <a:t>The LV becomes increasingly hypertrophied </a:t>
            </a:r>
            <a:r>
              <a:rPr lang="en-US" dirty="0" smtClean="0"/>
              <a:t>and coronary </a:t>
            </a:r>
            <a:r>
              <a:rPr lang="en-US" dirty="0"/>
              <a:t>blood flow may then be ↓</a:t>
            </a:r>
            <a:r>
              <a:rPr lang="en-US" dirty="0" smtClean="0"/>
              <a:t> patients may </a:t>
            </a:r>
            <a:r>
              <a:rPr lang="en-US" dirty="0"/>
              <a:t>therefore develop angina, even in the absence </a:t>
            </a:r>
            <a:r>
              <a:rPr lang="en-US" dirty="0" smtClean="0"/>
              <a:t>of concomitant </a:t>
            </a:r>
            <a:r>
              <a:rPr lang="en-US" dirty="0"/>
              <a:t>coronary disease. </a:t>
            </a:r>
          </a:p>
        </p:txBody>
      </p:sp>
    </p:spTree>
    <p:extLst>
      <p:ext uri="{BB962C8B-B14F-4D97-AF65-F5344CB8AC3E}">
        <p14:creationId xmlns:p14="http://schemas.microsoft.com/office/powerpoint/2010/main" val="428387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fixed </a:t>
            </a:r>
            <a:r>
              <a:rPr lang="en-US" dirty="0" smtClean="0"/>
              <a:t>outflow obstruction </a:t>
            </a:r>
            <a:r>
              <a:rPr lang="en-US" dirty="0"/>
              <a:t>limits the increase in cardiac output </a:t>
            </a:r>
            <a:r>
              <a:rPr lang="en-US" dirty="0" smtClean="0"/>
              <a:t>required on </a:t>
            </a:r>
            <a:r>
              <a:rPr lang="en-US" dirty="0"/>
              <a:t>exercise</a:t>
            </a:r>
            <a:r>
              <a:rPr lang="en-US" dirty="0" smtClean="0"/>
              <a:t>.</a:t>
            </a:r>
          </a:p>
          <a:p>
            <a:r>
              <a:rPr lang="en-US" dirty="0"/>
              <a:t> the LV can no longer </a:t>
            </a:r>
            <a:r>
              <a:rPr lang="en-US" dirty="0" smtClean="0"/>
              <a:t>overcome the </a:t>
            </a:r>
            <a:r>
              <a:rPr lang="en-US" dirty="0"/>
              <a:t>outflow tract obstruction and pulmonary </a:t>
            </a:r>
            <a:r>
              <a:rPr lang="en-US" dirty="0" err="1" smtClean="0"/>
              <a:t>oedema</a:t>
            </a:r>
            <a:r>
              <a:rPr lang="en-US" dirty="0" smtClean="0"/>
              <a:t> supervenes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5496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Symptoms</a:t>
            </a:r>
          </a:p>
          <a:p>
            <a:pPr marL="0" indent="0">
              <a:buNone/>
            </a:pPr>
            <a:r>
              <a:rPr lang="en-US" dirty="0"/>
              <a:t>• Mild or moderate stenosis</a:t>
            </a:r>
            <a:r>
              <a:rPr lang="en-US" dirty="0" smtClean="0"/>
              <a:t>: usually </a:t>
            </a:r>
            <a:r>
              <a:rPr lang="en-US" dirty="0"/>
              <a:t>asymptomatic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Exertional</a:t>
            </a:r>
            <a:r>
              <a:rPr lang="en-US" dirty="0"/>
              <a:t> </a:t>
            </a:r>
            <a:r>
              <a:rPr lang="en-US" dirty="0" err="1"/>
              <a:t>dyspnoea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Angina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Exertional</a:t>
            </a:r>
            <a:r>
              <a:rPr lang="en-US" dirty="0"/>
              <a:t> syncope</a:t>
            </a:r>
          </a:p>
          <a:p>
            <a:pPr marL="0" indent="0">
              <a:buNone/>
            </a:pPr>
            <a:r>
              <a:rPr lang="en-US" dirty="0"/>
              <a:t>• Sudden death</a:t>
            </a:r>
          </a:p>
          <a:p>
            <a:pPr marL="0" indent="0">
              <a:buNone/>
            </a:pPr>
            <a:r>
              <a:rPr lang="en-US" dirty="0"/>
              <a:t>• Episodes of </a:t>
            </a:r>
            <a:r>
              <a:rPr lang="en-US" dirty="0" smtClean="0"/>
              <a:t>acute pulmonary </a:t>
            </a:r>
            <a:r>
              <a:rPr lang="en-US" dirty="0" err="1"/>
              <a:t>oedema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95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 smtClean="0"/>
              <a:t>Signs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• Ejection systolic murmur</a:t>
            </a:r>
          </a:p>
          <a:p>
            <a:pPr marL="0" indent="0">
              <a:buNone/>
            </a:pPr>
            <a:r>
              <a:rPr lang="en-US" dirty="0"/>
              <a:t>• Slow-rising carotid pulse</a:t>
            </a:r>
          </a:p>
          <a:p>
            <a:pPr marL="0" indent="0">
              <a:buNone/>
            </a:pPr>
            <a:r>
              <a:rPr lang="en-US" dirty="0"/>
              <a:t>• Thrusting apex beat (</a:t>
            </a:r>
            <a:r>
              <a:rPr lang="en-US" dirty="0" smtClean="0"/>
              <a:t>LV pressure </a:t>
            </a:r>
            <a:r>
              <a:rPr lang="en-US" dirty="0"/>
              <a:t>overload)</a:t>
            </a:r>
          </a:p>
          <a:p>
            <a:pPr marL="0" indent="0">
              <a:buNone/>
            </a:pPr>
            <a:r>
              <a:rPr lang="en-US" dirty="0"/>
              <a:t>• Narrow pulse pressure</a:t>
            </a:r>
          </a:p>
          <a:p>
            <a:pPr marL="0" indent="0">
              <a:buNone/>
            </a:pPr>
            <a:r>
              <a:rPr lang="en-US" dirty="0"/>
              <a:t>• Signs of pulmonary </a:t>
            </a:r>
            <a:r>
              <a:rPr lang="en-US" dirty="0" err="1" smtClean="0"/>
              <a:t>venouscongestion</a:t>
            </a:r>
            <a:r>
              <a:rPr lang="en-US" dirty="0" smtClean="0"/>
              <a:t> </a:t>
            </a:r>
            <a:r>
              <a:rPr lang="en-US" dirty="0"/>
              <a:t>(e.g.</a:t>
            </a:r>
          </a:p>
          <a:p>
            <a:pPr marL="0" indent="0">
              <a:buNone/>
            </a:pPr>
            <a:r>
              <a:rPr lang="en-US" dirty="0" err="1"/>
              <a:t>crepitations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6674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ECG</a:t>
            </a:r>
          </a:p>
          <a:p>
            <a:pPr marL="0" indent="0">
              <a:buNone/>
            </a:pPr>
            <a:r>
              <a:rPr lang="en-US" dirty="0"/>
              <a:t>• Left ventricular hypertrophy (usually)</a:t>
            </a:r>
          </a:p>
          <a:p>
            <a:pPr marL="0" indent="0">
              <a:buNone/>
            </a:pPr>
            <a:r>
              <a:rPr lang="en-US" dirty="0"/>
              <a:t>• Left bundle branch block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Chest X-ray</a:t>
            </a:r>
          </a:p>
          <a:p>
            <a:r>
              <a:rPr lang="en-US" dirty="0"/>
              <a:t>• May be normal; sometimes enlarged LV and </a:t>
            </a:r>
            <a:r>
              <a:rPr lang="en-US" dirty="0" smtClean="0"/>
              <a:t>dilated ascending </a:t>
            </a:r>
            <a:r>
              <a:rPr lang="en-US" dirty="0"/>
              <a:t>aorta on PA view, calcified valve on lateral view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Echo</a:t>
            </a:r>
          </a:p>
          <a:p>
            <a:pPr marL="0" indent="0">
              <a:buNone/>
            </a:pPr>
            <a:r>
              <a:rPr lang="en-US" dirty="0"/>
              <a:t>• Calcified valve with restricted opening, hypertrophied LV </a:t>
            </a:r>
          </a:p>
        </p:txBody>
      </p:sp>
    </p:spTree>
    <p:extLst>
      <p:ext uri="{BB962C8B-B14F-4D97-AF65-F5344CB8AC3E}">
        <p14:creationId xmlns:p14="http://schemas.microsoft.com/office/powerpoint/2010/main" val="188301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Doppler</a:t>
            </a:r>
          </a:p>
          <a:p>
            <a:pPr marL="0" indent="0">
              <a:buNone/>
            </a:pPr>
            <a:r>
              <a:rPr lang="en-US" dirty="0"/>
              <a:t>• Measurement of severity of stenosis</a:t>
            </a:r>
          </a:p>
          <a:p>
            <a:pPr marL="0" indent="0">
              <a:buNone/>
            </a:pPr>
            <a:r>
              <a:rPr lang="en-US" dirty="0"/>
              <a:t>• Detection of associated aortic regurgitation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Cardiac </a:t>
            </a:r>
            <a:r>
              <a:rPr lang="en-US" dirty="0" err="1">
                <a:solidFill>
                  <a:srgbClr val="FF0000"/>
                </a:solidFill>
              </a:rPr>
              <a:t>catheterisation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Mainly to identify associated coronary artery disease</a:t>
            </a:r>
          </a:p>
          <a:p>
            <a:pPr marL="0" indent="0">
              <a:buNone/>
            </a:pPr>
            <a:r>
              <a:rPr lang="en-US" dirty="0"/>
              <a:t>• May be used to measure gradient between LV and aorta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22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Irrespective of the severity of valve stenosis, </a:t>
            </a:r>
            <a:r>
              <a:rPr lang="en-US" dirty="0" smtClean="0"/>
              <a:t>patients with asymptomatic AS have </a:t>
            </a:r>
            <a:r>
              <a:rPr lang="en-US" dirty="0"/>
              <a:t>a good </a:t>
            </a:r>
            <a:r>
              <a:rPr lang="en-US" dirty="0" smtClean="0"/>
              <a:t>immediate </a:t>
            </a:r>
            <a:r>
              <a:rPr lang="en-US" dirty="0"/>
              <a:t>prognosis and conservative management </a:t>
            </a:r>
            <a:r>
              <a:rPr lang="en-US" dirty="0" smtClean="0"/>
              <a:t>.</a:t>
            </a:r>
          </a:p>
          <a:p>
            <a:r>
              <a:rPr lang="en-US" dirty="0"/>
              <a:t>review, as </a:t>
            </a:r>
            <a:r>
              <a:rPr lang="en-US" dirty="0" smtClean="0"/>
              <a:t>the development </a:t>
            </a:r>
            <a:r>
              <a:rPr lang="en-US" dirty="0"/>
              <a:t>of angina, syncope, symptoms of </a:t>
            </a:r>
            <a:r>
              <a:rPr lang="en-US" dirty="0" smtClean="0"/>
              <a:t>low cardiac </a:t>
            </a:r>
            <a:r>
              <a:rPr lang="en-US" dirty="0"/>
              <a:t>output or heart failure has a poor prognosis </a:t>
            </a:r>
            <a:r>
              <a:rPr lang="en-US" dirty="0" smtClean="0"/>
              <a:t>and is </a:t>
            </a:r>
            <a:r>
              <a:rPr lang="en-US" dirty="0"/>
              <a:t>an indication for </a:t>
            </a:r>
            <a:r>
              <a:rPr lang="en-US" dirty="0" smtClean="0"/>
              <a:t>surgery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850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/>
              <a:t>moderate or severe stenosis are evaluated </a:t>
            </a:r>
            <a:r>
              <a:rPr lang="en-US" dirty="0" smtClean="0"/>
              <a:t>every 1–2 </a:t>
            </a:r>
            <a:r>
              <a:rPr lang="en-US" dirty="0"/>
              <a:t>years with </a:t>
            </a:r>
            <a:r>
              <a:rPr lang="en-US" dirty="0" smtClean="0"/>
              <a:t>Doppler echocardiography </a:t>
            </a:r>
            <a:r>
              <a:rPr lang="en-US" dirty="0"/>
              <a:t>to detect </a:t>
            </a:r>
            <a:r>
              <a:rPr lang="en-US" dirty="0" smtClean="0"/>
              <a:t>progression </a:t>
            </a:r>
            <a:r>
              <a:rPr lang="en-US" dirty="0"/>
              <a:t>in severity; this is more rapid in older </a:t>
            </a:r>
            <a:r>
              <a:rPr lang="en-US" dirty="0" smtClean="0"/>
              <a:t>patients with </a:t>
            </a:r>
            <a:r>
              <a:rPr lang="en-US" dirty="0"/>
              <a:t>heavily calcified valves</a:t>
            </a:r>
            <a:r>
              <a:rPr lang="en-US" dirty="0" smtClean="0"/>
              <a:t>.</a:t>
            </a:r>
          </a:p>
          <a:p>
            <a:r>
              <a:rPr lang="en-US" dirty="0"/>
              <a:t>symptomatic severe </a:t>
            </a:r>
            <a:r>
              <a:rPr lang="en-US" dirty="0" smtClean="0"/>
              <a:t>AS should </a:t>
            </a:r>
            <a:r>
              <a:rPr lang="en-US" dirty="0"/>
              <a:t>have prompt aortic valve replacement</a:t>
            </a:r>
            <a:r>
              <a:rPr lang="en-US" dirty="0" smtClean="0"/>
              <a:t>.</a:t>
            </a:r>
          </a:p>
          <a:p>
            <a:r>
              <a:rPr lang="en-US" dirty="0"/>
              <a:t>Aortic balloon </a:t>
            </a:r>
            <a:r>
              <a:rPr lang="en-US" dirty="0" err="1"/>
              <a:t>valvuloplasty</a:t>
            </a:r>
            <a:r>
              <a:rPr lang="en-US" dirty="0"/>
              <a:t> is useful in congenital </a:t>
            </a:r>
            <a:r>
              <a:rPr lang="en-US" dirty="0" smtClean="0"/>
              <a:t>AS ( but  not  </a:t>
            </a:r>
            <a:r>
              <a:rPr lang="en-US" dirty="0"/>
              <a:t>in older patients with calcific </a:t>
            </a:r>
            <a:r>
              <a:rPr lang="en-US" dirty="0" smtClean="0"/>
              <a:t>AS ).</a:t>
            </a:r>
          </a:p>
          <a:p>
            <a:r>
              <a:rPr lang="en-US" dirty="0"/>
              <a:t>Anticoagulants (</a:t>
            </a:r>
            <a:r>
              <a:rPr lang="en-US" dirty="0" smtClean="0"/>
              <a:t> AF </a:t>
            </a:r>
            <a:r>
              <a:rPr lang="en-US" dirty="0"/>
              <a:t>or </a:t>
            </a:r>
            <a:r>
              <a:rPr lang="en-US" dirty="0" smtClean="0"/>
              <a:t>AVR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1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Aortic stenosis in old 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• Incidence: the most common form of valve disease </a:t>
            </a:r>
            <a:r>
              <a:rPr lang="en-US" dirty="0" smtClean="0"/>
              <a:t>affecting the </a:t>
            </a:r>
            <a:r>
              <a:rPr lang="en-US" dirty="0"/>
              <a:t>very old.</a:t>
            </a:r>
          </a:p>
          <a:p>
            <a:pPr marL="0" indent="0">
              <a:buNone/>
            </a:pPr>
            <a:r>
              <a:rPr lang="en-US" dirty="0"/>
              <a:t>• Symptoms: a common cause of syncope, angina and </a:t>
            </a:r>
            <a:r>
              <a:rPr lang="en-US" dirty="0" smtClean="0"/>
              <a:t>heart failure </a:t>
            </a:r>
            <a:r>
              <a:rPr lang="en-US" dirty="0"/>
              <a:t>in the very old.</a:t>
            </a:r>
          </a:p>
          <a:p>
            <a:pPr marL="0" indent="0">
              <a:buNone/>
            </a:pPr>
            <a:r>
              <a:rPr lang="en-US" dirty="0"/>
              <a:t>• Signs: because of increasing stiffening in the </a:t>
            </a:r>
            <a:r>
              <a:rPr lang="en-US" dirty="0" smtClean="0"/>
              <a:t>central arteries</a:t>
            </a:r>
            <a:r>
              <a:rPr lang="en-US" dirty="0"/>
              <a:t>, low pulse pressure and a slow rising pulse may </a:t>
            </a:r>
            <a:r>
              <a:rPr lang="en-US" dirty="0" smtClean="0"/>
              <a:t>not be </a:t>
            </a:r>
            <a:r>
              <a:rPr lang="en-US" dirty="0"/>
              <a:t>present.</a:t>
            </a:r>
          </a:p>
        </p:txBody>
      </p:sp>
    </p:spTree>
    <p:extLst>
      <p:ext uri="{BB962C8B-B14F-4D97-AF65-F5344CB8AC3E}">
        <p14:creationId xmlns:p14="http://schemas.microsoft.com/office/powerpoint/2010/main" val="200212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437620"/>
            <a:ext cx="48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MV  </a:t>
            </a:r>
            <a:r>
              <a:rPr lang="en-US" sz="2000" dirty="0"/>
              <a:t>fibrosis, calcification </a:t>
            </a:r>
            <a:r>
              <a:rPr lang="en-US" sz="2000" dirty="0" smtClean="0"/>
              <a:t>, </a:t>
            </a:r>
            <a:r>
              <a:rPr lang="en-US" sz="2000" dirty="0"/>
              <a:t>and fusion 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dirty="0" err="1"/>
              <a:t>subvalvular</a:t>
            </a:r>
            <a:r>
              <a:rPr lang="en-US" sz="2000" dirty="0"/>
              <a:t> apparatus. 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905000" y="914400"/>
            <a:ext cx="472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mitral stenosis </a:t>
            </a:r>
          </a:p>
        </p:txBody>
      </p:sp>
      <p:sp>
        <p:nvSpPr>
          <p:cNvPr id="7" name="Down Arrow 6"/>
          <p:cNvSpPr/>
          <p:nvPr/>
        </p:nvSpPr>
        <p:spPr>
          <a:xfrm>
            <a:off x="4321240" y="3313008"/>
            <a:ext cx="250760" cy="6595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305300" y="2145506"/>
            <a:ext cx="266700" cy="5211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286000" y="2666677"/>
                <a:ext cx="48006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↓ </a:t>
                </a:r>
                <a:r>
                  <a:rPr lang="en-US" dirty="0"/>
                  <a:t>flow of blood from LA to LV </a:t>
                </a:r>
                <a:r>
                  <a:rPr lang="en-US" dirty="0" smtClean="0"/>
                  <a:t>and </a:t>
                </a:r>
                <a:r>
                  <a:rPr lang="en-US" dirty="0"/>
                  <a:t>left atrial pressure </a:t>
                </a:r>
                <a:r>
                  <a:rPr lang="en-US" dirty="0" smtClean="0"/>
                  <a:t>rises.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↑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2666677"/>
                <a:ext cx="4800600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2286000" y="3972580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pulmonary venous congestion and breathlessness</a:t>
            </a:r>
            <a:r>
              <a:rPr lang="en-US" dirty="0" smtClean="0"/>
              <a:t>.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4321240" y="4295745"/>
            <a:ext cx="250760" cy="6595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86000" y="4955317"/>
            <a:ext cx="495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dilatation and hypertrophy of the LA, and </a:t>
            </a:r>
            <a:r>
              <a:rPr lang="en-US" dirty="0" smtClean="0"/>
              <a:t>left </a:t>
            </a:r>
            <a:r>
              <a:rPr lang="en-US" dirty="0"/>
              <a:t>ventricular filling becomes more dependent on left atrial contraction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05000" y="381000"/>
            <a:ext cx="472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pathophysiology</a:t>
            </a:r>
          </a:p>
        </p:txBody>
      </p:sp>
    </p:spTree>
    <p:extLst>
      <p:ext uri="{BB962C8B-B14F-4D97-AF65-F5344CB8AC3E}">
        <p14:creationId xmlns:p14="http://schemas.microsoft.com/office/powerpoint/2010/main" val="178454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1" grpId="0" animBg="1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/>
              <a:t>Surgery: can be successful in those aged 80 </a:t>
            </a:r>
            <a:r>
              <a:rPr lang="en-US" dirty="0" err="1"/>
              <a:t>yrs</a:t>
            </a:r>
            <a:r>
              <a:rPr lang="en-US" dirty="0"/>
              <a:t> or more </a:t>
            </a:r>
            <a:r>
              <a:rPr lang="en-US" dirty="0" smtClean="0"/>
              <a:t>in the </a:t>
            </a:r>
            <a:r>
              <a:rPr lang="en-US" dirty="0"/>
              <a:t>absence of comorbidity, but with a higher </a:t>
            </a:r>
            <a:r>
              <a:rPr lang="en-US" dirty="0" smtClean="0"/>
              <a:t>operative mortality</a:t>
            </a:r>
            <a:r>
              <a:rPr lang="en-US" dirty="0"/>
              <a:t>. The prognosis without surgery is poor </a:t>
            </a:r>
            <a:r>
              <a:rPr lang="en-US" dirty="0" smtClean="0"/>
              <a:t>once symptoms </a:t>
            </a:r>
            <a:r>
              <a:rPr lang="en-US" dirty="0"/>
              <a:t>have developed.</a:t>
            </a:r>
          </a:p>
          <a:p>
            <a:r>
              <a:rPr lang="en-US" dirty="0" smtClean="0"/>
              <a:t> </a:t>
            </a:r>
            <a:r>
              <a:rPr lang="en-US" dirty="0"/>
              <a:t>Valve replacement type: a biological valve is </a:t>
            </a:r>
            <a:r>
              <a:rPr lang="en-US" dirty="0" smtClean="0"/>
              <a:t>often preferable </a:t>
            </a:r>
            <a:r>
              <a:rPr lang="en-US" dirty="0"/>
              <a:t>to a mechanical one because this obviates </a:t>
            </a:r>
            <a:r>
              <a:rPr lang="en-US" dirty="0" smtClean="0"/>
              <a:t>the need </a:t>
            </a:r>
            <a:r>
              <a:rPr lang="en-US" dirty="0"/>
              <a:t>for anticoagulation, and the durability of </a:t>
            </a:r>
            <a:r>
              <a:rPr lang="en-US" dirty="0" smtClean="0"/>
              <a:t>biological valves </a:t>
            </a:r>
            <a:r>
              <a:rPr lang="en-US" dirty="0"/>
              <a:t>usually exceeds the patient’s anticipated </a:t>
            </a:r>
            <a:r>
              <a:rPr lang="en-US" dirty="0" smtClean="0"/>
              <a:t>life expectancy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682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Aortic regurgitation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Causes of aortic </a:t>
            </a:r>
            <a:r>
              <a:rPr lang="en-US" dirty="0" smtClean="0"/>
              <a:t>regurgitation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Congenital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Bicuspid valve or disproportionate cusps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Acquired</a:t>
            </a:r>
          </a:p>
          <a:p>
            <a:pPr marL="0" indent="0">
              <a:buNone/>
            </a:pPr>
            <a:r>
              <a:rPr lang="en-US" dirty="0"/>
              <a:t>• Rheumatic disease</a:t>
            </a:r>
          </a:p>
          <a:p>
            <a:pPr marL="0" indent="0">
              <a:buNone/>
            </a:pPr>
            <a:r>
              <a:rPr lang="en-US" dirty="0"/>
              <a:t>• Infective endocarditis</a:t>
            </a:r>
          </a:p>
          <a:p>
            <a:pPr marL="0" indent="0">
              <a:buNone/>
            </a:pPr>
            <a:r>
              <a:rPr lang="en-US" dirty="0"/>
              <a:t>• Trauma</a:t>
            </a:r>
          </a:p>
          <a:p>
            <a:pPr marL="0" indent="0">
              <a:buNone/>
            </a:pPr>
            <a:r>
              <a:rPr lang="en-US" dirty="0"/>
              <a:t>• Aortic dilatation (</a:t>
            </a:r>
            <a:r>
              <a:rPr lang="en-US" dirty="0" err="1"/>
              <a:t>Marfan’s</a:t>
            </a:r>
            <a:r>
              <a:rPr lang="en-US" dirty="0"/>
              <a:t> syndrome, aneurysm, dissection,</a:t>
            </a:r>
          </a:p>
          <a:p>
            <a:pPr marL="0" indent="0">
              <a:buNone/>
            </a:pPr>
            <a:r>
              <a:rPr lang="en-US" dirty="0"/>
              <a:t>syphilis, </a:t>
            </a:r>
            <a:r>
              <a:rPr lang="en-US" dirty="0" err="1"/>
              <a:t>ankylosing</a:t>
            </a:r>
            <a:r>
              <a:rPr lang="en-US" dirty="0"/>
              <a:t> spondylitis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65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pathophysiology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153400" cy="5059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This </a:t>
            </a:r>
            <a:r>
              <a:rPr lang="en-US" dirty="0"/>
              <a:t>condition is due to disease of the aortic valve </a:t>
            </a:r>
            <a:r>
              <a:rPr lang="en-US" dirty="0" smtClean="0"/>
              <a:t>cusps or </a:t>
            </a:r>
            <a:r>
              <a:rPr lang="en-US" dirty="0"/>
              <a:t>dilatation of the aortic root 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LV dilates </a:t>
            </a:r>
            <a:r>
              <a:rPr lang="en-US" dirty="0"/>
              <a:t>and hypertrophies to compensate for the </a:t>
            </a:r>
            <a:r>
              <a:rPr lang="en-US" dirty="0" smtClean="0"/>
              <a:t>regurgitation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stroke volume of the LV may eventually </a:t>
            </a:r>
            <a:r>
              <a:rPr lang="en-US" dirty="0" smtClean="0"/>
              <a:t>be doubled </a:t>
            </a:r>
            <a:r>
              <a:rPr lang="en-US" dirty="0"/>
              <a:t>or trebled, and the major arteries are </a:t>
            </a:r>
            <a:r>
              <a:rPr lang="en-US" dirty="0" smtClean="0"/>
              <a:t>then conspicuously </a:t>
            </a:r>
            <a:r>
              <a:rPr lang="en-US" dirty="0"/>
              <a:t>pulsatile. </a:t>
            </a:r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/>
              <a:t>the disease progresses, </a:t>
            </a:r>
            <a:r>
              <a:rPr lang="en-US" dirty="0" smtClean="0"/>
              <a:t>left ventricular </a:t>
            </a:r>
            <a:r>
              <a:rPr lang="en-US" dirty="0"/>
              <a:t>diastolic pressure rises and </a:t>
            </a:r>
            <a:r>
              <a:rPr lang="en-US" dirty="0" smtClean="0"/>
              <a:t>breathlessness develops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110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</a:p>
          <a:p>
            <a:pPr marL="0" indent="0">
              <a:buNone/>
            </a:pPr>
            <a:r>
              <a:rPr lang="en-US" dirty="0" smtClean="0"/>
              <a:t>Mild </a:t>
            </a:r>
            <a:r>
              <a:rPr lang="en-US" dirty="0"/>
              <a:t>to moderate aortic regurgitation</a:t>
            </a:r>
          </a:p>
          <a:p>
            <a:pPr marL="0" indent="0">
              <a:buNone/>
            </a:pPr>
            <a:r>
              <a:rPr lang="en-US" dirty="0"/>
              <a:t>• Often asymptomatic</a:t>
            </a:r>
          </a:p>
          <a:p>
            <a:pPr marL="0" indent="0">
              <a:buNone/>
            </a:pPr>
            <a:r>
              <a:rPr lang="en-US" dirty="0"/>
              <a:t>• Awareness of heart beat, ‘palpitations’</a:t>
            </a:r>
          </a:p>
          <a:p>
            <a:pPr marL="0" indent="0">
              <a:buNone/>
            </a:pPr>
            <a:r>
              <a:rPr lang="en-US" dirty="0"/>
              <a:t>Severe aortic regurgitation</a:t>
            </a:r>
          </a:p>
          <a:p>
            <a:pPr marL="0" indent="0">
              <a:buNone/>
            </a:pPr>
            <a:r>
              <a:rPr lang="en-US" dirty="0"/>
              <a:t>• Breathlessness</a:t>
            </a:r>
          </a:p>
          <a:p>
            <a:pPr marL="0" indent="0">
              <a:buNone/>
            </a:pPr>
            <a:r>
              <a:rPr lang="en-US" dirty="0"/>
              <a:t>• Angina</a:t>
            </a:r>
          </a:p>
        </p:txBody>
      </p:sp>
    </p:spTree>
    <p:extLst>
      <p:ext uri="{BB962C8B-B14F-4D97-AF65-F5344CB8AC3E}">
        <p14:creationId xmlns:p14="http://schemas.microsoft.com/office/powerpoint/2010/main" val="121613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Signs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Pulses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Large-volume or ‘collapsing’ pulse</a:t>
            </a:r>
          </a:p>
          <a:p>
            <a:pPr marL="0" indent="0">
              <a:buNone/>
            </a:pPr>
            <a:r>
              <a:rPr lang="en-US" dirty="0"/>
              <a:t>• Low diastolic and increased pulse pressure</a:t>
            </a:r>
          </a:p>
          <a:p>
            <a:pPr marL="0" indent="0">
              <a:buNone/>
            </a:pPr>
            <a:r>
              <a:rPr lang="en-US" dirty="0"/>
              <a:t>• Bounding peripheral pulses</a:t>
            </a:r>
          </a:p>
          <a:p>
            <a:pPr marL="0" indent="0">
              <a:buNone/>
            </a:pPr>
            <a:r>
              <a:rPr lang="en-US" dirty="0"/>
              <a:t>• Capillary pulsation in nail beds: </a:t>
            </a:r>
            <a:r>
              <a:rPr lang="en-US" dirty="0" err="1"/>
              <a:t>Quincke’s</a:t>
            </a:r>
            <a:r>
              <a:rPr lang="en-US" dirty="0"/>
              <a:t> sign</a:t>
            </a:r>
          </a:p>
          <a:p>
            <a:pPr marL="0" indent="0">
              <a:buNone/>
            </a:pPr>
            <a:r>
              <a:rPr lang="en-US" dirty="0"/>
              <a:t>• Femoral bruit (‘pistol shot’): </a:t>
            </a:r>
            <a:r>
              <a:rPr lang="en-US" dirty="0" err="1"/>
              <a:t>Duroziez’s</a:t>
            </a:r>
            <a:r>
              <a:rPr lang="en-US" dirty="0"/>
              <a:t> sign</a:t>
            </a:r>
          </a:p>
          <a:p>
            <a:pPr marL="0" indent="0">
              <a:buNone/>
            </a:pPr>
            <a:r>
              <a:rPr lang="en-US" dirty="0"/>
              <a:t>• Head nodding with pulse: de Musset’s </a:t>
            </a:r>
            <a:r>
              <a:rPr lang="en-US" dirty="0" smtClean="0"/>
              <a:t>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5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Murmurs</a:t>
            </a:r>
          </a:p>
          <a:p>
            <a:pPr marL="0" indent="0">
              <a:buNone/>
            </a:pPr>
            <a:r>
              <a:rPr lang="en-US" dirty="0"/>
              <a:t>• Early diastolic murmur</a:t>
            </a:r>
          </a:p>
          <a:p>
            <a:pPr marL="0" indent="0">
              <a:buNone/>
            </a:pPr>
            <a:r>
              <a:rPr lang="en-US" dirty="0"/>
              <a:t>• Systolic murmur (increased stroke volume)</a:t>
            </a:r>
          </a:p>
          <a:p>
            <a:pPr marL="0" indent="0">
              <a:buNone/>
            </a:pPr>
            <a:r>
              <a:rPr lang="en-US" dirty="0"/>
              <a:t>• Austin Flint murmur (soft mid-diastolic)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Other signs</a:t>
            </a:r>
          </a:p>
          <a:p>
            <a:pPr marL="0" indent="0">
              <a:buNone/>
            </a:pPr>
            <a:r>
              <a:rPr lang="en-US" dirty="0"/>
              <a:t>• Displaced, heaving apex beat (volume overload)</a:t>
            </a:r>
          </a:p>
          <a:p>
            <a:pPr marL="0" indent="0">
              <a:buNone/>
            </a:pPr>
            <a:r>
              <a:rPr lang="en-US" dirty="0"/>
              <a:t>• Pre-systolic impulse</a:t>
            </a:r>
          </a:p>
          <a:p>
            <a:pPr marL="0" indent="0">
              <a:buNone/>
            </a:pPr>
            <a:r>
              <a:rPr lang="en-US" dirty="0"/>
              <a:t>• Fourth heart sound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Crepitations</a:t>
            </a:r>
            <a:r>
              <a:rPr lang="en-US" dirty="0"/>
              <a:t> (pulmonary venous congestion)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16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Investigations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ECG</a:t>
            </a:r>
          </a:p>
          <a:p>
            <a:pPr marL="0" indent="0">
              <a:buNone/>
            </a:pPr>
            <a:r>
              <a:rPr lang="en-US" dirty="0"/>
              <a:t>• Initially normal, later left ventricular hypertrophy and </a:t>
            </a:r>
            <a:r>
              <a:rPr lang="en-US" dirty="0" smtClean="0"/>
              <a:t>T-wave inversion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Chest X-ray</a:t>
            </a:r>
          </a:p>
          <a:p>
            <a:pPr marL="0" indent="0">
              <a:buNone/>
            </a:pPr>
            <a:r>
              <a:rPr lang="en-US" dirty="0"/>
              <a:t>• Cardiac dilatation, maybe aortic dilatation</a:t>
            </a:r>
          </a:p>
          <a:p>
            <a:pPr marL="0" indent="0">
              <a:buNone/>
            </a:pPr>
            <a:r>
              <a:rPr lang="en-US" dirty="0"/>
              <a:t>• Features of left heart </a:t>
            </a:r>
            <a:r>
              <a:rPr lang="en-US" dirty="0" smtClean="0"/>
              <a:t>failure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96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Echo</a:t>
            </a:r>
          </a:p>
          <a:p>
            <a:pPr marL="0" indent="0">
              <a:buNone/>
            </a:pPr>
            <a:r>
              <a:rPr lang="en-US" dirty="0"/>
              <a:t>• Dilated LV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Hyperdynamic</a:t>
            </a:r>
            <a:r>
              <a:rPr lang="en-US" dirty="0"/>
              <a:t> LV</a:t>
            </a:r>
          </a:p>
          <a:p>
            <a:pPr marL="0" indent="0">
              <a:buNone/>
            </a:pPr>
            <a:r>
              <a:rPr lang="en-US" dirty="0"/>
              <a:t>• Doppler detects reflux</a:t>
            </a:r>
          </a:p>
          <a:p>
            <a:pPr marL="0" indent="0">
              <a:buNone/>
            </a:pPr>
            <a:r>
              <a:rPr lang="en-US" dirty="0"/>
              <a:t>• Fluttering anterior mitral leaflet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Cardiac </a:t>
            </a:r>
            <a:r>
              <a:rPr lang="en-US" dirty="0" err="1">
                <a:solidFill>
                  <a:srgbClr val="FF0000"/>
                </a:solidFill>
              </a:rPr>
              <a:t>catheterisation</a:t>
            </a:r>
            <a:r>
              <a:rPr lang="en-US" dirty="0">
                <a:solidFill>
                  <a:srgbClr val="FF0000"/>
                </a:solidFill>
              </a:rPr>
              <a:t> (may not be required)</a:t>
            </a:r>
          </a:p>
          <a:p>
            <a:pPr marL="0" indent="0">
              <a:buNone/>
            </a:pPr>
            <a:r>
              <a:rPr lang="en-US" dirty="0"/>
              <a:t>• Dilated LV</a:t>
            </a:r>
          </a:p>
          <a:p>
            <a:pPr marL="0" indent="0">
              <a:buNone/>
            </a:pPr>
            <a:r>
              <a:rPr lang="en-US" dirty="0"/>
              <a:t>• Aortic regurgitation</a:t>
            </a:r>
          </a:p>
          <a:p>
            <a:pPr marL="0" indent="0">
              <a:buNone/>
            </a:pPr>
            <a:r>
              <a:rPr lang="en-US" dirty="0"/>
              <a:t>• Dilated aortic root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91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Treat  conditions (endocarditis </a:t>
            </a:r>
            <a:r>
              <a:rPr lang="en-US" dirty="0"/>
              <a:t>or </a:t>
            </a:r>
            <a:r>
              <a:rPr lang="en-US" dirty="0" smtClean="0"/>
              <a:t>syphilis ).</a:t>
            </a:r>
          </a:p>
          <a:p>
            <a:r>
              <a:rPr lang="en-US" dirty="0"/>
              <a:t>Aortic valve </a:t>
            </a:r>
            <a:r>
              <a:rPr lang="en-US" dirty="0" smtClean="0"/>
              <a:t>replacement if symptomatic, </a:t>
            </a:r>
            <a:r>
              <a:rPr lang="en-US" dirty="0"/>
              <a:t>and this may need to be combined with aortic </a:t>
            </a:r>
            <a:r>
              <a:rPr lang="en-US" dirty="0" smtClean="0"/>
              <a:t>root replacement </a:t>
            </a:r>
            <a:r>
              <a:rPr lang="en-US" dirty="0"/>
              <a:t>and </a:t>
            </a:r>
            <a:r>
              <a:rPr lang="en-US" dirty="0" smtClean="0"/>
              <a:t>coronary </a:t>
            </a:r>
            <a:r>
              <a:rPr lang="en-US" dirty="0"/>
              <a:t>bypass surgery</a:t>
            </a:r>
            <a:r>
              <a:rPr lang="en-US" dirty="0" smtClean="0"/>
              <a:t>.</a:t>
            </a:r>
          </a:p>
          <a:p>
            <a:r>
              <a:rPr lang="en-US" dirty="0"/>
              <a:t>Asymptomatic </a:t>
            </a:r>
            <a:r>
              <a:rPr lang="en-US" dirty="0" smtClean="0"/>
              <a:t> </a:t>
            </a:r>
            <a:r>
              <a:rPr lang="en-US" dirty="0"/>
              <a:t>followed up annually with echocardiography for </a:t>
            </a:r>
            <a:r>
              <a:rPr lang="en-US" dirty="0" smtClean="0"/>
              <a:t>evidence </a:t>
            </a:r>
            <a:r>
              <a:rPr lang="en-US" dirty="0"/>
              <a:t>of increasing ventricular size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if </a:t>
            </a:r>
            <a:r>
              <a:rPr lang="en-US" dirty="0"/>
              <a:t>end-systolic dimension increases to 55 mm or </a:t>
            </a:r>
            <a:r>
              <a:rPr lang="en-US" dirty="0" smtClean="0"/>
              <a:t>more, then </a:t>
            </a:r>
            <a:r>
              <a:rPr lang="en-US" dirty="0"/>
              <a:t>aortic valve replacement should be undertaken.</a:t>
            </a:r>
          </a:p>
        </p:txBody>
      </p:sp>
    </p:spTree>
    <p:extLst>
      <p:ext uri="{BB962C8B-B14F-4D97-AF65-F5344CB8AC3E}">
        <p14:creationId xmlns:p14="http://schemas.microsoft.com/office/powerpoint/2010/main" val="236193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Systolic BP should be controlled with </a:t>
            </a:r>
            <a:r>
              <a:rPr lang="en-US" dirty="0" err="1" smtClean="0"/>
              <a:t>vasodilating</a:t>
            </a:r>
            <a:r>
              <a:rPr lang="en-US" dirty="0" smtClean="0"/>
              <a:t> drugs</a:t>
            </a:r>
            <a:r>
              <a:rPr lang="en-US" dirty="0"/>
              <a:t>, such as </a:t>
            </a:r>
            <a:r>
              <a:rPr lang="en-US" dirty="0" err="1"/>
              <a:t>nifedipine</a:t>
            </a:r>
            <a:r>
              <a:rPr lang="en-US" dirty="0"/>
              <a:t> or ACE inhibitors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There </a:t>
            </a:r>
            <a:r>
              <a:rPr lang="en-US" dirty="0" smtClean="0"/>
              <a:t>is conflicting </a:t>
            </a:r>
            <a:r>
              <a:rPr lang="en-US" dirty="0"/>
              <a:t>evidence regarding the need for aortic </a:t>
            </a:r>
            <a:r>
              <a:rPr lang="en-US" dirty="0" smtClean="0"/>
              <a:t>valve replacement </a:t>
            </a:r>
            <a:r>
              <a:rPr lang="en-US" dirty="0"/>
              <a:t>in asymptomatic patients with severe </a:t>
            </a:r>
            <a:r>
              <a:rPr lang="en-US" dirty="0" smtClean="0"/>
              <a:t>aortic regurgitation.</a:t>
            </a:r>
          </a:p>
          <a:p>
            <a:r>
              <a:rPr lang="en-US" dirty="0" smtClean="0"/>
              <a:t> </a:t>
            </a:r>
            <a:r>
              <a:rPr lang="en-US" dirty="0"/>
              <a:t>When aortic root dilatation is the cause of aortic regurgitation (e.g. </a:t>
            </a:r>
            <a:r>
              <a:rPr lang="en-US" dirty="0" err="1"/>
              <a:t>Marfan’s</a:t>
            </a:r>
            <a:r>
              <a:rPr lang="en-US" dirty="0"/>
              <a:t> syndrome), aortic </a:t>
            </a:r>
            <a:r>
              <a:rPr lang="en-US" dirty="0" smtClean="0"/>
              <a:t>root replacement </a:t>
            </a:r>
            <a:r>
              <a:rPr lang="en-US" dirty="0"/>
              <a:t>is usually necessary.</a:t>
            </a:r>
          </a:p>
        </p:txBody>
      </p:sp>
    </p:spTree>
    <p:extLst>
      <p:ext uri="{BB962C8B-B14F-4D97-AF65-F5344CB8AC3E}">
        <p14:creationId xmlns:p14="http://schemas.microsoft.com/office/powerpoint/2010/main" val="378652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533400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Any ↑ </a:t>
            </a:r>
            <a:r>
              <a:rPr lang="en-US" sz="2000" dirty="0"/>
              <a:t>in heart rate shortens diastole when the mitral valve is open and produces a further </a:t>
            </a:r>
            <a:r>
              <a:rPr lang="en-US" sz="2000" dirty="0" smtClean="0"/>
              <a:t>↑ </a:t>
            </a:r>
            <a:r>
              <a:rPr lang="en-US" sz="2000" dirty="0"/>
              <a:t>in left atrial pressure.</a:t>
            </a:r>
          </a:p>
        </p:txBody>
      </p:sp>
      <p:sp>
        <p:nvSpPr>
          <p:cNvPr id="5" name="Down Arrow 4"/>
          <p:cNvSpPr/>
          <p:nvPr/>
        </p:nvSpPr>
        <p:spPr>
          <a:xfrm>
            <a:off x="4305300" y="1241286"/>
            <a:ext cx="266700" cy="5211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762456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Situations that demand </a:t>
            </a:r>
            <a:r>
              <a:rPr lang="en-US" sz="2000" dirty="0" smtClean="0"/>
              <a:t>↑in </a:t>
            </a:r>
            <a:r>
              <a:rPr lang="en-US" sz="2000" dirty="0"/>
              <a:t>cardiac output also </a:t>
            </a:r>
            <a:r>
              <a:rPr lang="en-US" sz="2000" dirty="0" smtClean="0"/>
              <a:t>↑ </a:t>
            </a:r>
            <a:r>
              <a:rPr lang="en-US" sz="2000" dirty="0"/>
              <a:t>left atrial pressure, so exercise and pregnancy are poorly tolerated</a:t>
            </a:r>
          </a:p>
        </p:txBody>
      </p:sp>
    </p:spTree>
    <p:extLst>
      <p:ext uri="{BB962C8B-B14F-4D97-AF65-F5344CB8AC3E}">
        <p14:creationId xmlns:p14="http://schemas.microsoft.com/office/powerpoint/2010/main" val="136670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                 Tricuspid </a:t>
            </a:r>
            <a:r>
              <a:rPr lang="en-US" dirty="0"/>
              <a:t>valve disease</a:t>
            </a:r>
            <a:br>
              <a:rPr lang="en-US" dirty="0"/>
            </a:br>
            <a:r>
              <a:rPr lang="en-US" dirty="0" smtClean="0"/>
              <a:t>                   Tricuspid </a:t>
            </a:r>
            <a:r>
              <a:rPr lang="en-US" dirty="0"/>
              <a:t>stenosis</a:t>
            </a:r>
            <a:br>
              <a:rPr lang="en-US" dirty="0"/>
            </a:br>
            <a:r>
              <a:rPr lang="en-US" dirty="0" err="1"/>
              <a:t>Aetiology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Tricuspid </a:t>
            </a:r>
            <a:r>
              <a:rPr lang="en-US" dirty="0"/>
              <a:t>stenosis is usually rheumatic in origin </a:t>
            </a:r>
          </a:p>
          <a:p>
            <a:r>
              <a:rPr lang="en-US" dirty="0"/>
              <a:t>rare in developed countries. </a:t>
            </a:r>
            <a:endParaRPr lang="en-US" dirty="0" smtClean="0"/>
          </a:p>
          <a:p>
            <a:r>
              <a:rPr lang="en-US" dirty="0" smtClean="0"/>
              <a:t>Tricuspid </a:t>
            </a:r>
            <a:r>
              <a:rPr lang="en-US" dirty="0"/>
              <a:t>disease occurs &lt;</a:t>
            </a:r>
            <a:r>
              <a:rPr lang="en-US" dirty="0" smtClean="0"/>
              <a:t> </a:t>
            </a:r>
            <a:r>
              <a:rPr lang="en-US" dirty="0"/>
              <a:t>5% of </a:t>
            </a:r>
            <a:r>
              <a:rPr lang="en-US" dirty="0" smtClean="0"/>
              <a:t> RHD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always in association with mitral </a:t>
            </a:r>
            <a:r>
              <a:rPr lang="en-US" dirty="0" smtClean="0"/>
              <a:t>and aortic </a:t>
            </a:r>
            <a:r>
              <a:rPr lang="en-US" dirty="0"/>
              <a:t>valve disease. </a:t>
            </a:r>
            <a:endParaRPr lang="en-US" dirty="0" smtClean="0"/>
          </a:p>
          <a:p>
            <a:r>
              <a:rPr lang="en-US" dirty="0" smtClean="0"/>
              <a:t>Tricuspid </a:t>
            </a:r>
            <a:r>
              <a:rPr lang="en-US" dirty="0"/>
              <a:t>stenosis and </a:t>
            </a:r>
            <a:r>
              <a:rPr lang="en-US" dirty="0" smtClean="0"/>
              <a:t>regurgitation </a:t>
            </a:r>
            <a:r>
              <a:rPr lang="en-US" dirty="0"/>
              <a:t>are features of the carcinoid syndrome </a:t>
            </a:r>
          </a:p>
        </p:txBody>
      </p:sp>
    </p:spTree>
    <p:extLst>
      <p:ext uri="{BB962C8B-B14F-4D97-AF65-F5344CB8AC3E}">
        <p14:creationId xmlns:p14="http://schemas.microsoft.com/office/powerpoint/2010/main" val="6419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1534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symptoms of right heart failure, including hepatic </a:t>
            </a:r>
            <a:r>
              <a:rPr lang="en-US" dirty="0" smtClean="0"/>
              <a:t>discomfort </a:t>
            </a:r>
            <a:r>
              <a:rPr lang="en-US" dirty="0"/>
              <a:t>and </a:t>
            </a:r>
            <a:r>
              <a:rPr lang="en-US" dirty="0" smtClean="0"/>
              <a:t>peripheral </a:t>
            </a:r>
            <a:r>
              <a:rPr lang="en-US" dirty="0" err="1"/>
              <a:t>oedema</a:t>
            </a:r>
            <a:r>
              <a:rPr lang="en-US" dirty="0" smtClean="0"/>
              <a:t>.</a:t>
            </a:r>
          </a:p>
          <a:p>
            <a:r>
              <a:rPr lang="en-US" dirty="0"/>
              <a:t>raised JVP with a </a:t>
            </a:r>
            <a:r>
              <a:rPr lang="en-US" dirty="0" smtClean="0"/>
              <a:t>prominent </a:t>
            </a:r>
            <a:r>
              <a:rPr lang="en-US" dirty="0"/>
              <a:t>a wave, and a slow y descent due to the loss </a:t>
            </a:r>
            <a:r>
              <a:rPr lang="en-US" dirty="0" smtClean="0"/>
              <a:t>of normal </a:t>
            </a:r>
            <a:r>
              <a:rPr lang="en-US" dirty="0"/>
              <a:t>rapid right ventricular </a:t>
            </a:r>
            <a:r>
              <a:rPr lang="en-US" dirty="0" smtClean="0"/>
              <a:t>filling.</a:t>
            </a:r>
          </a:p>
          <a:p>
            <a:r>
              <a:rPr lang="en-US" dirty="0" smtClean="0"/>
              <a:t>Mid diastolic </a:t>
            </a:r>
            <a:r>
              <a:rPr lang="en-US" dirty="0"/>
              <a:t>murmur, best heard at the lower </a:t>
            </a:r>
            <a:r>
              <a:rPr lang="en-US" dirty="0" smtClean="0"/>
              <a:t>left or </a:t>
            </a:r>
            <a:r>
              <a:rPr lang="en-US" dirty="0"/>
              <a:t>right sternal edge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higher-pitched than </a:t>
            </a:r>
            <a:r>
              <a:rPr lang="en-US" dirty="0"/>
              <a:t>the murmur of mitral stenosis and is increased </a:t>
            </a:r>
            <a:r>
              <a:rPr lang="en-US" dirty="0" smtClean="0"/>
              <a:t>by inspiration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264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Right heart failure </a:t>
            </a:r>
          </a:p>
          <a:p>
            <a:r>
              <a:rPr lang="en-US" dirty="0" smtClean="0"/>
              <a:t> </a:t>
            </a:r>
            <a:r>
              <a:rPr lang="en-US" dirty="0"/>
              <a:t>hepatomegaly</a:t>
            </a:r>
          </a:p>
          <a:p>
            <a:r>
              <a:rPr lang="en-US" dirty="0" smtClean="0"/>
              <a:t> </a:t>
            </a:r>
            <a:r>
              <a:rPr lang="en-US" dirty="0"/>
              <a:t>ascites </a:t>
            </a:r>
          </a:p>
          <a:p>
            <a:r>
              <a:rPr lang="en-US" dirty="0"/>
              <a:t>peripheral </a:t>
            </a:r>
            <a:r>
              <a:rPr lang="en-US" dirty="0" err="1"/>
              <a:t>oedema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On Doppler echocardiography, </a:t>
            </a:r>
            <a:r>
              <a:rPr lang="en-US" dirty="0" smtClean="0"/>
              <a:t>the valve </a:t>
            </a:r>
            <a:r>
              <a:rPr lang="en-US" dirty="0"/>
              <a:t>has similar appearances to those of </a:t>
            </a:r>
            <a:r>
              <a:rPr lang="en-US" dirty="0" smtClean="0"/>
              <a:t>rheumatic mitral </a:t>
            </a:r>
            <a:r>
              <a:rPr lang="en-US" dirty="0"/>
              <a:t>stenosis. </a:t>
            </a:r>
          </a:p>
        </p:txBody>
      </p:sp>
    </p:spTree>
    <p:extLst>
      <p:ext uri="{BB962C8B-B14F-4D97-AF65-F5344CB8AC3E}">
        <p14:creationId xmlns:p14="http://schemas.microsoft.com/office/powerpoint/2010/main" val="308610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Management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In patients who require surgery to other valves, </a:t>
            </a:r>
            <a:r>
              <a:rPr lang="en-US" dirty="0" smtClean="0"/>
              <a:t>either the </a:t>
            </a:r>
            <a:r>
              <a:rPr lang="en-US" dirty="0"/>
              <a:t>tricuspid valve is replaced or </a:t>
            </a:r>
            <a:r>
              <a:rPr lang="en-US" dirty="0" err="1"/>
              <a:t>valvotomy</a:t>
            </a:r>
            <a:r>
              <a:rPr lang="en-US" dirty="0"/>
              <a:t> is </a:t>
            </a:r>
            <a:r>
              <a:rPr lang="en-US" dirty="0" smtClean="0"/>
              <a:t>performed </a:t>
            </a:r>
            <a:r>
              <a:rPr lang="en-US" dirty="0"/>
              <a:t>at surgery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Balloon </a:t>
            </a:r>
            <a:r>
              <a:rPr lang="en-US" dirty="0" err="1"/>
              <a:t>valvuloplasty</a:t>
            </a:r>
            <a:r>
              <a:rPr lang="en-US" dirty="0"/>
              <a:t> can be used </a:t>
            </a:r>
            <a:r>
              <a:rPr lang="en-US" dirty="0" smtClean="0"/>
              <a:t>to treat </a:t>
            </a:r>
            <a:r>
              <a:rPr lang="en-US" dirty="0"/>
              <a:t>rare cases of isolated tricuspid stenosis</a:t>
            </a:r>
          </a:p>
        </p:txBody>
      </p:sp>
    </p:spTree>
    <p:extLst>
      <p:ext uri="{BB962C8B-B14F-4D97-AF65-F5344CB8AC3E}">
        <p14:creationId xmlns:p14="http://schemas.microsoft.com/office/powerpoint/2010/main" val="86834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Tricuspid regurgitation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  </a:t>
            </a:r>
            <a:r>
              <a:rPr lang="en-US" dirty="0"/>
              <a:t>is common, and is most </a:t>
            </a:r>
            <a:r>
              <a:rPr lang="en-US" dirty="0" smtClean="0"/>
              <a:t>frequently </a:t>
            </a:r>
            <a:r>
              <a:rPr lang="en-US" dirty="0"/>
              <a:t>‘</a:t>
            </a:r>
            <a:r>
              <a:rPr lang="en-US" dirty="0" smtClean="0"/>
              <a:t>functional</a:t>
            </a:r>
            <a:r>
              <a:rPr lang="en-US" dirty="0"/>
              <a:t>’  </a:t>
            </a:r>
            <a:r>
              <a:rPr lang="en-US" dirty="0" smtClean="0"/>
              <a:t>B/C of </a:t>
            </a:r>
            <a:r>
              <a:rPr lang="en-US" dirty="0"/>
              <a:t>right ventricular </a:t>
            </a:r>
            <a:r>
              <a:rPr lang="en-US" dirty="0" smtClean="0"/>
              <a:t>dilatation </a:t>
            </a:r>
          </a:p>
          <a:p>
            <a:pPr marL="0" indent="0">
              <a:buNone/>
            </a:pPr>
            <a:r>
              <a:rPr lang="en-US" dirty="0"/>
              <a:t>Primary</a:t>
            </a:r>
          </a:p>
          <a:p>
            <a:pPr marL="0" indent="0">
              <a:buNone/>
            </a:pPr>
            <a:r>
              <a:rPr lang="en-US" dirty="0"/>
              <a:t>• Rheumatic heart disease</a:t>
            </a:r>
          </a:p>
          <a:p>
            <a:pPr marL="0" indent="0">
              <a:buNone/>
            </a:pPr>
            <a:r>
              <a:rPr lang="en-US" dirty="0"/>
              <a:t>• Endocarditis, particularly in injection drug-users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Ebstein’s</a:t>
            </a:r>
            <a:r>
              <a:rPr lang="en-US" dirty="0"/>
              <a:t> congenital anomaly </a:t>
            </a:r>
          </a:p>
        </p:txBody>
      </p:sp>
    </p:spTree>
    <p:extLst>
      <p:ext uri="{BB962C8B-B14F-4D97-AF65-F5344CB8AC3E}">
        <p14:creationId xmlns:p14="http://schemas.microsoft.com/office/powerpoint/2010/main" val="101522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Secondary</a:t>
            </a:r>
          </a:p>
          <a:p>
            <a:pPr marL="0" indent="0">
              <a:buNone/>
            </a:pPr>
            <a:r>
              <a:rPr lang="en-US" dirty="0"/>
              <a:t>• Right ventricular dilatation due to chronic left heart </a:t>
            </a:r>
            <a:r>
              <a:rPr lang="en-US" dirty="0" smtClean="0"/>
              <a:t>failure (‘</a:t>
            </a:r>
            <a:r>
              <a:rPr lang="en-US" dirty="0"/>
              <a:t>functional tricuspid regurgitation’)</a:t>
            </a:r>
          </a:p>
          <a:p>
            <a:pPr marL="0" indent="0">
              <a:buNone/>
            </a:pPr>
            <a:r>
              <a:rPr lang="en-US" dirty="0"/>
              <a:t>• Right ventricular infarction</a:t>
            </a:r>
          </a:p>
          <a:p>
            <a:pPr marL="0" indent="0">
              <a:buNone/>
            </a:pPr>
            <a:r>
              <a:rPr lang="en-US" dirty="0"/>
              <a:t>• Pulmonary hypertension (e.g. </a:t>
            </a:r>
            <a:r>
              <a:rPr lang="en-US" dirty="0" err="1"/>
              <a:t>cor</a:t>
            </a:r>
            <a:r>
              <a:rPr lang="en-US" dirty="0"/>
              <a:t> </a:t>
            </a:r>
            <a:r>
              <a:rPr lang="en-US" dirty="0" err="1"/>
              <a:t>pulmonale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8962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Symptoms are usually </a:t>
            </a:r>
            <a:r>
              <a:rPr lang="en-US" dirty="0" smtClean="0"/>
              <a:t>nonspecific</a:t>
            </a:r>
            <a:r>
              <a:rPr lang="en-US" dirty="0"/>
              <a:t>, </a:t>
            </a:r>
            <a:r>
              <a:rPr lang="en-US" dirty="0" smtClean="0"/>
              <a:t>tiredness  </a:t>
            </a:r>
            <a:r>
              <a:rPr lang="en-US" dirty="0"/>
              <a:t>and </a:t>
            </a:r>
            <a:r>
              <a:rPr lang="en-US" dirty="0" err="1"/>
              <a:t>oedema</a:t>
            </a:r>
            <a:r>
              <a:rPr lang="en-US" dirty="0"/>
              <a:t> </a:t>
            </a:r>
            <a:r>
              <a:rPr lang="en-US" dirty="0" smtClean="0"/>
              <a:t>and hepatic </a:t>
            </a:r>
            <a:r>
              <a:rPr lang="en-US" dirty="0"/>
              <a:t>enlargement 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most </a:t>
            </a:r>
            <a:r>
              <a:rPr lang="en-US" dirty="0"/>
              <a:t>prominent sign is a ‘giant’ v wave in the </a:t>
            </a:r>
            <a:r>
              <a:rPr lang="en-US" dirty="0" smtClean="0"/>
              <a:t>jugular venous </a:t>
            </a:r>
            <a:r>
              <a:rPr lang="en-US" dirty="0"/>
              <a:t>pulse 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 </a:t>
            </a:r>
            <a:r>
              <a:rPr lang="en-US" dirty="0" err="1"/>
              <a:t>pansystolic</a:t>
            </a:r>
            <a:r>
              <a:rPr lang="en-US" dirty="0"/>
              <a:t> murmur at the left sternal edge and a pulsatile liver.</a:t>
            </a:r>
          </a:p>
        </p:txBody>
      </p:sp>
    </p:spTree>
    <p:extLst>
      <p:ext uri="{BB962C8B-B14F-4D97-AF65-F5344CB8AC3E}">
        <p14:creationId xmlns:p14="http://schemas.microsoft.com/office/powerpoint/2010/main" val="269148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Echocardiography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/>
              <a:t>dilatation of the RV.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/>
              <a:t>rheumatic </a:t>
            </a:r>
            <a:r>
              <a:rPr lang="en-US" dirty="0" smtClean="0"/>
              <a:t>disease</a:t>
            </a:r>
            <a:r>
              <a:rPr lang="en-US" dirty="0"/>
              <a:t> </a:t>
            </a:r>
            <a:r>
              <a:rPr lang="en-US" dirty="0" smtClean="0"/>
              <a:t>( leaflets thickened )       </a:t>
            </a:r>
          </a:p>
          <a:p>
            <a:pPr marL="0" indent="0">
              <a:buNone/>
            </a:pPr>
            <a:r>
              <a:rPr lang="en-US" dirty="0" smtClean="0"/>
              <a:t>       endocarditis ( </a:t>
            </a:r>
            <a:r>
              <a:rPr lang="en-US" dirty="0" err="1" smtClean="0"/>
              <a:t>vegetations</a:t>
            </a:r>
            <a:r>
              <a:rPr lang="en-US" dirty="0" smtClean="0"/>
              <a:t> ) 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Ebstein’s</a:t>
            </a:r>
            <a:r>
              <a:rPr lang="en-US" dirty="0" smtClean="0"/>
              <a:t> </a:t>
            </a:r>
            <a:r>
              <a:rPr lang="en-US" dirty="0"/>
              <a:t>anomaly </a:t>
            </a:r>
            <a:r>
              <a:rPr lang="en-US" dirty="0" smtClean="0"/>
              <a:t>is </a:t>
            </a:r>
            <a:r>
              <a:rPr lang="en-US" dirty="0"/>
              <a:t>a congenital</a:t>
            </a:r>
          </a:p>
          <a:p>
            <a:pPr marL="0" indent="0">
              <a:buNone/>
            </a:pPr>
            <a:r>
              <a:rPr lang="en-US" dirty="0" smtClean="0"/>
              <a:t>       abnormality </a:t>
            </a:r>
            <a:r>
              <a:rPr lang="en-US" dirty="0"/>
              <a:t>in which the tricuspid valve is displaced</a:t>
            </a:r>
          </a:p>
          <a:p>
            <a:pPr marL="0" indent="0">
              <a:buNone/>
            </a:pPr>
            <a:r>
              <a:rPr lang="en-US" dirty="0" smtClean="0"/>
              <a:t>        towards </a:t>
            </a:r>
            <a:r>
              <a:rPr lang="en-US" dirty="0"/>
              <a:t>the right ventricular apex, with consequent</a:t>
            </a:r>
          </a:p>
          <a:p>
            <a:pPr marL="0" indent="0">
              <a:buNone/>
            </a:pPr>
            <a:r>
              <a:rPr lang="en-US" dirty="0" smtClean="0"/>
              <a:t>        enlargement </a:t>
            </a:r>
            <a:r>
              <a:rPr lang="en-US" dirty="0"/>
              <a:t>of the RA. It is commonly associated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with tricuspid </a:t>
            </a:r>
            <a:r>
              <a:rPr lang="en-US" dirty="0"/>
              <a:t>regurgitation.</a:t>
            </a:r>
          </a:p>
        </p:txBody>
      </p:sp>
    </p:spTree>
    <p:extLst>
      <p:ext uri="{BB962C8B-B14F-4D97-AF65-F5344CB8AC3E}">
        <p14:creationId xmlns:p14="http://schemas.microsoft.com/office/powerpoint/2010/main" val="399659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 </a:t>
            </a:r>
            <a:r>
              <a:rPr lang="en-US" dirty="0"/>
              <a:t>due to right ventricular </a:t>
            </a:r>
            <a:r>
              <a:rPr lang="en-US" dirty="0" smtClean="0"/>
              <a:t>dilatation </a:t>
            </a:r>
            <a:r>
              <a:rPr lang="en-US" dirty="0"/>
              <a:t>often improves when the cause of right </a:t>
            </a:r>
            <a:r>
              <a:rPr lang="en-US" dirty="0" smtClean="0"/>
              <a:t>ventricular overload </a:t>
            </a:r>
            <a:r>
              <a:rPr lang="en-US" dirty="0"/>
              <a:t>is corrected, with diuretic and </a:t>
            </a:r>
            <a:r>
              <a:rPr lang="en-US" dirty="0" smtClean="0"/>
              <a:t>vasodilator treatment </a:t>
            </a:r>
            <a:r>
              <a:rPr lang="en-US" dirty="0"/>
              <a:t>of congestive cardiac </a:t>
            </a:r>
            <a:r>
              <a:rPr lang="en-US" dirty="0" smtClean="0"/>
              <a:t>failure.</a:t>
            </a:r>
          </a:p>
          <a:p>
            <a:r>
              <a:rPr lang="en-US" dirty="0"/>
              <a:t> </a:t>
            </a:r>
            <a:r>
              <a:rPr lang="en-US" dirty="0" smtClean="0"/>
              <a:t>normal </a:t>
            </a:r>
            <a:r>
              <a:rPr lang="en-US" dirty="0"/>
              <a:t>pulmonary artery pressure tolerate isolated </a:t>
            </a:r>
            <a:r>
              <a:rPr lang="en-US" dirty="0" smtClean="0"/>
              <a:t>tricuspid </a:t>
            </a:r>
            <a:r>
              <a:rPr lang="en-US" dirty="0"/>
              <a:t>reflux well, and valves damaged by </a:t>
            </a:r>
            <a:r>
              <a:rPr lang="en-US" dirty="0" smtClean="0"/>
              <a:t>endocarditis do </a:t>
            </a:r>
            <a:r>
              <a:rPr lang="en-US" dirty="0"/>
              <a:t>not usually need to be replaced.</a:t>
            </a:r>
          </a:p>
        </p:txBody>
      </p:sp>
    </p:spTree>
    <p:extLst>
      <p:ext uri="{BB962C8B-B14F-4D97-AF65-F5344CB8AC3E}">
        <p14:creationId xmlns:p14="http://schemas.microsoft.com/office/powerpoint/2010/main" val="280379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Patients </a:t>
            </a:r>
            <a:r>
              <a:rPr lang="en-US" dirty="0" smtClean="0"/>
              <a:t>undergoing mitral </a:t>
            </a:r>
            <a:r>
              <a:rPr lang="en-US" dirty="0"/>
              <a:t>valve replacement, who have tricuspid </a:t>
            </a:r>
            <a:r>
              <a:rPr lang="en-US" dirty="0" smtClean="0"/>
              <a:t>regurgitation </a:t>
            </a:r>
            <a:r>
              <a:rPr lang="en-US" dirty="0"/>
              <a:t>due to marked dilatation of the tricuspid </a:t>
            </a:r>
            <a:r>
              <a:rPr lang="en-US" dirty="0" smtClean="0"/>
              <a:t>annulus, benefit </a:t>
            </a:r>
            <a:r>
              <a:rPr lang="en-US" dirty="0"/>
              <a:t>from valve repair with an </a:t>
            </a:r>
            <a:r>
              <a:rPr lang="en-US" dirty="0" err="1"/>
              <a:t>annuloplasty</a:t>
            </a:r>
            <a:r>
              <a:rPr lang="en-US" dirty="0"/>
              <a:t> ring </a:t>
            </a:r>
            <a:r>
              <a:rPr lang="en-US" dirty="0" smtClean="0"/>
              <a:t>to bring </a:t>
            </a:r>
            <a:r>
              <a:rPr lang="en-US" dirty="0"/>
              <a:t>the leaflets closer together</a:t>
            </a:r>
            <a:r>
              <a:rPr lang="en-US" dirty="0" smtClean="0"/>
              <a:t>.</a:t>
            </a:r>
          </a:p>
          <a:p>
            <a:r>
              <a:rPr lang="en-US" dirty="0"/>
              <a:t>Those with </a:t>
            </a:r>
            <a:r>
              <a:rPr lang="en-US" dirty="0" smtClean="0"/>
              <a:t>rheumatic damage </a:t>
            </a:r>
            <a:r>
              <a:rPr lang="en-US" dirty="0"/>
              <a:t>may require tricuspid valve replacement.</a:t>
            </a:r>
          </a:p>
        </p:txBody>
      </p:sp>
    </p:spTree>
    <p:extLst>
      <p:ext uri="{BB962C8B-B14F-4D97-AF65-F5344CB8AC3E}">
        <p14:creationId xmlns:p14="http://schemas.microsoft.com/office/powerpoint/2010/main" val="257303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2800" dirty="0" smtClean="0"/>
              <a:t>The mitral valve orifice is normally about 5 cm 2 in diastole and may be reduced to 1 cm 2 in severe mitral stenosis. Patients usually remain asymptomatic until the stenosis is less than 2 </a:t>
            </a:r>
            <a:r>
              <a:rPr lang="en-US" sz="2800" dirty="0"/>
              <a:t>cm 2 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dirty="0" smtClean="0"/>
              <a:t>  </a:t>
            </a:r>
            <a:r>
              <a:rPr lang="en-US" sz="3000" dirty="0"/>
              <a:t>Reduced lung compliance, due to chronic pulmonary venous congestion, contributes to breathlessness, and a low cardiac output may cause fatigue.</a:t>
            </a:r>
          </a:p>
        </p:txBody>
      </p:sp>
    </p:spTree>
    <p:extLst>
      <p:ext uri="{BB962C8B-B14F-4D97-AF65-F5344CB8AC3E}">
        <p14:creationId xmlns:p14="http://schemas.microsoft.com/office/powerpoint/2010/main" val="164470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Pulmonary valve disease</a:t>
            </a:r>
            <a:br>
              <a:rPr lang="en-US" dirty="0"/>
            </a:br>
            <a:r>
              <a:rPr lang="en-US" dirty="0"/>
              <a:t>Pulmonary stenosis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can occur in the carcinoid </a:t>
            </a:r>
            <a:r>
              <a:rPr lang="en-US" dirty="0" smtClean="0"/>
              <a:t>syndrome</a:t>
            </a:r>
            <a:endParaRPr lang="en-US" dirty="0"/>
          </a:p>
          <a:p>
            <a:r>
              <a:rPr lang="en-US" dirty="0"/>
              <a:t>usually congenital, in which case it may be isolated </a:t>
            </a:r>
            <a:r>
              <a:rPr lang="en-US" dirty="0" smtClean="0"/>
              <a:t>or associated </a:t>
            </a:r>
            <a:r>
              <a:rPr lang="en-US" dirty="0"/>
              <a:t>with </a:t>
            </a:r>
            <a:r>
              <a:rPr lang="en-US" dirty="0" smtClean="0"/>
              <a:t>other abnormalities</a:t>
            </a:r>
            <a:r>
              <a:rPr lang="en-US" dirty="0"/>
              <a:t>, such as </a:t>
            </a:r>
            <a:r>
              <a:rPr lang="en-US" dirty="0" err="1" smtClean="0"/>
              <a:t>Fallot’s</a:t>
            </a:r>
            <a:r>
              <a:rPr lang="en-US" dirty="0" smtClean="0"/>
              <a:t> tetralogy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97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O/E  ejection systolic </a:t>
            </a:r>
            <a:r>
              <a:rPr lang="en-US" dirty="0"/>
              <a:t>murmur, loudest at the left upper sternum </a:t>
            </a:r>
            <a:r>
              <a:rPr lang="en-US" dirty="0" smtClean="0"/>
              <a:t>and radiating </a:t>
            </a:r>
            <a:r>
              <a:rPr lang="en-US" dirty="0"/>
              <a:t>towards the left </a:t>
            </a:r>
            <a:r>
              <a:rPr lang="en-US" dirty="0" smtClean="0"/>
              <a:t>shoulder</a:t>
            </a:r>
          </a:p>
          <a:p>
            <a:r>
              <a:rPr lang="en-US" dirty="0" smtClean="0"/>
              <a:t> </a:t>
            </a:r>
            <a:r>
              <a:rPr lang="en-US" dirty="0"/>
              <a:t>may be </a:t>
            </a:r>
            <a:r>
              <a:rPr lang="en-US" dirty="0" smtClean="0"/>
              <a:t>a thrill</a:t>
            </a:r>
            <a:r>
              <a:rPr lang="en-US" dirty="0"/>
              <a:t>, best felt when the patient leans forward </a:t>
            </a:r>
            <a:r>
              <a:rPr lang="en-US" dirty="0" smtClean="0"/>
              <a:t>and breathes </a:t>
            </a:r>
            <a:r>
              <a:rPr lang="en-US" dirty="0"/>
              <a:t>out</a:t>
            </a:r>
            <a:r>
              <a:rPr lang="en-US" dirty="0" smtClean="0"/>
              <a:t>.</a:t>
            </a:r>
          </a:p>
          <a:p>
            <a:r>
              <a:rPr lang="en-US" dirty="0"/>
              <a:t>The murmur is often preceded by an </a:t>
            </a:r>
            <a:r>
              <a:rPr lang="en-US" dirty="0" smtClean="0"/>
              <a:t>ejection </a:t>
            </a:r>
            <a:r>
              <a:rPr lang="en-US" dirty="0"/>
              <a:t>sound (click</a:t>
            </a:r>
            <a:r>
              <a:rPr lang="en-US" dirty="0" smtClean="0"/>
              <a:t>)</a:t>
            </a:r>
          </a:p>
          <a:p>
            <a:r>
              <a:rPr lang="en-US" dirty="0"/>
              <a:t>Delay in right ventricular </a:t>
            </a:r>
            <a:r>
              <a:rPr lang="en-US" dirty="0" smtClean="0"/>
              <a:t>ejection may </a:t>
            </a:r>
            <a:r>
              <a:rPr lang="en-US" dirty="0"/>
              <a:t>cause wide splitting of the second heart sound.</a:t>
            </a:r>
          </a:p>
        </p:txBody>
      </p:sp>
    </p:spTree>
    <p:extLst>
      <p:ext uri="{BB962C8B-B14F-4D97-AF65-F5344CB8AC3E}">
        <p14:creationId xmlns:p14="http://schemas.microsoft.com/office/powerpoint/2010/main" val="426106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Severe pulmonary stenosis is </a:t>
            </a:r>
            <a:r>
              <a:rPr lang="en-US" dirty="0" err="1"/>
              <a:t>characterised</a:t>
            </a:r>
            <a:r>
              <a:rPr lang="en-US" dirty="0"/>
              <a:t> by a </a:t>
            </a:r>
            <a:r>
              <a:rPr lang="en-US" dirty="0" smtClean="0"/>
              <a:t>loud harsh </a:t>
            </a:r>
            <a:r>
              <a:rPr lang="en-US" dirty="0"/>
              <a:t>murmur, an inaudible pulmonary closure </a:t>
            </a:r>
            <a:r>
              <a:rPr lang="en-US" dirty="0" smtClean="0"/>
              <a:t>sound (P </a:t>
            </a:r>
            <a:r>
              <a:rPr lang="en-US" dirty="0"/>
              <a:t>2 ), an increased right ventricular heave, prominent </a:t>
            </a:r>
            <a:r>
              <a:rPr lang="en-US" dirty="0" smtClean="0"/>
              <a:t>a waves </a:t>
            </a:r>
            <a:r>
              <a:rPr lang="en-US" dirty="0"/>
              <a:t>in the jugular pulse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ECG evidence of right </a:t>
            </a:r>
            <a:r>
              <a:rPr lang="en-US" dirty="0" smtClean="0"/>
              <a:t>ventricular </a:t>
            </a:r>
            <a:r>
              <a:rPr lang="en-US" dirty="0"/>
              <a:t>hypertrophy, and </a:t>
            </a:r>
            <a:r>
              <a:rPr lang="en-US" dirty="0" err="1" smtClean="0"/>
              <a:t>poststenotic</a:t>
            </a:r>
            <a:r>
              <a:rPr lang="en-US" dirty="0" smtClean="0"/>
              <a:t> </a:t>
            </a:r>
            <a:r>
              <a:rPr lang="en-US" dirty="0"/>
              <a:t>dilatation in </a:t>
            </a:r>
            <a:r>
              <a:rPr lang="en-US" dirty="0" smtClean="0"/>
              <a:t>the pulmonary </a:t>
            </a:r>
            <a:r>
              <a:rPr lang="en-US" dirty="0"/>
              <a:t>artery on the chest X-ray. </a:t>
            </a:r>
            <a:endParaRPr lang="en-US" dirty="0" smtClean="0"/>
          </a:p>
          <a:p>
            <a:r>
              <a:rPr lang="en-US" dirty="0" smtClean="0"/>
              <a:t>Doppler echocardiography </a:t>
            </a:r>
            <a:r>
              <a:rPr lang="en-US" dirty="0"/>
              <a:t>is the definitive investigation.</a:t>
            </a:r>
          </a:p>
        </p:txBody>
      </p:sp>
    </p:spTree>
    <p:extLst>
      <p:ext uri="{BB962C8B-B14F-4D97-AF65-F5344CB8AC3E}">
        <p14:creationId xmlns:p14="http://schemas.microsoft.com/office/powerpoint/2010/main" val="379188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Mangement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Mild to moderate isolated pulmonary stenosis is </a:t>
            </a:r>
            <a:r>
              <a:rPr lang="en-US" dirty="0" smtClean="0"/>
              <a:t>relatively </a:t>
            </a:r>
            <a:r>
              <a:rPr lang="en-US" dirty="0"/>
              <a:t>common and does not usually progress or </a:t>
            </a:r>
            <a:r>
              <a:rPr lang="en-US" dirty="0" smtClean="0"/>
              <a:t>require treatment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Severe </a:t>
            </a:r>
            <a:r>
              <a:rPr lang="en-US" dirty="0"/>
              <a:t>pulmonary stenosis (resting </a:t>
            </a:r>
            <a:r>
              <a:rPr lang="en-US" dirty="0" smtClean="0"/>
              <a:t>gradient &gt; </a:t>
            </a:r>
            <a:r>
              <a:rPr lang="en-US" dirty="0"/>
              <a:t>50 mmHg with a normal cardiac output) is treated </a:t>
            </a:r>
            <a:r>
              <a:rPr lang="en-US" dirty="0" smtClean="0"/>
              <a:t>by percutaneous </a:t>
            </a:r>
            <a:r>
              <a:rPr lang="en-US" dirty="0"/>
              <a:t>pulmonary balloon </a:t>
            </a:r>
            <a:r>
              <a:rPr lang="en-US" dirty="0" err="1"/>
              <a:t>valvuloplasty</a:t>
            </a:r>
            <a:r>
              <a:rPr lang="en-US" dirty="0"/>
              <a:t> or, </a:t>
            </a:r>
            <a:r>
              <a:rPr lang="en-US" dirty="0" smtClean="0"/>
              <a:t>if this </a:t>
            </a:r>
            <a:r>
              <a:rPr lang="en-US" dirty="0"/>
              <a:t>is not available, by surgical </a:t>
            </a:r>
            <a:r>
              <a:rPr lang="en-US" dirty="0" err="1"/>
              <a:t>valvotomy</a:t>
            </a:r>
            <a:r>
              <a:rPr lang="en-US" dirty="0"/>
              <a:t>. </a:t>
            </a:r>
            <a:r>
              <a:rPr lang="en-US" dirty="0" smtClean="0"/>
              <a:t> Long-</a:t>
            </a:r>
            <a:r>
              <a:rPr lang="en-US" dirty="0" err="1" smtClean="0"/>
              <a:t>termresults</a:t>
            </a:r>
            <a:r>
              <a:rPr lang="en-US" dirty="0" smtClean="0"/>
              <a:t> </a:t>
            </a:r>
            <a:r>
              <a:rPr lang="en-US" dirty="0"/>
              <a:t>are very good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Post-operative pulmonary </a:t>
            </a:r>
            <a:r>
              <a:rPr lang="en-US" dirty="0" smtClean="0"/>
              <a:t>regurgitation </a:t>
            </a:r>
            <a:r>
              <a:rPr lang="en-US" dirty="0"/>
              <a:t>is common but benign.</a:t>
            </a:r>
          </a:p>
        </p:txBody>
      </p:sp>
    </p:spTree>
    <p:extLst>
      <p:ext uri="{BB962C8B-B14F-4D97-AF65-F5344CB8AC3E}">
        <p14:creationId xmlns:p14="http://schemas.microsoft.com/office/powerpoint/2010/main" val="166644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Pulmonary regurgitation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This </a:t>
            </a:r>
            <a:r>
              <a:rPr lang="en-US" dirty="0"/>
              <a:t>is rare in isolation and is usually associated </a:t>
            </a:r>
            <a:r>
              <a:rPr lang="en-US" dirty="0" smtClean="0"/>
              <a:t>with pulmonary </a:t>
            </a:r>
            <a:r>
              <a:rPr lang="en-US" dirty="0"/>
              <a:t>artery dilatation due to pulmonary </a:t>
            </a:r>
            <a:r>
              <a:rPr lang="en-US" dirty="0" smtClean="0"/>
              <a:t>hypertension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may complicate mitral stenosis, producing </a:t>
            </a:r>
            <a:r>
              <a:rPr lang="en-US" dirty="0" smtClean="0"/>
              <a:t>an early </a:t>
            </a:r>
            <a:r>
              <a:rPr lang="en-US" dirty="0"/>
              <a:t>diastolic decrescendo murmur at the left </a:t>
            </a:r>
            <a:r>
              <a:rPr lang="en-US" dirty="0" smtClean="0"/>
              <a:t>sternal edge </a:t>
            </a:r>
            <a:r>
              <a:rPr lang="en-US" dirty="0"/>
              <a:t>that is difficult to distinguish from aortic </a:t>
            </a:r>
            <a:r>
              <a:rPr lang="en-US" dirty="0" smtClean="0"/>
              <a:t>regurgitation </a:t>
            </a:r>
            <a:r>
              <a:rPr lang="en-US" dirty="0"/>
              <a:t>(Graham </a:t>
            </a:r>
            <a:r>
              <a:rPr lang="en-US" dirty="0" err="1"/>
              <a:t>Steell</a:t>
            </a:r>
            <a:r>
              <a:rPr lang="en-US" dirty="0"/>
              <a:t> murmur).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pulmonary </a:t>
            </a:r>
            <a:r>
              <a:rPr lang="en-US" dirty="0" smtClean="0"/>
              <a:t>hypertension </a:t>
            </a:r>
            <a:r>
              <a:rPr lang="en-US" dirty="0"/>
              <a:t>may be secondary to other disease of the left </a:t>
            </a:r>
            <a:r>
              <a:rPr lang="en-US" dirty="0" smtClean="0"/>
              <a:t>side of </a:t>
            </a:r>
            <a:r>
              <a:rPr lang="en-US" dirty="0"/>
              <a:t>the heart, primary pulmonary vascular disease </a:t>
            </a:r>
            <a:r>
              <a:rPr lang="en-US" dirty="0" smtClean="0"/>
              <a:t>or </a:t>
            </a:r>
            <a:r>
              <a:rPr lang="en-US" dirty="0" err="1" smtClean="0"/>
              <a:t>Eisenmenger’s</a:t>
            </a:r>
            <a:r>
              <a:rPr lang="en-US" dirty="0" smtClean="0"/>
              <a:t> </a:t>
            </a:r>
            <a:r>
              <a:rPr lang="en-US" dirty="0"/>
              <a:t>syndrome 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Trivial pulmonary regurgitation </a:t>
            </a:r>
            <a:r>
              <a:rPr lang="en-US" dirty="0"/>
              <a:t>is a frequent finding in normal </a:t>
            </a:r>
            <a:r>
              <a:rPr lang="en-US" dirty="0" smtClean="0"/>
              <a:t>individuals and </a:t>
            </a:r>
            <a:r>
              <a:rPr lang="en-US" dirty="0"/>
              <a:t>has no clinical significance.</a:t>
            </a:r>
          </a:p>
        </p:txBody>
      </p:sp>
    </p:spTree>
    <p:extLst>
      <p:ext uri="{BB962C8B-B14F-4D97-AF65-F5344CB8AC3E}">
        <p14:creationId xmlns:p14="http://schemas.microsoft.com/office/powerpoint/2010/main" val="274284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3800" dirty="0" smtClean="0"/>
              <a:t>Thank you</a:t>
            </a:r>
            <a:endParaRPr lang="en-US" sz="13800" dirty="0"/>
          </a:p>
        </p:txBody>
      </p:sp>
    </p:spTree>
    <p:extLst>
      <p:ext uri="{BB962C8B-B14F-4D97-AF65-F5344CB8AC3E}">
        <p14:creationId xmlns:p14="http://schemas.microsoft.com/office/powerpoint/2010/main" val="58449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Atrial fibrillation due to progressive dilatation </a:t>
            </a:r>
            <a:r>
              <a:rPr lang="en-US" dirty="0" smtClean="0"/>
              <a:t>of the </a:t>
            </a:r>
            <a:r>
              <a:rPr lang="en-US" dirty="0"/>
              <a:t>LA is very common</a:t>
            </a:r>
            <a:r>
              <a:rPr lang="en-US" dirty="0" smtClean="0"/>
              <a:t>.</a:t>
            </a:r>
          </a:p>
          <a:p>
            <a:r>
              <a:rPr lang="en-US" dirty="0"/>
              <a:t>Its onset often </a:t>
            </a:r>
            <a:r>
              <a:rPr lang="en-US" dirty="0" smtClean="0"/>
              <a:t>precipitates pulmonary </a:t>
            </a:r>
            <a:r>
              <a:rPr lang="en-US" dirty="0" err="1"/>
              <a:t>oedema</a:t>
            </a:r>
            <a:r>
              <a:rPr lang="en-US" dirty="0"/>
              <a:t> because the accompanying </a:t>
            </a:r>
            <a:r>
              <a:rPr lang="en-US" dirty="0" smtClean="0"/>
              <a:t> </a:t>
            </a:r>
            <a:r>
              <a:rPr lang="en-US" dirty="0" err="1" smtClean="0"/>
              <a:t>tachy</a:t>
            </a:r>
            <a:r>
              <a:rPr lang="en-US" dirty="0" smtClean="0"/>
              <a:t> </a:t>
            </a:r>
            <a:r>
              <a:rPr lang="en-US" dirty="0" err="1" smtClean="0"/>
              <a:t>cardia</a:t>
            </a:r>
            <a:r>
              <a:rPr lang="en-US" dirty="0" smtClean="0"/>
              <a:t> </a:t>
            </a:r>
            <a:r>
              <a:rPr lang="en-US" dirty="0"/>
              <a:t>and loss of atrial contraction lead to </a:t>
            </a:r>
            <a:r>
              <a:rPr lang="en-US" dirty="0" smtClean="0"/>
              <a:t>marked </a:t>
            </a:r>
            <a:r>
              <a:rPr lang="en-US" dirty="0" err="1" smtClean="0"/>
              <a:t>haemodynamic</a:t>
            </a:r>
            <a:r>
              <a:rPr lang="en-US" dirty="0" smtClean="0"/>
              <a:t> </a:t>
            </a:r>
            <a:r>
              <a:rPr lang="en-US" dirty="0"/>
              <a:t>deterioration with a rapid rise in </a:t>
            </a:r>
            <a:r>
              <a:rPr lang="en-US" dirty="0" smtClean="0"/>
              <a:t>left atrial </a:t>
            </a:r>
            <a:r>
              <a:rPr lang="en-US" dirty="0"/>
              <a:t>pressure.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3560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/>
              <a:t>In contrast, a more gradual </a:t>
            </a:r>
            <a:r>
              <a:rPr lang="en-US" dirty="0" smtClean="0"/>
              <a:t>↑ </a:t>
            </a:r>
            <a:r>
              <a:rPr lang="en-US" dirty="0"/>
              <a:t>in </a:t>
            </a:r>
            <a:r>
              <a:rPr lang="en-US" dirty="0" smtClean="0"/>
              <a:t>left atrial  pressure </a:t>
            </a:r>
            <a:r>
              <a:rPr lang="en-US" dirty="0"/>
              <a:t>tends to cause an </a:t>
            </a:r>
            <a:r>
              <a:rPr lang="en-US" dirty="0" smtClean="0"/>
              <a:t>↑ </a:t>
            </a:r>
            <a:r>
              <a:rPr lang="en-US" dirty="0"/>
              <a:t>in </a:t>
            </a:r>
            <a:r>
              <a:rPr lang="en-US" dirty="0" smtClean="0"/>
              <a:t>pulmonary vascular </a:t>
            </a:r>
            <a:r>
              <a:rPr lang="en-US" dirty="0"/>
              <a:t>resistance, which leads to pulmonary </a:t>
            </a:r>
            <a:r>
              <a:rPr lang="en-US" dirty="0" smtClean="0"/>
              <a:t>hypertension </a:t>
            </a:r>
            <a:r>
              <a:rPr lang="en-US" dirty="0"/>
              <a:t>that may protect the patient from </a:t>
            </a:r>
            <a:r>
              <a:rPr lang="en-US" dirty="0" smtClean="0"/>
              <a:t>pulmonary </a:t>
            </a:r>
            <a:r>
              <a:rPr lang="en-US" dirty="0" err="1" smtClean="0"/>
              <a:t>oedema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Pulmonary </a:t>
            </a:r>
            <a:r>
              <a:rPr lang="en-US" dirty="0"/>
              <a:t>hypertension leads to right </a:t>
            </a:r>
            <a:r>
              <a:rPr lang="en-US" dirty="0" smtClean="0"/>
              <a:t>ventricular </a:t>
            </a:r>
            <a:r>
              <a:rPr lang="en-US" dirty="0"/>
              <a:t>hypertrophy and dilatation, tricuspid </a:t>
            </a:r>
            <a:r>
              <a:rPr lang="en-US" dirty="0" smtClean="0"/>
              <a:t>regurgitation </a:t>
            </a:r>
            <a:r>
              <a:rPr lang="en-US" dirty="0"/>
              <a:t>and right heart failure.</a:t>
            </a:r>
          </a:p>
        </p:txBody>
      </p:sp>
    </p:spTree>
    <p:extLst>
      <p:ext uri="{BB962C8B-B14F-4D97-AF65-F5344CB8AC3E}">
        <p14:creationId xmlns:p14="http://schemas.microsoft.com/office/powerpoint/2010/main" val="100224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u="sng" dirty="0"/>
              <a:t>Symptoms</a:t>
            </a:r>
          </a:p>
          <a:p>
            <a:pPr marL="0" indent="0">
              <a:buNone/>
            </a:pPr>
            <a:r>
              <a:rPr lang="en-US" dirty="0"/>
              <a:t>• Breathlessness (pulmonary congestion)</a:t>
            </a:r>
          </a:p>
          <a:p>
            <a:pPr marL="0" indent="0">
              <a:buNone/>
            </a:pPr>
            <a:r>
              <a:rPr lang="en-US" dirty="0"/>
              <a:t>• Fatigue (low cardiac output)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Oedema</a:t>
            </a:r>
            <a:r>
              <a:rPr lang="en-US" dirty="0"/>
              <a:t>, ascites (right heart failure)</a:t>
            </a:r>
          </a:p>
          <a:p>
            <a:pPr marL="0" indent="0">
              <a:buNone/>
            </a:pPr>
            <a:r>
              <a:rPr lang="en-US" dirty="0"/>
              <a:t>• Palpitation (atrial fibrillation)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Haemoptysis</a:t>
            </a:r>
            <a:r>
              <a:rPr lang="en-US" dirty="0"/>
              <a:t> (pulmonary congestion, pulmonary embolism)</a:t>
            </a:r>
          </a:p>
          <a:p>
            <a:pPr marL="0" indent="0">
              <a:buNone/>
            </a:pPr>
            <a:r>
              <a:rPr lang="en-US" dirty="0"/>
              <a:t>• Cough (pulmonary congestion)</a:t>
            </a:r>
          </a:p>
          <a:p>
            <a:pPr marL="0" indent="0">
              <a:buNone/>
            </a:pPr>
            <a:r>
              <a:rPr lang="en-US" dirty="0"/>
              <a:t>• Chest pain (pulmonary hypertension)</a:t>
            </a:r>
          </a:p>
          <a:p>
            <a:pPr marL="0" indent="0">
              <a:buNone/>
            </a:pPr>
            <a:r>
              <a:rPr lang="en-US" dirty="0"/>
              <a:t>• Thromboembolic complications (e.g. stroke, </a:t>
            </a:r>
            <a:r>
              <a:rPr lang="en-US" dirty="0" err="1"/>
              <a:t>ischaemic</a:t>
            </a:r>
            <a:r>
              <a:rPr lang="en-US" dirty="0"/>
              <a:t> limb)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</a:t>
            </a:r>
          </a:p>
        </p:txBody>
      </p:sp>
    </p:spTree>
    <p:extLst>
      <p:ext uri="{BB962C8B-B14F-4D97-AF65-F5344CB8AC3E}">
        <p14:creationId xmlns:p14="http://schemas.microsoft.com/office/powerpoint/2010/main" val="60906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2871</Words>
  <Application>Microsoft Office PowerPoint</Application>
  <PresentationFormat>On-screen Show (4:3)</PresentationFormat>
  <Paragraphs>362</Paragraphs>
  <Slides>65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PowerPoint Presentation</vt:lpstr>
      <vt:lpstr>PowerPoint Presentation</vt:lpstr>
      <vt:lpstr> Mitral valve disease Mitral stenosis </vt:lpstr>
      <vt:lpstr>PowerPoint Presentation</vt:lpstr>
      <vt:lpstr> </vt:lpstr>
      <vt:lpstr>PowerPoint Presentation</vt:lpstr>
      <vt:lpstr>PowerPoint Presentation</vt:lpstr>
      <vt:lpstr>PowerPoint Presentation</vt:lpstr>
      <vt:lpstr>Clinical features</vt:lpstr>
      <vt:lpstr>PowerPoint Presentation</vt:lpstr>
      <vt:lpstr>Investigations</vt:lpstr>
      <vt:lpstr>PowerPoint Presentation</vt:lpstr>
      <vt:lpstr>PowerPoint Presentation</vt:lpstr>
      <vt:lpstr>Management</vt:lpstr>
      <vt:lpstr>Medical management </vt:lpstr>
      <vt:lpstr>Mitral balloon valvuloplasty &amp; valve replacement</vt:lpstr>
      <vt:lpstr> </vt:lpstr>
      <vt:lpstr>PowerPoint Presentation</vt:lpstr>
      <vt:lpstr>Mitral regurgitation</vt:lpstr>
      <vt:lpstr>pathophysiology</vt:lpstr>
      <vt:lpstr>Mitral valve prolapse (floppy )</vt:lpstr>
      <vt:lpstr>M V P</vt:lpstr>
      <vt:lpstr>Clinical features</vt:lpstr>
      <vt:lpstr>Signs </vt:lpstr>
      <vt:lpstr>Investigations</vt:lpstr>
      <vt:lpstr>PowerPoint Presentation</vt:lpstr>
      <vt:lpstr>Management</vt:lpstr>
      <vt:lpstr>PowerPoint Presentation</vt:lpstr>
      <vt:lpstr>Aortic valve disease</vt:lpstr>
      <vt:lpstr>PowerPoint Presentation</vt:lpstr>
      <vt:lpstr>pathophysiology</vt:lpstr>
      <vt:lpstr>PowerPoint Presentation</vt:lpstr>
      <vt:lpstr>Clinical features</vt:lpstr>
      <vt:lpstr>PowerPoint Presentation</vt:lpstr>
      <vt:lpstr>Investigations</vt:lpstr>
      <vt:lpstr>PowerPoint Presentation</vt:lpstr>
      <vt:lpstr>Management</vt:lpstr>
      <vt:lpstr>PowerPoint Presentation</vt:lpstr>
      <vt:lpstr> Aortic stenosis in old age</vt:lpstr>
      <vt:lpstr>PowerPoint Presentation</vt:lpstr>
      <vt:lpstr>Aortic regurgitation</vt:lpstr>
      <vt:lpstr>pathophysiology </vt:lpstr>
      <vt:lpstr>Clinical features</vt:lpstr>
      <vt:lpstr>    </vt:lpstr>
      <vt:lpstr>PowerPoint Presentation</vt:lpstr>
      <vt:lpstr> Investigations </vt:lpstr>
      <vt:lpstr>PowerPoint Presentation</vt:lpstr>
      <vt:lpstr>Management</vt:lpstr>
      <vt:lpstr>PowerPoint Presentation</vt:lpstr>
      <vt:lpstr>                 Tricuspid valve disease                    Tricuspid stenosis Aetiology</vt:lpstr>
      <vt:lpstr>Clinical features</vt:lpstr>
      <vt:lpstr>PowerPoint Presentation</vt:lpstr>
      <vt:lpstr>Management </vt:lpstr>
      <vt:lpstr>Tricuspid regurgitation</vt:lpstr>
      <vt:lpstr>PowerPoint Presentation</vt:lpstr>
      <vt:lpstr>PowerPoint Presentation</vt:lpstr>
      <vt:lpstr>PowerPoint Presentation</vt:lpstr>
      <vt:lpstr>Management</vt:lpstr>
      <vt:lpstr>PowerPoint Presentation</vt:lpstr>
      <vt:lpstr>Pulmonary valve disease Pulmonary stenosis</vt:lpstr>
      <vt:lpstr>PowerPoint Presentation</vt:lpstr>
      <vt:lpstr>PowerPoint Presentation</vt:lpstr>
      <vt:lpstr>Mangement </vt:lpstr>
      <vt:lpstr>Pulmonary regurgitation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Mitral valve disease</dc:title>
  <dc:creator>ZAC</dc:creator>
  <cp:lastModifiedBy>ZAC</cp:lastModifiedBy>
  <cp:revision>75</cp:revision>
  <dcterms:created xsi:type="dcterms:W3CDTF">2006-08-16T00:00:00Z</dcterms:created>
  <dcterms:modified xsi:type="dcterms:W3CDTF">2019-03-01T21:28:37Z</dcterms:modified>
</cp:coreProperties>
</file>