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51"/>
  </p:notesMasterIdLst>
  <p:sldIdLst>
    <p:sldId id="256" r:id="rId2"/>
    <p:sldId id="335" r:id="rId3"/>
    <p:sldId id="305" r:id="rId4"/>
    <p:sldId id="311" r:id="rId5"/>
    <p:sldId id="301" r:id="rId6"/>
    <p:sldId id="320" r:id="rId7"/>
    <p:sldId id="300" r:id="rId8"/>
    <p:sldId id="321" r:id="rId9"/>
    <p:sldId id="336" r:id="rId10"/>
    <p:sldId id="322" r:id="rId11"/>
    <p:sldId id="261" r:id="rId12"/>
    <p:sldId id="263" r:id="rId13"/>
    <p:sldId id="266" r:id="rId14"/>
    <p:sldId id="315" r:id="rId15"/>
    <p:sldId id="269" r:id="rId16"/>
    <p:sldId id="270" r:id="rId17"/>
    <p:sldId id="271" r:id="rId18"/>
    <p:sldId id="273" r:id="rId19"/>
    <p:sldId id="274" r:id="rId20"/>
    <p:sldId id="339" r:id="rId21"/>
    <p:sldId id="275" r:id="rId22"/>
    <p:sldId id="276" r:id="rId23"/>
    <p:sldId id="277" r:id="rId24"/>
    <p:sldId id="278" r:id="rId25"/>
    <p:sldId id="279" r:id="rId26"/>
    <p:sldId id="313" r:id="rId27"/>
    <p:sldId id="314" r:id="rId28"/>
    <p:sldId id="317" r:id="rId29"/>
    <p:sldId id="318" r:id="rId30"/>
    <p:sldId id="319" r:id="rId31"/>
    <p:sldId id="294" r:id="rId32"/>
    <p:sldId id="340" r:id="rId33"/>
    <p:sldId id="330" r:id="rId34"/>
    <p:sldId id="329" r:id="rId35"/>
    <p:sldId id="299" r:id="rId36"/>
    <p:sldId id="296" r:id="rId37"/>
    <p:sldId id="328" r:id="rId38"/>
    <p:sldId id="280" r:id="rId39"/>
    <p:sldId id="326" r:id="rId40"/>
    <p:sldId id="327" r:id="rId41"/>
    <p:sldId id="281" r:id="rId42"/>
    <p:sldId id="282" r:id="rId43"/>
    <p:sldId id="283" r:id="rId44"/>
    <p:sldId id="288" r:id="rId45"/>
    <p:sldId id="289" r:id="rId46"/>
    <p:sldId id="290" r:id="rId47"/>
    <p:sldId id="291" r:id="rId48"/>
    <p:sldId id="331" r:id="rId49"/>
    <p:sldId id="337" r:id="rId5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nnifer Wilson" initials="JW"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52" d="100"/>
          <a:sy n="52" d="100"/>
        </p:scale>
        <p:origin x="11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FA6E6D6-D2D7-4257-8247-3A48A68E8F7A}" type="datetimeFigureOut">
              <a:rPr lang="ar-SA" smtClean="0"/>
              <a:t>29/10/1441</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8C7C71C-D94F-472A-91A5-F2413A2C43CC}" type="slidenum">
              <a:rPr lang="ar-SA" smtClean="0"/>
              <a:t>‹#›</a:t>
            </a:fld>
            <a:endParaRPr lang="ar-SA"/>
          </a:p>
        </p:txBody>
      </p:sp>
    </p:spTree>
    <p:extLst>
      <p:ext uri="{BB962C8B-B14F-4D97-AF65-F5344CB8AC3E}">
        <p14:creationId xmlns:p14="http://schemas.microsoft.com/office/powerpoint/2010/main" val="92578046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48C7C71C-D94F-472A-91A5-F2413A2C43CC}" type="slidenum">
              <a:rPr lang="ar-SA" smtClean="0"/>
              <a:t>21</a:t>
            </a:fld>
            <a:endParaRPr lang="ar-SA"/>
          </a:p>
        </p:txBody>
      </p:sp>
    </p:spTree>
    <p:extLst>
      <p:ext uri="{BB962C8B-B14F-4D97-AF65-F5344CB8AC3E}">
        <p14:creationId xmlns:p14="http://schemas.microsoft.com/office/powerpoint/2010/main" val="2257193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E455008E-BE18-4B32-B6F8-E33C460242D5}" type="slidenum">
              <a:rPr lang="ar-SA" smtClean="0"/>
              <a:t>22</a:t>
            </a:fld>
            <a:endParaRPr lang="ar-SA"/>
          </a:p>
        </p:txBody>
      </p:sp>
    </p:spTree>
    <p:extLst>
      <p:ext uri="{BB962C8B-B14F-4D97-AF65-F5344CB8AC3E}">
        <p14:creationId xmlns:p14="http://schemas.microsoft.com/office/powerpoint/2010/main" val="5392929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20000"/>
          </a:bodyPr>
          <a:lstStyle/>
          <a:p>
            <a:pPr>
              <a:defRPr/>
            </a:pPr>
            <a:r>
              <a:rPr lang="en-US" dirty="0" smtClean="0"/>
              <a:t>Serum TSH measurement is the best test to diagnose hyperthyroidism. Levels will be low in both overt and subclinical hyperthyroidism. If the TSH level is low, the clinician should order a free T4 or a free T4 index (FT4I). If the free T4 or FT4I is not elevated, the clinician should order a total T3 or free T3 because some patients have normal T4 levels with elevated T3 levels (i.e., T3 </a:t>
            </a:r>
            <a:r>
              <a:rPr lang="en-US" dirty="0" err="1" smtClean="0"/>
              <a:t>toxicosis</a:t>
            </a:r>
            <a:r>
              <a:rPr lang="en-US" dirty="0" smtClean="0"/>
              <a:t>).</a:t>
            </a:r>
          </a:p>
          <a:p>
            <a:pPr>
              <a:defRPr/>
            </a:pPr>
            <a:r>
              <a:rPr lang="en-US" dirty="0" smtClean="0"/>
              <a:t>Once the diagnosis of hyperthyroidism is confirmed, further testing may be necessary to determine the cause. When the symptoms and physical signs strongly point to Graves disease, it is reasonable to forgo further diagnostic testing. If the cause is not clear, the clinician should order additional tests because treatment differs considerably for different causes. The radioiodine uptake (RAIU) is the most useful additional diagnostic test and should be ordered whenever the presentation is not diagnostic of Graves disease. Hyperthyroidism associated with high RAIU usually results from 1 of 3 disorders: Graves disease, toxic </a:t>
            </a:r>
            <a:r>
              <a:rPr lang="en-US" dirty="0" err="1" smtClean="0"/>
              <a:t>multinodular</a:t>
            </a:r>
            <a:r>
              <a:rPr lang="en-US" dirty="0" smtClean="0"/>
              <a:t> goiter, or a toxic adenoma. The Box (Differential Diagnosis of the Cause of Hyperthyroidism Through Use of Radioiodine Uptake) shows the various causes of hyperthyroidism and how they can be categorized according to the RAIU.</a:t>
            </a:r>
          </a:p>
          <a:p>
            <a:pPr>
              <a:defRPr/>
            </a:pPr>
            <a:r>
              <a:rPr lang="en-US" dirty="0" smtClean="0"/>
              <a:t>A thyroid scan, which can be done at the same time as the RAIU, helps to distinguish among these 3 high RAIU disorders and should be done, especially in the presence of thyroid </a:t>
            </a:r>
            <a:r>
              <a:rPr lang="en-US" dirty="0" err="1" smtClean="0"/>
              <a:t>nodularity</a:t>
            </a:r>
            <a:r>
              <a:rPr lang="en-US" dirty="0" smtClean="0"/>
              <a:t> (3). Graves disease shows diffuse isotope uptake, toxic </a:t>
            </a:r>
            <a:r>
              <a:rPr lang="en-US" dirty="0" err="1" smtClean="0"/>
              <a:t>multinodular</a:t>
            </a:r>
            <a:r>
              <a:rPr lang="en-US" dirty="0" smtClean="0"/>
              <a:t> goiter shows patchy uptake, and a toxic adenoma shows uptake only in a single nodule. Other tests may be considered when radioisotope studies are contraindicated—for example, because of pregnancy or breast-feeding (13–16) or patient preference—and include tests of serum for TSH-receptor antibodies (</a:t>
            </a:r>
            <a:r>
              <a:rPr lang="en-US" dirty="0" err="1" smtClean="0"/>
              <a:t>TRAb</a:t>
            </a:r>
            <a:r>
              <a:rPr lang="en-US" dirty="0" smtClean="0"/>
              <a:t>), thyroid-stimulating </a:t>
            </a:r>
            <a:r>
              <a:rPr lang="en-US" dirty="0" err="1" smtClean="0"/>
              <a:t>immunoglobulins</a:t>
            </a:r>
            <a:r>
              <a:rPr lang="en-US" dirty="0" smtClean="0"/>
              <a:t> (TSI), thyroid-</a:t>
            </a:r>
            <a:r>
              <a:rPr lang="en-US" dirty="0" err="1" smtClean="0"/>
              <a:t>peroxidase</a:t>
            </a:r>
            <a:r>
              <a:rPr lang="en-US" dirty="0" smtClean="0"/>
              <a:t> antibodies (TPO), </a:t>
            </a:r>
            <a:r>
              <a:rPr lang="en-US" dirty="0" err="1" smtClean="0"/>
              <a:t>thyroglobulin</a:t>
            </a:r>
            <a:r>
              <a:rPr lang="en-US" dirty="0" smtClean="0"/>
              <a:t>, and human chorionic </a:t>
            </a:r>
            <a:r>
              <a:rPr lang="en-US" dirty="0" err="1" smtClean="0"/>
              <a:t>gonadotropin</a:t>
            </a:r>
            <a:r>
              <a:rPr lang="en-US" dirty="0" smtClean="0"/>
              <a:t>; erythrocyte sedimentation rate; imaging the thyroid with color Doppler </a:t>
            </a:r>
            <a:r>
              <a:rPr lang="en-US" dirty="0" err="1" smtClean="0"/>
              <a:t>ultrasonography</a:t>
            </a:r>
            <a:r>
              <a:rPr lang="en-US" dirty="0" smtClean="0"/>
              <a:t>; and a whole-body radioiodine scan. Table 2 lists tests that are useful in the diagnosis and differential diagnosis of hyperthyroidism.</a:t>
            </a:r>
          </a:p>
          <a:p>
            <a:pPr>
              <a:defRPr/>
            </a:pPr>
            <a:endParaRPr lang="en-US" dirty="0"/>
          </a:p>
        </p:txBody>
      </p:sp>
      <p:sp>
        <p:nvSpPr>
          <p:cNvPr id="4" name="Slide Number Placeholder 3"/>
          <p:cNvSpPr>
            <a:spLocks noGrp="1"/>
          </p:cNvSpPr>
          <p:nvPr>
            <p:ph type="sldNum" sz="quarter" idx="5"/>
          </p:nvPr>
        </p:nvSpPr>
        <p:spPr/>
        <p:txBody>
          <a:bodyPr/>
          <a:lstStyle/>
          <a:p>
            <a:pPr>
              <a:defRPr/>
            </a:pPr>
            <a:fld id="{5AABAC32-9E4D-4118-88BE-AAF7B239B18A}" type="slidenum">
              <a:rPr lang="en-US" smtClean="0"/>
              <a:pPr>
                <a:defRPr/>
              </a:pPr>
              <a:t>35</a:t>
            </a:fld>
            <a:endParaRPr lang="en-US"/>
          </a:p>
        </p:txBody>
      </p:sp>
    </p:spTree>
    <p:extLst>
      <p:ext uri="{BB962C8B-B14F-4D97-AF65-F5344CB8AC3E}">
        <p14:creationId xmlns:p14="http://schemas.microsoft.com/office/powerpoint/2010/main" val="2535993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29/10/1441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29/10/1441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29/10/1441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71"/>
          <p:cNvSpPr>
            <a:spLocks noGrp="1" noChangeArrowheads="1"/>
          </p:cNvSpPr>
          <p:nvPr>
            <p:ph type="sldNum" sz="quarter" idx="10"/>
          </p:nvPr>
        </p:nvSpPr>
        <p:spPr>
          <a:ln/>
        </p:spPr>
        <p:txBody>
          <a:bodyPr/>
          <a:lstStyle>
            <a:lvl1pPr>
              <a:defRPr/>
            </a:lvl1pPr>
          </a:lstStyle>
          <a:p>
            <a:pPr>
              <a:defRPr/>
            </a:pPr>
            <a:fld id="{67938DC7-D31E-4FDC-8651-B49D95137A06}" type="slidenum">
              <a:rPr lang="en-US"/>
              <a:pPr>
                <a:defRPr/>
              </a:pPr>
              <a:t>‹#›</a:t>
            </a:fld>
            <a:endParaRPr lang="en-US"/>
          </a:p>
        </p:txBody>
      </p:sp>
    </p:spTree>
    <p:extLst>
      <p:ext uri="{BB962C8B-B14F-4D97-AF65-F5344CB8AC3E}">
        <p14:creationId xmlns:p14="http://schemas.microsoft.com/office/powerpoint/2010/main" val="1999586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7282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29/10/1441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29/10/1441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29/10/1441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29/10/1441</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29/10/1441</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29/10/1441</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29/10/1441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29/10/1441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29/10/1441</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b="1" dirty="0" smtClean="0">
                <a:solidFill>
                  <a:schemeClr val="tx2">
                    <a:lumMod val="60000"/>
                    <a:lumOff val="40000"/>
                  </a:schemeClr>
                </a:solidFill>
              </a:rPr>
              <a:t>Thyroid gland disorders</a:t>
            </a:r>
            <a:endParaRPr lang="ar-SA" b="1" dirty="0">
              <a:solidFill>
                <a:schemeClr val="tx2">
                  <a:lumMod val="60000"/>
                  <a:lumOff val="40000"/>
                </a:schemeClr>
              </a:solidFill>
            </a:endParaRPr>
          </a:p>
        </p:txBody>
      </p:sp>
      <p:sp>
        <p:nvSpPr>
          <p:cNvPr id="3" name="عنوان فرعي 2"/>
          <p:cNvSpPr>
            <a:spLocks noGrp="1"/>
          </p:cNvSpPr>
          <p:nvPr>
            <p:ph type="subTitle" idx="1"/>
          </p:nvPr>
        </p:nvSpPr>
        <p:spPr/>
        <p:txBody>
          <a:bodyPr/>
          <a:lstStyle/>
          <a:p>
            <a:endParaRPr lang="ar-LY" b="1" i="1" dirty="0">
              <a:solidFill>
                <a:srgbClr val="C00000"/>
              </a:solidFill>
              <a:latin typeface="Aparajita" pitchFamily="34" charset="0"/>
              <a:cs typeface="Aparajita" pitchFamily="34" charset="0"/>
            </a:endParaRPr>
          </a:p>
          <a:p>
            <a:r>
              <a:rPr lang="en-US" b="1" i="1" dirty="0">
                <a:solidFill>
                  <a:srgbClr val="C00000"/>
                </a:solidFill>
                <a:latin typeface="Aparajita" pitchFamily="34" charset="0"/>
                <a:cs typeface="Aparajita" pitchFamily="34" charset="0"/>
              </a:rPr>
              <a:t>Dr Mousa Tuwati Alfakhri</a:t>
            </a:r>
            <a:endParaRPr lang="ar-SA" b="1" i="1" dirty="0">
              <a:solidFill>
                <a:srgbClr val="C00000"/>
              </a:solidFill>
              <a:latin typeface="Aparajita" pitchFamily="34" charset="0"/>
            </a:endParaRPr>
          </a:p>
          <a:p>
            <a:endParaRPr lang="ar-SA" b="1" dirty="0">
              <a:solidFill>
                <a:srgbClr val="C00000"/>
              </a:solidFill>
              <a:latin typeface="Aparajita" pitchFamily="34" charset="0"/>
            </a:endParaRPr>
          </a:p>
          <a:p>
            <a:endParaRPr lang="ar-SA" dirty="0"/>
          </a:p>
        </p:txBody>
      </p:sp>
    </p:spTree>
    <p:extLst>
      <p:ext uri="{BB962C8B-B14F-4D97-AF65-F5344CB8AC3E}">
        <p14:creationId xmlns:p14="http://schemas.microsoft.com/office/powerpoint/2010/main" val="18640777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chemeClr val="tx2">
                    <a:lumMod val="60000"/>
                    <a:lumOff val="40000"/>
                  </a:schemeClr>
                </a:solidFill>
              </a:rPr>
              <a:t>Definitions</a:t>
            </a:r>
            <a:endParaRPr lang="ar-SA" b="1" dirty="0">
              <a:solidFill>
                <a:schemeClr val="tx2">
                  <a:lumMod val="60000"/>
                  <a:lumOff val="40000"/>
                </a:schemeClr>
              </a:solidFill>
            </a:endParaRPr>
          </a:p>
        </p:txBody>
      </p:sp>
      <p:sp>
        <p:nvSpPr>
          <p:cNvPr id="3" name="عنصر نائب للمحتوى 2"/>
          <p:cNvSpPr>
            <a:spLocks noGrp="1"/>
          </p:cNvSpPr>
          <p:nvPr>
            <p:ph idx="1"/>
          </p:nvPr>
        </p:nvSpPr>
        <p:spPr>
          <a:xfrm>
            <a:off x="467544" y="1600200"/>
            <a:ext cx="8219256" cy="5141168"/>
          </a:xfrm>
        </p:spPr>
        <p:txBody>
          <a:bodyPr>
            <a:normAutofit lnSpcReduction="10000"/>
          </a:bodyPr>
          <a:lstStyle/>
          <a:p>
            <a:pPr algn="l" rtl="0"/>
            <a:r>
              <a:rPr lang="en-US" b="1" dirty="0" smtClean="0"/>
              <a:t>Thyrotoxicosis</a:t>
            </a:r>
            <a:r>
              <a:rPr lang="en-US" dirty="0"/>
              <a:t>:</a:t>
            </a:r>
            <a:r>
              <a:rPr lang="en-US" dirty="0" smtClean="0"/>
              <a:t>Hypermetabolic </a:t>
            </a:r>
            <a:r>
              <a:rPr lang="en-US" dirty="0"/>
              <a:t>state caused by thyroid hormone excess at the tissue </a:t>
            </a:r>
            <a:r>
              <a:rPr lang="en-US" dirty="0" smtClean="0"/>
              <a:t>level.</a:t>
            </a:r>
          </a:p>
          <a:p>
            <a:pPr algn="l" rtl="0"/>
            <a:endParaRPr lang="en-US" dirty="0" smtClean="0"/>
          </a:p>
          <a:p>
            <a:pPr algn="l" rtl="0"/>
            <a:r>
              <a:rPr lang="en-US" b="1" dirty="0" smtClean="0"/>
              <a:t>Hyperthyroidism</a:t>
            </a:r>
            <a:r>
              <a:rPr lang="en-US" dirty="0"/>
              <a:t>:</a:t>
            </a:r>
            <a:r>
              <a:rPr lang="en-US" dirty="0" smtClean="0"/>
              <a:t>Increased </a:t>
            </a:r>
            <a:r>
              <a:rPr lang="en-US" dirty="0"/>
              <a:t>thyroid hormones synthesis and </a:t>
            </a:r>
            <a:r>
              <a:rPr lang="en-US" dirty="0" smtClean="0"/>
              <a:t>secretion.</a:t>
            </a:r>
          </a:p>
          <a:p>
            <a:pPr algn="l" rtl="0">
              <a:spcBef>
                <a:spcPct val="50000"/>
              </a:spcBef>
              <a:defRPr/>
            </a:pPr>
            <a:r>
              <a:rPr lang="pl-PL" b="1" dirty="0">
                <a:solidFill>
                  <a:srgbClr val="FF0000"/>
                </a:solidFill>
                <a:effectLst>
                  <a:outerShdw blurRad="38100" dist="38100" dir="2700000" algn="tl">
                    <a:srgbClr val="FFFFFF"/>
                  </a:outerShdw>
                </a:effectLst>
              </a:rPr>
              <a:t>All patients with hyperthyroidism have thyreotoxicosis </a:t>
            </a:r>
          </a:p>
          <a:p>
            <a:pPr algn="l" rtl="0">
              <a:spcBef>
                <a:spcPct val="50000"/>
              </a:spcBef>
              <a:defRPr/>
            </a:pPr>
            <a:r>
              <a:rPr lang="pl-PL" b="1" dirty="0">
                <a:solidFill>
                  <a:srgbClr val="FF0000"/>
                </a:solidFill>
                <a:effectLst>
                  <a:outerShdw blurRad="38100" dist="38100" dir="2700000" algn="tl">
                    <a:srgbClr val="FFFFFF"/>
                  </a:outerShdw>
                </a:effectLst>
              </a:rPr>
              <a:t>Not all patients with thyreotoxicosis are hyperthyroid</a:t>
            </a:r>
            <a:endParaRPr lang="en-GB" b="1" dirty="0">
              <a:solidFill>
                <a:srgbClr val="FF0000"/>
              </a:solidFill>
              <a:effectLst>
                <a:outerShdw blurRad="38100" dist="38100" dir="2700000" algn="tl">
                  <a:srgbClr val="FFFFFF"/>
                </a:outerShdw>
              </a:effectLst>
            </a:endParaRPr>
          </a:p>
          <a:p>
            <a:pPr algn="l" rtl="0"/>
            <a:endParaRPr lang="en-US" dirty="0"/>
          </a:p>
          <a:p>
            <a:pPr algn="l" rtl="0"/>
            <a:endParaRPr lang="en-US" dirty="0" smtClean="0"/>
          </a:p>
          <a:p>
            <a:pPr algn="l" rtl="0"/>
            <a:endParaRPr lang="ar-SA" dirty="0"/>
          </a:p>
        </p:txBody>
      </p:sp>
    </p:spTree>
    <p:extLst>
      <p:ext uri="{BB962C8B-B14F-4D97-AF65-F5344CB8AC3E}">
        <p14:creationId xmlns:p14="http://schemas.microsoft.com/office/powerpoint/2010/main" val="11592119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chemeClr val="tx2">
                    <a:lumMod val="60000"/>
                    <a:lumOff val="40000"/>
                  </a:schemeClr>
                </a:solidFill>
              </a:rPr>
              <a:t>Symptoms  of thyrotoxicosis</a:t>
            </a:r>
            <a:endParaRPr lang="ar-SA" b="1" dirty="0">
              <a:solidFill>
                <a:schemeClr val="tx2">
                  <a:lumMod val="60000"/>
                  <a:lumOff val="40000"/>
                </a:schemeClr>
              </a:solidFill>
            </a:endParaRPr>
          </a:p>
        </p:txBody>
      </p:sp>
      <p:sp>
        <p:nvSpPr>
          <p:cNvPr id="3" name="عنصر نائب للمحتوى 2"/>
          <p:cNvSpPr>
            <a:spLocks noGrp="1"/>
          </p:cNvSpPr>
          <p:nvPr>
            <p:ph sz="half" idx="1"/>
          </p:nvPr>
        </p:nvSpPr>
        <p:spPr>
          <a:xfrm>
            <a:off x="395536" y="1412776"/>
            <a:ext cx="4100264" cy="4713387"/>
          </a:xfrm>
        </p:spPr>
        <p:txBody>
          <a:bodyPr>
            <a:normAutofit fontScale="77500" lnSpcReduction="20000"/>
          </a:bodyPr>
          <a:lstStyle/>
          <a:p>
            <a:pPr marL="0" indent="0" algn="l" rtl="0">
              <a:buNone/>
            </a:pPr>
            <a:r>
              <a:rPr lang="en-US" dirty="0" smtClean="0"/>
              <a:t>   </a:t>
            </a:r>
            <a:r>
              <a:rPr lang="en-US" sz="3600" b="1" dirty="0" smtClean="0"/>
              <a:t>Common symptoms</a:t>
            </a:r>
            <a:endParaRPr lang="en-US" b="1" dirty="0" smtClean="0"/>
          </a:p>
          <a:p>
            <a:pPr algn="l" rtl="0"/>
            <a:r>
              <a:rPr lang="en-US" sz="3400" dirty="0" smtClean="0"/>
              <a:t>Weight </a:t>
            </a:r>
            <a:r>
              <a:rPr lang="en-US" sz="3400" dirty="0"/>
              <a:t>loss despite normal </a:t>
            </a:r>
            <a:r>
              <a:rPr lang="en-US" sz="3400" dirty="0" smtClean="0"/>
              <a:t>or increased </a:t>
            </a:r>
            <a:r>
              <a:rPr lang="en-US" sz="3400" dirty="0"/>
              <a:t>appetite</a:t>
            </a:r>
          </a:p>
          <a:p>
            <a:pPr algn="l" rtl="0"/>
            <a:r>
              <a:rPr lang="en-US" sz="3400" dirty="0"/>
              <a:t>Heat </a:t>
            </a:r>
            <a:r>
              <a:rPr lang="en-US" sz="3400" dirty="0" smtClean="0"/>
              <a:t>intolerance</a:t>
            </a:r>
          </a:p>
          <a:p>
            <a:pPr algn="l" rtl="0"/>
            <a:r>
              <a:rPr lang="en-US" sz="3400" dirty="0" smtClean="0"/>
              <a:t>sweating</a:t>
            </a:r>
            <a:endParaRPr lang="en-US" sz="3400" dirty="0"/>
          </a:p>
          <a:p>
            <a:pPr algn="l" rtl="0"/>
            <a:r>
              <a:rPr lang="en-US" sz="3400" dirty="0" smtClean="0"/>
              <a:t>Palpitations </a:t>
            </a:r>
          </a:p>
          <a:p>
            <a:pPr algn="l" rtl="0"/>
            <a:r>
              <a:rPr lang="en-US" sz="3400" dirty="0" smtClean="0"/>
              <a:t>tremor</a:t>
            </a:r>
            <a:endParaRPr lang="en-US" sz="3400" dirty="0"/>
          </a:p>
          <a:p>
            <a:pPr algn="l" rtl="0"/>
            <a:r>
              <a:rPr lang="en-US" sz="3400" dirty="0" smtClean="0"/>
              <a:t>Dyspnoea</a:t>
            </a:r>
          </a:p>
          <a:p>
            <a:pPr algn="l" rtl="0"/>
            <a:r>
              <a:rPr lang="en-US" sz="3400" dirty="0" smtClean="0"/>
              <a:t>fatigue</a:t>
            </a:r>
            <a:endParaRPr lang="en-US" sz="3400" dirty="0"/>
          </a:p>
          <a:p>
            <a:pPr algn="l" rtl="0"/>
            <a:r>
              <a:rPr lang="en-US" sz="3400" dirty="0" smtClean="0"/>
              <a:t>Irritability</a:t>
            </a:r>
          </a:p>
          <a:p>
            <a:pPr algn="l" rtl="0"/>
            <a:r>
              <a:rPr lang="en-US" sz="3400" dirty="0" smtClean="0"/>
              <a:t>emotional </a:t>
            </a:r>
            <a:r>
              <a:rPr lang="en-US" sz="3400" dirty="0"/>
              <a:t>lability</a:t>
            </a:r>
            <a:endParaRPr lang="ar-SA" sz="3400" dirty="0"/>
          </a:p>
        </p:txBody>
      </p:sp>
      <p:sp>
        <p:nvSpPr>
          <p:cNvPr id="4" name="عنصر نائب للمحتوى 3"/>
          <p:cNvSpPr>
            <a:spLocks noGrp="1"/>
          </p:cNvSpPr>
          <p:nvPr>
            <p:ph sz="half" idx="2"/>
          </p:nvPr>
        </p:nvSpPr>
        <p:spPr>
          <a:xfrm>
            <a:off x="4427984" y="1340768"/>
            <a:ext cx="4536504" cy="5400600"/>
          </a:xfrm>
        </p:spPr>
        <p:txBody>
          <a:bodyPr>
            <a:noAutofit/>
          </a:bodyPr>
          <a:lstStyle/>
          <a:p>
            <a:pPr marL="0" indent="0" algn="l" rtl="0">
              <a:buNone/>
            </a:pPr>
            <a:r>
              <a:rPr lang="en-US" sz="2400" b="1" dirty="0"/>
              <a:t> </a:t>
            </a:r>
            <a:r>
              <a:rPr lang="en-US" b="1" dirty="0"/>
              <a:t>Less common </a:t>
            </a:r>
            <a:r>
              <a:rPr lang="en-US" b="1" dirty="0" smtClean="0"/>
              <a:t>symptoms</a:t>
            </a:r>
            <a:endParaRPr lang="en-US" sz="2400" b="1" dirty="0"/>
          </a:p>
          <a:p>
            <a:pPr algn="l" rtl="0"/>
            <a:r>
              <a:rPr lang="en-US" sz="2400" dirty="0" smtClean="0"/>
              <a:t>Osteoporosis</a:t>
            </a:r>
            <a:endParaRPr lang="en-US" sz="2400" dirty="0"/>
          </a:p>
          <a:p>
            <a:pPr algn="l" rtl="0"/>
            <a:r>
              <a:rPr lang="en-US" sz="2400" dirty="0" smtClean="0"/>
              <a:t>Diarrhoea</a:t>
            </a:r>
            <a:endParaRPr lang="en-US" sz="2400" dirty="0"/>
          </a:p>
          <a:p>
            <a:pPr algn="l" rtl="0"/>
            <a:r>
              <a:rPr lang="en-US" sz="2400" dirty="0" smtClean="0"/>
              <a:t>Angina</a:t>
            </a:r>
            <a:endParaRPr lang="en-US" sz="2400" dirty="0"/>
          </a:p>
          <a:p>
            <a:pPr algn="l" rtl="0"/>
            <a:r>
              <a:rPr lang="en-US" sz="2400" dirty="0"/>
              <a:t>Anxiety, psychosis</a:t>
            </a:r>
          </a:p>
          <a:p>
            <a:pPr algn="l" rtl="0"/>
            <a:r>
              <a:rPr lang="en-US" sz="2400" dirty="0"/>
              <a:t>Muscle </a:t>
            </a:r>
            <a:r>
              <a:rPr lang="en-US" sz="2400" dirty="0" smtClean="0"/>
              <a:t>weakness</a:t>
            </a:r>
            <a:endParaRPr lang="en-US" sz="2400" dirty="0"/>
          </a:p>
          <a:p>
            <a:pPr algn="l" rtl="0"/>
            <a:r>
              <a:rPr lang="en-US" sz="2400" dirty="0"/>
              <a:t>Pruritus, alopecia</a:t>
            </a:r>
          </a:p>
          <a:p>
            <a:pPr algn="l" rtl="0"/>
            <a:r>
              <a:rPr lang="en-US" sz="2400" dirty="0"/>
              <a:t>Amenorrhoea/oligomenorrhoea</a:t>
            </a:r>
          </a:p>
          <a:p>
            <a:pPr algn="l" rtl="0"/>
            <a:r>
              <a:rPr lang="en-US" sz="2400" dirty="0"/>
              <a:t>Infertility, spontaneous abortion</a:t>
            </a:r>
          </a:p>
          <a:p>
            <a:pPr algn="l" rtl="0"/>
            <a:r>
              <a:rPr lang="en-US" sz="2400" dirty="0"/>
              <a:t>Loss of libido, impotence</a:t>
            </a:r>
          </a:p>
          <a:p>
            <a:pPr algn="l" rtl="0"/>
            <a:r>
              <a:rPr lang="en-US" sz="2400" dirty="0"/>
              <a:t>Excessive lacrimation</a:t>
            </a:r>
            <a:endParaRPr lang="ar-SA" sz="2400" dirty="0"/>
          </a:p>
        </p:txBody>
      </p:sp>
    </p:spTree>
    <p:extLst>
      <p:ext uri="{BB962C8B-B14F-4D97-AF65-F5344CB8AC3E}">
        <p14:creationId xmlns:p14="http://schemas.microsoft.com/office/powerpoint/2010/main" val="6914460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chemeClr val="tx2">
                    <a:lumMod val="60000"/>
                    <a:lumOff val="40000"/>
                  </a:schemeClr>
                </a:solidFill>
              </a:rPr>
              <a:t>Signs of thyrotoxicosis</a:t>
            </a:r>
            <a:endParaRPr lang="ar-SA" b="1" dirty="0">
              <a:solidFill>
                <a:schemeClr val="tx2">
                  <a:lumMod val="60000"/>
                  <a:lumOff val="40000"/>
                </a:schemeClr>
              </a:solidFill>
            </a:endParaRPr>
          </a:p>
        </p:txBody>
      </p:sp>
      <p:sp>
        <p:nvSpPr>
          <p:cNvPr id="4" name="عنصر نائب للنص 3"/>
          <p:cNvSpPr>
            <a:spLocks noGrp="1"/>
          </p:cNvSpPr>
          <p:nvPr>
            <p:ph type="body" idx="1"/>
          </p:nvPr>
        </p:nvSpPr>
        <p:spPr>
          <a:xfrm>
            <a:off x="395536" y="1340768"/>
            <a:ext cx="4040188" cy="639762"/>
          </a:xfrm>
        </p:spPr>
        <p:txBody>
          <a:bodyPr/>
          <a:lstStyle/>
          <a:p>
            <a:pPr algn="l"/>
            <a:r>
              <a:rPr lang="en-US" dirty="0"/>
              <a:t>common Signs</a:t>
            </a:r>
            <a:endParaRPr lang="ar-SA" dirty="0"/>
          </a:p>
        </p:txBody>
      </p:sp>
      <p:sp>
        <p:nvSpPr>
          <p:cNvPr id="3" name="عنصر نائب للمحتوى 2"/>
          <p:cNvSpPr>
            <a:spLocks noGrp="1"/>
          </p:cNvSpPr>
          <p:nvPr>
            <p:ph sz="half" idx="2"/>
          </p:nvPr>
        </p:nvSpPr>
        <p:spPr>
          <a:xfrm>
            <a:off x="457200" y="1988840"/>
            <a:ext cx="4042792" cy="4137323"/>
          </a:xfrm>
        </p:spPr>
        <p:txBody>
          <a:bodyPr>
            <a:normAutofit fontScale="92500" lnSpcReduction="20000"/>
          </a:bodyPr>
          <a:lstStyle/>
          <a:p>
            <a:pPr algn="l" rtl="0"/>
            <a:r>
              <a:rPr lang="en-US" dirty="0"/>
              <a:t>Weight loss</a:t>
            </a:r>
          </a:p>
          <a:p>
            <a:pPr algn="l" rtl="0"/>
            <a:r>
              <a:rPr lang="en-US" dirty="0"/>
              <a:t>Tremor</a:t>
            </a:r>
          </a:p>
          <a:p>
            <a:pPr algn="l" rtl="0"/>
            <a:r>
              <a:rPr lang="en-US" dirty="0"/>
              <a:t>Palmar erythema</a:t>
            </a:r>
          </a:p>
          <a:p>
            <a:pPr algn="l" rtl="0"/>
            <a:r>
              <a:rPr lang="en-US" dirty="0"/>
              <a:t>Sinus tachycardia</a:t>
            </a:r>
          </a:p>
          <a:p>
            <a:pPr algn="l" rtl="0"/>
            <a:r>
              <a:rPr lang="en-US" dirty="0"/>
              <a:t>Lid retraction, lid lag</a:t>
            </a:r>
          </a:p>
          <a:p>
            <a:pPr marL="0" indent="0" algn="l" rtl="0">
              <a:buNone/>
            </a:pPr>
            <a:endParaRPr lang="en-US" dirty="0" smtClean="0"/>
          </a:p>
          <a:p>
            <a:pPr algn="l" rtl="0"/>
            <a:endParaRPr lang="en-US" dirty="0"/>
          </a:p>
          <a:p>
            <a:pPr marL="0" indent="0" algn="l" rtl="0">
              <a:buNone/>
            </a:pPr>
            <a:r>
              <a:rPr lang="en-US" b="1" dirty="0"/>
              <a:t>Rare signs</a:t>
            </a:r>
          </a:p>
          <a:p>
            <a:pPr algn="l" rtl="0"/>
            <a:r>
              <a:rPr lang="en-US" dirty="0"/>
              <a:t>Gynaecomastia</a:t>
            </a:r>
          </a:p>
          <a:p>
            <a:pPr algn="l" rtl="0"/>
            <a:r>
              <a:rPr lang="en-US" dirty="0"/>
              <a:t>Spider naevi</a:t>
            </a:r>
          </a:p>
          <a:p>
            <a:pPr algn="l" rtl="0"/>
            <a:r>
              <a:rPr lang="en-US" dirty="0"/>
              <a:t>Onycholysis</a:t>
            </a:r>
          </a:p>
          <a:p>
            <a:pPr algn="l" rtl="0"/>
            <a:r>
              <a:rPr lang="en-US" dirty="0"/>
              <a:t>Pigmentation</a:t>
            </a:r>
            <a:endParaRPr lang="ar-SA" dirty="0"/>
          </a:p>
          <a:p>
            <a:pPr algn="l" rtl="0"/>
            <a:endParaRPr lang="ar-SA" dirty="0"/>
          </a:p>
        </p:txBody>
      </p:sp>
      <p:sp>
        <p:nvSpPr>
          <p:cNvPr id="5" name="عنصر نائب للنص 4"/>
          <p:cNvSpPr>
            <a:spLocks noGrp="1"/>
          </p:cNvSpPr>
          <p:nvPr>
            <p:ph type="body" sz="quarter" idx="3"/>
          </p:nvPr>
        </p:nvSpPr>
        <p:spPr>
          <a:xfrm>
            <a:off x="4572000" y="1700808"/>
            <a:ext cx="4031431" cy="834107"/>
          </a:xfrm>
        </p:spPr>
        <p:txBody>
          <a:bodyPr/>
          <a:lstStyle/>
          <a:p>
            <a:pPr algn="ctr"/>
            <a:r>
              <a:rPr lang="en-US" dirty="0"/>
              <a:t>Less common signs</a:t>
            </a:r>
          </a:p>
          <a:p>
            <a:pPr algn="ctr"/>
            <a:endParaRPr lang="ar-SA" dirty="0"/>
          </a:p>
        </p:txBody>
      </p:sp>
      <p:sp>
        <p:nvSpPr>
          <p:cNvPr id="6" name="عنصر نائب للمحتوى 5"/>
          <p:cNvSpPr>
            <a:spLocks noGrp="1"/>
          </p:cNvSpPr>
          <p:nvPr>
            <p:ph sz="quarter" idx="4"/>
          </p:nvPr>
        </p:nvSpPr>
        <p:spPr>
          <a:xfrm>
            <a:off x="4644008" y="2348880"/>
            <a:ext cx="4041775" cy="3951288"/>
          </a:xfrm>
        </p:spPr>
        <p:txBody>
          <a:bodyPr>
            <a:normAutofit/>
          </a:bodyPr>
          <a:lstStyle/>
          <a:p>
            <a:pPr algn="l" rtl="0"/>
            <a:r>
              <a:rPr lang="en-US" dirty="0" smtClean="0"/>
              <a:t>Goitre with bruit(graves disease)</a:t>
            </a:r>
          </a:p>
          <a:p>
            <a:pPr algn="l" rtl="0"/>
            <a:r>
              <a:rPr lang="en-US" dirty="0" smtClean="0"/>
              <a:t>Atrial fibrillation</a:t>
            </a:r>
          </a:p>
          <a:p>
            <a:pPr algn="l" rtl="0"/>
            <a:r>
              <a:rPr lang="en-US" dirty="0" smtClean="0"/>
              <a:t>Systolic hypertension</a:t>
            </a:r>
          </a:p>
          <a:p>
            <a:pPr algn="l" rtl="0"/>
            <a:r>
              <a:rPr lang="en-US" dirty="0" smtClean="0"/>
              <a:t>increased pulse pressure</a:t>
            </a:r>
          </a:p>
          <a:p>
            <a:pPr algn="l" rtl="0"/>
            <a:r>
              <a:rPr lang="en-US" dirty="0" smtClean="0"/>
              <a:t>Cardiac failure</a:t>
            </a:r>
          </a:p>
          <a:p>
            <a:pPr algn="l" rtl="0"/>
            <a:r>
              <a:rPr lang="en-US" dirty="0" smtClean="0"/>
              <a:t>Hyper-reflexia</a:t>
            </a:r>
          </a:p>
          <a:p>
            <a:pPr algn="l" rtl="0"/>
            <a:r>
              <a:rPr lang="en-US" dirty="0" smtClean="0"/>
              <a:t>Ill-sustained clonus</a:t>
            </a:r>
          </a:p>
          <a:p>
            <a:pPr algn="l" rtl="0"/>
            <a:r>
              <a:rPr lang="en-US" dirty="0" smtClean="0"/>
              <a:t>Proximal myopathy</a:t>
            </a:r>
          </a:p>
          <a:p>
            <a:endParaRPr lang="ar-SA" dirty="0"/>
          </a:p>
        </p:txBody>
      </p:sp>
    </p:spTree>
    <p:extLst>
      <p:ext uri="{BB962C8B-B14F-4D97-AF65-F5344CB8AC3E}">
        <p14:creationId xmlns:p14="http://schemas.microsoft.com/office/powerpoint/2010/main" val="13265919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chemeClr val="tx2">
                    <a:lumMod val="60000"/>
                    <a:lumOff val="40000"/>
                  </a:schemeClr>
                </a:solidFill>
              </a:rPr>
              <a:t>Causes of thyrotoxicosis</a:t>
            </a:r>
            <a:endParaRPr lang="ar-SA" dirty="0">
              <a:solidFill>
                <a:schemeClr val="tx2">
                  <a:lumMod val="60000"/>
                  <a:lumOff val="40000"/>
                </a:schemeClr>
              </a:solidFill>
            </a:endParaRPr>
          </a:p>
        </p:txBody>
      </p:sp>
      <p:sp>
        <p:nvSpPr>
          <p:cNvPr id="3" name="عنصر نائب للمحتوى 2"/>
          <p:cNvSpPr>
            <a:spLocks noGrp="1"/>
          </p:cNvSpPr>
          <p:nvPr>
            <p:ph sz="half" idx="1"/>
          </p:nvPr>
        </p:nvSpPr>
        <p:spPr>
          <a:xfrm>
            <a:off x="251520" y="1628800"/>
            <a:ext cx="4248472" cy="4857403"/>
          </a:xfrm>
        </p:spPr>
        <p:txBody>
          <a:bodyPr>
            <a:normAutofit fontScale="77500" lnSpcReduction="20000"/>
          </a:bodyPr>
          <a:lstStyle/>
          <a:p>
            <a:pPr algn="l" rtl="0"/>
            <a:r>
              <a:rPr lang="en-US" b="1" dirty="0"/>
              <a:t>Graves’ disease </a:t>
            </a:r>
            <a:r>
              <a:rPr lang="en-US" dirty="0"/>
              <a:t> </a:t>
            </a:r>
            <a:r>
              <a:rPr lang="en-US" b="1" dirty="0" smtClean="0"/>
              <a:t>80%</a:t>
            </a:r>
          </a:p>
          <a:p>
            <a:pPr algn="l" rtl="0"/>
            <a:endParaRPr lang="en-US" b="1" dirty="0" smtClean="0"/>
          </a:p>
          <a:p>
            <a:pPr algn="l" rtl="0"/>
            <a:r>
              <a:rPr lang="en-US" b="1" dirty="0"/>
              <a:t>Multinodular goitre </a:t>
            </a:r>
            <a:r>
              <a:rPr lang="en-US" b="1" dirty="0" smtClean="0"/>
              <a:t>15%</a:t>
            </a:r>
          </a:p>
          <a:p>
            <a:pPr marL="0" indent="0" algn="l" rtl="0">
              <a:buNone/>
            </a:pPr>
            <a:endParaRPr lang="en-US" b="1" dirty="0" smtClean="0"/>
          </a:p>
          <a:p>
            <a:pPr algn="l" rtl="0"/>
            <a:r>
              <a:rPr lang="en-US" b="1" dirty="0"/>
              <a:t>Solitary thyroid adenoma </a:t>
            </a:r>
            <a:r>
              <a:rPr lang="en-US" b="1" dirty="0" smtClean="0"/>
              <a:t>5%</a:t>
            </a:r>
          </a:p>
          <a:p>
            <a:pPr algn="l" rtl="0"/>
            <a:endParaRPr lang="en-US" b="1" dirty="0" smtClean="0"/>
          </a:p>
          <a:p>
            <a:pPr algn="l" rtl="0"/>
            <a:r>
              <a:rPr lang="en-US" b="1" dirty="0" smtClean="0"/>
              <a:t>Thyroiditis  3%</a:t>
            </a:r>
          </a:p>
          <a:p>
            <a:pPr algn="l" rtl="0">
              <a:buFont typeface="Wingdings" pitchFamily="2" charset="2"/>
              <a:buChar char="Ø"/>
            </a:pPr>
            <a:r>
              <a:rPr lang="en-US" b="1" dirty="0" smtClean="0"/>
              <a:t>  </a:t>
            </a:r>
            <a:r>
              <a:rPr lang="en-US" dirty="0" smtClean="0"/>
              <a:t>autimmune</a:t>
            </a:r>
            <a:endParaRPr lang="en-US" dirty="0"/>
          </a:p>
          <a:p>
            <a:pPr algn="l" rtl="0">
              <a:buFont typeface="Wingdings" pitchFamily="2" charset="2"/>
              <a:buChar char="Ø"/>
            </a:pPr>
            <a:r>
              <a:rPr lang="en-US" b="1" dirty="0"/>
              <a:t> </a:t>
            </a:r>
            <a:r>
              <a:rPr lang="en-US" b="1" dirty="0" smtClean="0"/>
              <a:t>  </a:t>
            </a:r>
            <a:r>
              <a:rPr lang="en-US" dirty="0" smtClean="0"/>
              <a:t>Subacute </a:t>
            </a:r>
            <a:r>
              <a:rPr lang="en-US" dirty="0"/>
              <a:t>(de </a:t>
            </a:r>
            <a:r>
              <a:rPr lang="en-US" dirty="0" smtClean="0"/>
              <a:t>Quervain’s)</a:t>
            </a:r>
            <a:endParaRPr lang="en-US" dirty="0"/>
          </a:p>
          <a:p>
            <a:pPr algn="l" rtl="0">
              <a:buFont typeface="Wingdings" pitchFamily="2" charset="2"/>
              <a:buChar char="Ø"/>
            </a:pPr>
            <a:r>
              <a:rPr lang="en-US" dirty="0"/>
              <a:t> </a:t>
            </a:r>
            <a:r>
              <a:rPr lang="en-US" dirty="0" smtClean="0"/>
              <a:t>   Post-partum</a:t>
            </a:r>
          </a:p>
          <a:p>
            <a:pPr algn="l" rtl="0"/>
            <a:endParaRPr lang="en-US" dirty="0" smtClean="0"/>
          </a:p>
          <a:p>
            <a:pPr algn="l" rtl="0"/>
            <a:r>
              <a:rPr lang="en-US" b="1" dirty="0" smtClean="0"/>
              <a:t>Iodide-induced  1%</a:t>
            </a:r>
            <a:endParaRPr lang="en-US" b="1" dirty="0"/>
          </a:p>
          <a:p>
            <a:pPr algn="l" rtl="0">
              <a:buFont typeface="Wingdings" pitchFamily="2" charset="2"/>
              <a:buChar char="Ø"/>
            </a:pPr>
            <a:r>
              <a:rPr lang="en-US" dirty="0" smtClean="0"/>
              <a:t>Drugs </a:t>
            </a:r>
            <a:r>
              <a:rPr lang="en-US" dirty="0"/>
              <a:t>(</a:t>
            </a:r>
            <a:r>
              <a:rPr lang="en-US" dirty="0" smtClean="0"/>
              <a:t>amiodarone)</a:t>
            </a:r>
            <a:endParaRPr lang="en-US" dirty="0"/>
          </a:p>
          <a:p>
            <a:pPr algn="l" rtl="0">
              <a:buFont typeface="Wingdings" pitchFamily="2" charset="2"/>
              <a:buChar char="Ø"/>
            </a:pPr>
            <a:r>
              <a:rPr lang="en-US" dirty="0" smtClean="0"/>
              <a:t>   Radiographic </a:t>
            </a:r>
            <a:r>
              <a:rPr lang="en-US" dirty="0"/>
              <a:t>contrast </a:t>
            </a:r>
            <a:r>
              <a:rPr lang="en-US" dirty="0" smtClean="0"/>
              <a:t>media</a:t>
            </a:r>
          </a:p>
          <a:p>
            <a:pPr algn="l" rtl="0"/>
            <a:endParaRPr lang="en-US" dirty="0" smtClean="0"/>
          </a:p>
          <a:p>
            <a:pPr marL="0" indent="0" algn="l" rtl="0">
              <a:buNone/>
            </a:pPr>
            <a:endParaRPr lang="ar-SA" dirty="0"/>
          </a:p>
        </p:txBody>
      </p:sp>
      <p:sp>
        <p:nvSpPr>
          <p:cNvPr id="8" name="عنصر نائب للمحتوى 7"/>
          <p:cNvSpPr>
            <a:spLocks noGrp="1"/>
          </p:cNvSpPr>
          <p:nvPr>
            <p:ph sz="half" idx="2"/>
          </p:nvPr>
        </p:nvSpPr>
        <p:spPr>
          <a:xfrm>
            <a:off x="4788024" y="1556792"/>
            <a:ext cx="4032448" cy="4929411"/>
          </a:xfrm>
        </p:spPr>
        <p:txBody>
          <a:bodyPr>
            <a:normAutofit fontScale="77500" lnSpcReduction="20000"/>
          </a:bodyPr>
          <a:lstStyle/>
          <a:p>
            <a:pPr algn="l" rtl="0"/>
            <a:r>
              <a:rPr lang="en-US" sz="3100" b="1" dirty="0" smtClean="0"/>
              <a:t>Extrathyroidal </a:t>
            </a:r>
            <a:r>
              <a:rPr lang="en-US" sz="3100" b="1" dirty="0"/>
              <a:t>source of thyroid hormone 0.02%</a:t>
            </a:r>
          </a:p>
          <a:p>
            <a:pPr algn="l" rtl="0">
              <a:buFont typeface="Wingdings" pitchFamily="2" charset="2"/>
              <a:buChar char="Ø"/>
            </a:pPr>
            <a:r>
              <a:rPr lang="en-US" sz="3100" dirty="0" smtClean="0"/>
              <a:t>  </a:t>
            </a:r>
            <a:r>
              <a:rPr lang="en-US" sz="2600" dirty="0"/>
              <a:t>Factitious thyrotoxicosis </a:t>
            </a:r>
          </a:p>
          <a:p>
            <a:pPr algn="l" rtl="0">
              <a:buFont typeface="Wingdings" pitchFamily="2" charset="2"/>
              <a:buChar char="Ø"/>
            </a:pPr>
            <a:r>
              <a:rPr lang="en-US" sz="2600" dirty="0" smtClean="0"/>
              <a:t>  Struma ovarii(Ovarian teratoma containing </a:t>
            </a:r>
            <a:r>
              <a:rPr lang="en-US" sz="2600" dirty="0"/>
              <a:t>thyroid tissue</a:t>
            </a:r>
            <a:r>
              <a:rPr lang="en-US" sz="3100" dirty="0" smtClean="0"/>
              <a:t>)</a:t>
            </a:r>
            <a:endParaRPr lang="en-US" sz="3100" dirty="0"/>
          </a:p>
          <a:p>
            <a:pPr marL="0" indent="0" algn="l" rtl="0">
              <a:buNone/>
            </a:pPr>
            <a:endParaRPr lang="en-US" sz="3100" b="1" dirty="0"/>
          </a:p>
          <a:p>
            <a:pPr algn="l" rtl="0"/>
            <a:r>
              <a:rPr lang="en-US" sz="3100" b="1" dirty="0" smtClean="0"/>
              <a:t>TSH-induced </a:t>
            </a:r>
            <a:r>
              <a:rPr lang="en-US" sz="3100" b="1" dirty="0"/>
              <a:t>0.2</a:t>
            </a:r>
            <a:r>
              <a:rPr lang="en-US" sz="3100" b="1" dirty="0" smtClean="0"/>
              <a:t>%</a:t>
            </a:r>
            <a:endParaRPr lang="en-US" sz="3100" b="1" dirty="0"/>
          </a:p>
          <a:p>
            <a:pPr algn="l" rtl="0">
              <a:buFont typeface="Wingdings" pitchFamily="2" charset="2"/>
              <a:buChar char="Ø"/>
            </a:pPr>
            <a:r>
              <a:rPr lang="en-US" sz="3100" b="1" dirty="0" smtClean="0"/>
              <a:t>  </a:t>
            </a:r>
            <a:r>
              <a:rPr lang="en-US" dirty="0" smtClean="0"/>
              <a:t>TSH-secreting </a:t>
            </a:r>
            <a:r>
              <a:rPr lang="en-US" dirty="0"/>
              <a:t>pituitary </a:t>
            </a:r>
            <a:r>
              <a:rPr lang="en-US" dirty="0" smtClean="0"/>
              <a:t>adenoma. </a:t>
            </a:r>
            <a:endParaRPr lang="en-US" dirty="0"/>
          </a:p>
          <a:p>
            <a:pPr algn="l" rtl="0">
              <a:buFont typeface="Wingdings" pitchFamily="2" charset="2"/>
              <a:buChar char="Ø"/>
            </a:pPr>
            <a:r>
              <a:rPr lang="en-US" dirty="0" smtClean="0"/>
              <a:t> Choriocarcinoma </a:t>
            </a:r>
            <a:r>
              <a:rPr lang="en-US" dirty="0"/>
              <a:t>and hydatidiform mole (</a:t>
            </a:r>
            <a:r>
              <a:rPr lang="en-US" dirty="0" smtClean="0"/>
              <a:t>Human chorionic </a:t>
            </a:r>
            <a:r>
              <a:rPr lang="en-US" dirty="0"/>
              <a:t>gonadotrophin </a:t>
            </a:r>
            <a:r>
              <a:rPr lang="en-US" dirty="0" smtClean="0"/>
              <a:t>has </a:t>
            </a:r>
            <a:r>
              <a:rPr lang="en-US" dirty="0"/>
              <a:t>thyroid-stimulating activity)</a:t>
            </a:r>
          </a:p>
          <a:p>
            <a:pPr marL="0" indent="0" algn="l" rtl="0">
              <a:buNone/>
            </a:pPr>
            <a:endParaRPr lang="en-US" sz="2400" dirty="0"/>
          </a:p>
          <a:p>
            <a:pPr algn="l"/>
            <a:endParaRPr lang="ar-SA" dirty="0"/>
          </a:p>
        </p:txBody>
      </p:sp>
    </p:spTree>
    <p:extLst>
      <p:ext uri="{BB962C8B-B14F-4D97-AF65-F5344CB8AC3E}">
        <p14:creationId xmlns:p14="http://schemas.microsoft.com/office/powerpoint/2010/main" val="33292633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defRPr/>
            </a:pPr>
            <a:r>
              <a:rPr lang="en-US" b="1" dirty="0">
                <a:solidFill>
                  <a:schemeClr val="tx2">
                    <a:lumMod val="60000"/>
                    <a:lumOff val="40000"/>
                  </a:schemeClr>
                </a:solidFill>
              </a:rPr>
              <a:t>Graves’ disease</a:t>
            </a:r>
            <a:endParaRPr lang="en-US" dirty="0" smtClean="0">
              <a:solidFill>
                <a:schemeClr val="tx2">
                  <a:lumMod val="60000"/>
                  <a:lumOff val="40000"/>
                </a:schemeClr>
              </a:solidFill>
            </a:endParaRPr>
          </a:p>
        </p:txBody>
      </p:sp>
      <p:sp>
        <p:nvSpPr>
          <p:cNvPr id="10243" name="Rectangle 3"/>
          <p:cNvSpPr>
            <a:spLocks noGrp="1" noChangeArrowheads="1"/>
          </p:cNvSpPr>
          <p:nvPr>
            <p:ph type="body" idx="1"/>
          </p:nvPr>
        </p:nvSpPr>
        <p:spPr>
          <a:xfrm>
            <a:off x="179512" y="1196752"/>
            <a:ext cx="8507288" cy="5400600"/>
          </a:xfrm>
        </p:spPr>
        <p:txBody>
          <a:bodyPr>
            <a:noAutofit/>
          </a:bodyPr>
          <a:lstStyle/>
          <a:p>
            <a:pPr algn="l" rtl="0" eaLnBrk="1" hangingPunct="1">
              <a:defRPr/>
            </a:pPr>
            <a:r>
              <a:rPr lang="en-US" sz="2800" dirty="0" smtClean="0"/>
              <a:t>The most common cause of thyrotoxicosis (60-80%). </a:t>
            </a:r>
          </a:p>
          <a:p>
            <a:pPr algn="l" rtl="0" eaLnBrk="1" hangingPunct="1">
              <a:defRPr/>
            </a:pPr>
            <a:r>
              <a:rPr lang="en-US" sz="2800" dirty="0" smtClean="0"/>
              <a:t>Organ specific auto-immune disease</a:t>
            </a:r>
          </a:p>
          <a:p>
            <a:pPr algn="l" rtl="0" eaLnBrk="1" hangingPunct="1">
              <a:defRPr/>
            </a:pPr>
            <a:r>
              <a:rPr lang="en-US" sz="2800" dirty="0" smtClean="0"/>
              <a:t>The most important autoantibody is  </a:t>
            </a:r>
            <a:r>
              <a:rPr lang="en-US" sz="2800" dirty="0" smtClean="0">
                <a:solidFill>
                  <a:schemeClr val="tx1"/>
                </a:solidFill>
              </a:rPr>
              <a:t>Thyroid Stimulating Immunoglobulin (TSI)  acts as TSH and stimulates T</a:t>
            </a:r>
            <a:r>
              <a:rPr lang="en-US" sz="2800" baseline="-25000" dirty="0" smtClean="0">
                <a:solidFill>
                  <a:schemeClr val="tx1"/>
                </a:solidFill>
              </a:rPr>
              <a:t>4</a:t>
            </a:r>
            <a:r>
              <a:rPr lang="en-US" sz="2800" dirty="0" smtClean="0">
                <a:solidFill>
                  <a:schemeClr val="tx1"/>
                </a:solidFill>
              </a:rPr>
              <a:t> and T</a:t>
            </a:r>
            <a:r>
              <a:rPr lang="en-US" sz="2800" baseline="-25000" dirty="0" smtClean="0">
                <a:solidFill>
                  <a:schemeClr val="tx1"/>
                </a:solidFill>
              </a:rPr>
              <a:t>3</a:t>
            </a:r>
          </a:p>
          <a:p>
            <a:pPr algn="l" rtl="0" eaLnBrk="1" hangingPunct="1">
              <a:defRPr/>
            </a:pPr>
            <a:r>
              <a:rPr lang="en-US" sz="3600" baseline="-25000" dirty="0" smtClean="0"/>
              <a:t>Other antibodies:</a:t>
            </a:r>
            <a:endParaRPr lang="en-US" sz="3600" baseline="-25000" dirty="0" smtClean="0">
              <a:solidFill>
                <a:schemeClr val="tx1"/>
              </a:solidFill>
            </a:endParaRPr>
          </a:p>
          <a:p>
            <a:pPr lvl="2" algn="l" rtl="0" eaLnBrk="1" hangingPunct="1">
              <a:defRPr/>
            </a:pPr>
            <a:r>
              <a:rPr lang="en-US" sz="2800" dirty="0" smtClean="0">
                <a:solidFill>
                  <a:schemeClr val="tx1">
                    <a:lumMod val="95000"/>
                    <a:lumOff val="5000"/>
                  </a:schemeClr>
                </a:solidFill>
              </a:rPr>
              <a:t>Anti thyro peroxidase (anti-TPO) antibodies </a:t>
            </a:r>
          </a:p>
          <a:p>
            <a:pPr lvl="2" algn="l" rtl="0" eaLnBrk="1" hangingPunct="1">
              <a:defRPr/>
            </a:pPr>
            <a:r>
              <a:rPr lang="en-US" sz="2800" dirty="0" smtClean="0">
                <a:solidFill>
                  <a:schemeClr val="tx1">
                    <a:lumMod val="95000"/>
                    <a:lumOff val="5000"/>
                  </a:schemeClr>
                </a:solidFill>
              </a:rPr>
              <a:t>Anti thyro globulin (anti-TG</a:t>
            </a:r>
            <a:r>
              <a:rPr lang="en-US" sz="2800" dirty="0" smtClean="0">
                <a:solidFill>
                  <a:srgbClr val="C00000"/>
                </a:solidFill>
              </a:rPr>
              <a:t>) </a:t>
            </a:r>
          </a:p>
          <a:p>
            <a:pPr lvl="2" algn="l" rtl="0" eaLnBrk="1" hangingPunct="1">
              <a:buFont typeface="Wingdings" pitchFamily="2" charset="2"/>
              <a:buChar char="v"/>
              <a:defRPr/>
            </a:pPr>
            <a:r>
              <a:rPr lang="en-US" sz="2800" dirty="0" smtClean="0">
                <a:solidFill>
                  <a:schemeClr val="tx1">
                    <a:lumMod val="95000"/>
                    <a:lumOff val="5000"/>
                  </a:schemeClr>
                </a:solidFill>
              </a:rPr>
              <a:t>Associated with other</a:t>
            </a:r>
            <a:r>
              <a:rPr lang="en-US" sz="2800" dirty="0">
                <a:solidFill>
                  <a:schemeClr val="tx1">
                    <a:lumMod val="95000"/>
                    <a:lumOff val="5000"/>
                  </a:schemeClr>
                </a:solidFill>
              </a:rPr>
              <a:t> </a:t>
            </a:r>
            <a:r>
              <a:rPr lang="en-US" sz="2800" dirty="0" smtClean="0">
                <a:solidFill>
                  <a:schemeClr val="tx1">
                    <a:lumMod val="95000"/>
                    <a:lumOff val="5000"/>
                  </a:schemeClr>
                </a:solidFill>
              </a:rPr>
              <a:t>Autoimmune diseases - Pernicious Anemia, T1DM  RA, Myasthenia Gravis, Vitiligo, Adrenal insufficiency</a:t>
            </a:r>
            <a:r>
              <a:rPr lang="en-US" sz="2800" dirty="0" smtClean="0">
                <a:solidFill>
                  <a:srgbClr val="C00000"/>
                </a:solidFill>
              </a:rPr>
              <a:t>. </a:t>
            </a:r>
          </a:p>
        </p:txBody>
      </p:sp>
    </p:spTree>
    <p:extLst>
      <p:ext uri="{BB962C8B-B14F-4D97-AF65-F5344CB8AC3E}">
        <p14:creationId xmlns:p14="http://schemas.microsoft.com/office/powerpoint/2010/main" val="3772092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rgbClr val="0070C0"/>
                </a:solidFill>
              </a:rPr>
              <a:t>Epidemiology of Graves’ Disease</a:t>
            </a:r>
            <a:endParaRPr lang="ar-SA" dirty="0">
              <a:solidFill>
                <a:srgbClr val="0070C0"/>
              </a:solidFill>
            </a:endParaRPr>
          </a:p>
        </p:txBody>
      </p:sp>
      <p:sp>
        <p:nvSpPr>
          <p:cNvPr id="3" name="عنصر نائب للمحتوى 2"/>
          <p:cNvSpPr>
            <a:spLocks noGrp="1"/>
          </p:cNvSpPr>
          <p:nvPr>
            <p:ph idx="1"/>
          </p:nvPr>
        </p:nvSpPr>
        <p:spPr>
          <a:xfrm>
            <a:off x="539552" y="1628800"/>
            <a:ext cx="8363272" cy="4925144"/>
          </a:xfrm>
        </p:spPr>
        <p:txBody>
          <a:bodyPr>
            <a:normAutofit/>
          </a:bodyPr>
          <a:lstStyle/>
          <a:p>
            <a:pPr marL="0" indent="0" algn="l" rtl="0">
              <a:buNone/>
            </a:pPr>
            <a:endParaRPr lang="en-US" sz="3600" dirty="0" smtClean="0"/>
          </a:p>
          <a:p>
            <a:pPr algn="l" rtl="0"/>
            <a:r>
              <a:rPr lang="en-US" sz="3600" dirty="0" smtClean="0"/>
              <a:t>Prevalence</a:t>
            </a:r>
            <a:r>
              <a:rPr lang="en-US" sz="3600" dirty="0"/>
              <a:t>: </a:t>
            </a:r>
            <a:r>
              <a:rPr lang="en-US" sz="3600" b="1" dirty="0">
                <a:solidFill>
                  <a:srgbClr val="FF0000"/>
                </a:solidFill>
                <a:latin typeface="Times New Roman" pitchFamily="18" charset="0"/>
                <a:cs typeface="Times New Roman" pitchFamily="18" charset="0"/>
              </a:rPr>
              <a:t>0.6%</a:t>
            </a:r>
            <a:r>
              <a:rPr lang="en-US" sz="3600" dirty="0"/>
              <a:t> of </a:t>
            </a:r>
            <a:r>
              <a:rPr lang="en-US" sz="3600" dirty="0" smtClean="0"/>
              <a:t>population</a:t>
            </a:r>
          </a:p>
          <a:p>
            <a:pPr algn="l" rtl="0"/>
            <a:r>
              <a:rPr lang="en-US" sz="3600" dirty="0" smtClean="0"/>
              <a:t>Incidence</a:t>
            </a:r>
            <a:r>
              <a:rPr lang="en-US" sz="3600" dirty="0"/>
              <a:t>: </a:t>
            </a:r>
            <a:r>
              <a:rPr lang="en-US" sz="3600" b="1" dirty="0" smtClean="0">
                <a:solidFill>
                  <a:srgbClr val="FF0000"/>
                </a:solidFill>
                <a:latin typeface="Times New Roman" pitchFamily="18" charset="0"/>
                <a:cs typeface="Times New Roman" pitchFamily="18" charset="0"/>
              </a:rPr>
              <a:t>0.5/1000/</a:t>
            </a:r>
            <a:r>
              <a:rPr lang="en-US" sz="3600" dirty="0" smtClean="0"/>
              <a:t>year</a:t>
            </a:r>
          </a:p>
          <a:p>
            <a:pPr algn="l" rtl="0"/>
            <a:r>
              <a:rPr lang="en-US" sz="3600" dirty="0" smtClean="0"/>
              <a:t>Female/male </a:t>
            </a:r>
            <a:r>
              <a:rPr lang="en-US" sz="3600" dirty="0"/>
              <a:t>ratio</a:t>
            </a:r>
            <a:r>
              <a:rPr lang="en-US" sz="3600" b="1" dirty="0">
                <a:solidFill>
                  <a:srgbClr val="FF0000"/>
                </a:solidFill>
                <a:latin typeface="Times New Roman" pitchFamily="18" charset="0"/>
                <a:cs typeface="Times New Roman" pitchFamily="18" charset="0"/>
              </a:rPr>
              <a:t>: </a:t>
            </a:r>
            <a:r>
              <a:rPr lang="en-US" sz="3600" b="1" dirty="0" smtClean="0">
                <a:solidFill>
                  <a:srgbClr val="FF0000"/>
                </a:solidFill>
                <a:latin typeface="Times New Roman" pitchFamily="18" charset="0"/>
                <a:cs typeface="Times New Roman" pitchFamily="18" charset="0"/>
              </a:rPr>
              <a:t>5 </a:t>
            </a:r>
            <a:r>
              <a:rPr lang="en-US" sz="3600" b="1" dirty="0">
                <a:solidFill>
                  <a:srgbClr val="FF0000"/>
                </a:solidFill>
                <a:latin typeface="Times New Roman" pitchFamily="18" charset="0"/>
                <a:cs typeface="Times New Roman" pitchFamily="18" charset="0"/>
              </a:rPr>
              <a:t>– </a:t>
            </a:r>
            <a:r>
              <a:rPr lang="en-US" sz="3600" b="1" dirty="0" smtClean="0">
                <a:solidFill>
                  <a:srgbClr val="FF0000"/>
                </a:solidFill>
                <a:latin typeface="Times New Roman" pitchFamily="18" charset="0"/>
                <a:cs typeface="Times New Roman" pitchFamily="18" charset="0"/>
              </a:rPr>
              <a:t>10/1</a:t>
            </a:r>
            <a:endParaRPr lang="en-US" sz="3600" dirty="0" smtClean="0"/>
          </a:p>
          <a:p>
            <a:pPr algn="l" rtl="0"/>
            <a:r>
              <a:rPr lang="en-US" sz="3600" dirty="0" smtClean="0"/>
              <a:t>Peak </a:t>
            </a:r>
            <a:r>
              <a:rPr lang="en-US" sz="3600" dirty="0"/>
              <a:t>incidence: </a:t>
            </a:r>
            <a:r>
              <a:rPr lang="en-US" sz="3600" b="1" dirty="0" smtClean="0">
                <a:solidFill>
                  <a:srgbClr val="FF0000"/>
                </a:solidFill>
                <a:latin typeface="Times New Roman" pitchFamily="18" charset="0"/>
                <a:cs typeface="Times New Roman" pitchFamily="18" charset="0"/>
              </a:rPr>
              <a:t>30 </a:t>
            </a:r>
            <a:r>
              <a:rPr lang="en-US" sz="3600" b="1" dirty="0">
                <a:solidFill>
                  <a:srgbClr val="FF0000"/>
                </a:solidFill>
                <a:latin typeface="Times New Roman" pitchFamily="18" charset="0"/>
                <a:cs typeface="Times New Roman" pitchFamily="18" charset="0"/>
              </a:rPr>
              <a:t>– 60 </a:t>
            </a:r>
            <a:r>
              <a:rPr lang="en-US" sz="3600" dirty="0"/>
              <a:t>years of age</a:t>
            </a:r>
          </a:p>
          <a:p>
            <a:endParaRPr lang="ar-SA" dirty="0"/>
          </a:p>
        </p:txBody>
      </p:sp>
    </p:spTree>
    <p:extLst>
      <p:ext uri="{BB962C8B-B14F-4D97-AF65-F5344CB8AC3E}">
        <p14:creationId xmlns:p14="http://schemas.microsoft.com/office/powerpoint/2010/main" val="28196978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67544" y="332656"/>
            <a:ext cx="8229600" cy="1139825"/>
          </a:xfrm>
        </p:spPr>
        <p:txBody>
          <a:bodyPr>
            <a:normAutofit/>
          </a:bodyPr>
          <a:lstStyle/>
          <a:p>
            <a:pPr eaLnBrk="1" hangingPunct="1">
              <a:defRPr/>
            </a:pPr>
            <a:r>
              <a:rPr lang="pl-PL" sz="4000" b="1" dirty="0" smtClean="0">
                <a:solidFill>
                  <a:srgbClr val="99CCFF"/>
                </a:solidFill>
              </a:rPr>
              <a:t>Graves’ disease - pathogenesis</a:t>
            </a:r>
            <a:endParaRPr lang="en-GB" sz="4000" b="1" dirty="0" smtClean="0">
              <a:solidFill>
                <a:srgbClr val="99CCFF"/>
              </a:solidFill>
            </a:endParaRPr>
          </a:p>
        </p:txBody>
      </p:sp>
      <p:sp>
        <p:nvSpPr>
          <p:cNvPr id="25603" name="Rectangle 3"/>
          <p:cNvSpPr>
            <a:spLocks noGrp="1" noChangeArrowheads="1"/>
          </p:cNvSpPr>
          <p:nvPr>
            <p:ph idx="1"/>
          </p:nvPr>
        </p:nvSpPr>
        <p:spPr>
          <a:xfrm>
            <a:off x="457200" y="1341438"/>
            <a:ext cx="8229600" cy="5183187"/>
          </a:xfrm>
        </p:spPr>
        <p:txBody>
          <a:bodyPr/>
          <a:lstStyle/>
          <a:p>
            <a:pPr algn="ctr" eaLnBrk="1" hangingPunct="1">
              <a:lnSpc>
                <a:spcPct val="130000"/>
              </a:lnSpc>
              <a:buClr>
                <a:srgbClr val="99CCFF"/>
              </a:buClr>
              <a:buSzPct val="125000"/>
              <a:buFont typeface="Wingdings" pitchFamily="2" charset="2"/>
              <a:buNone/>
              <a:defRPr/>
            </a:pPr>
            <a:r>
              <a:rPr lang="pl-PL" sz="2800" b="1" dirty="0" smtClean="0"/>
              <a:t>Genetic and environmental factors</a:t>
            </a:r>
          </a:p>
          <a:p>
            <a:pPr algn="ctr" eaLnBrk="1" hangingPunct="1">
              <a:lnSpc>
                <a:spcPct val="130000"/>
              </a:lnSpc>
              <a:buClr>
                <a:srgbClr val="99CCFF"/>
              </a:buClr>
              <a:buSzPct val="125000"/>
              <a:buFont typeface="Wingdings" pitchFamily="2" charset="2"/>
              <a:buNone/>
              <a:defRPr/>
            </a:pPr>
            <a:r>
              <a:rPr lang="pl-PL" b="1" dirty="0" smtClean="0">
                <a:sym typeface="Wingdings" pitchFamily="2" charset="2"/>
              </a:rPr>
              <a:t></a:t>
            </a:r>
          </a:p>
          <a:p>
            <a:pPr algn="ctr" eaLnBrk="1" hangingPunct="1">
              <a:lnSpc>
                <a:spcPct val="130000"/>
              </a:lnSpc>
              <a:buClr>
                <a:srgbClr val="99CCFF"/>
              </a:buClr>
              <a:buSzPct val="125000"/>
              <a:buFont typeface="Wingdings" pitchFamily="2" charset="2"/>
              <a:buNone/>
              <a:defRPr/>
            </a:pPr>
            <a:r>
              <a:rPr lang="pl-PL" sz="2800" b="1" dirty="0" smtClean="0"/>
              <a:t>Production of IgG antibodies</a:t>
            </a:r>
          </a:p>
          <a:p>
            <a:pPr algn="ctr" eaLnBrk="1" hangingPunct="1">
              <a:lnSpc>
                <a:spcPct val="130000"/>
              </a:lnSpc>
              <a:buClr>
                <a:srgbClr val="99CCFF"/>
              </a:buClr>
              <a:buSzPct val="125000"/>
              <a:buFont typeface="Wingdings" pitchFamily="2" charset="2"/>
              <a:buNone/>
              <a:defRPr/>
            </a:pPr>
            <a:r>
              <a:rPr lang="pl-PL" sz="2400" b="1" i="1" dirty="0" smtClean="0"/>
              <a:t>(thyroid-stimulating immunoglobulins TSI</a:t>
            </a:r>
          </a:p>
          <a:p>
            <a:pPr algn="ctr" eaLnBrk="1" hangingPunct="1">
              <a:lnSpc>
                <a:spcPct val="130000"/>
              </a:lnSpc>
              <a:buClr>
                <a:srgbClr val="99CCFF"/>
              </a:buClr>
              <a:buSzPct val="125000"/>
              <a:buFont typeface="Wingdings" pitchFamily="2" charset="2"/>
              <a:buNone/>
              <a:defRPr/>
            </a:pPr>
            <a:r>
              <a:rPr lang="pl-PL" sz="2400" b="1" i="1" dirty="0" smtClean="0"/>
              <a:t>or TSH-receptor antibodies TRAb)</a:t>
            </a:r>
          </a:p>
          <a:p>
            <a:pPr algn="ctr" eaLnBrk="1" hangingPunct="1">
              <a:lnSpc>
                <a:spcPct val="130000"/>
              </a:lnSpc>
              <a:buClr>
                <a:srgbClr val="99CCFF"/>
              </a:buClr>
              <a:buSzPct val="125000"/>
              <a:buFont typeface="Wingdings" pitchFamily="2" charset="2"/>
              <a:buNone/>
              <a:defRPr/>
            </a:pPr>
            <a:r>
              <a:rPr lang="pl-PL" b="1" dirty="0" smtClean="0">
                <a:sym typeface="Wingdings" pitchFamily="2" charset="2"/>
              </a:rPr>
              <a:t></a:t>
            </a:r>
            <a:endParaRPr lang="pl-PL" b="1" i="1" dirty="0" smtClean="0"/>
          </a:p>
          <a:p>
            <a:pPr algn="ctr" eaLnBrk="1" hangingPunct="1">
              <a:lnSpc>
                <a:spcPct val="130000"/>
              </a:lnSpc>
              <a:buClr>
                <a:srgbClr val="99CCFF"/>
              </a:buClr>
              <a:buSzPct val="125000"/>
              <a:buFont typeface="Wingdings" pitchFamily="2" charset="2"/>
              <a:buNone/>
              <a:defRPr/>
            </a:pPr>
            <a:r>
              <a:rPr lang="pl-PL" sz="2800" b="1" dirty="0" smtClean="0">
                <a:solidFill>
                  <a:srgbClr val="FF0000"/>
                </a:solidFill>
                <a:effectLst>
                  <a:outerShdw blurRad="38100" dist="38100" dir="2700000" algn="tl">
                    <a:srgbClr val="FFFFFF"/>
                  </a:outerShdw>
                </a:effectLst>
              </a:rPr>
              <a:t>Stimulation thyroid hormone production and goitre formation</a:t>
            </a:r>
            <a:endParaRPr lang="en-GB" sz="2800" b="1" dirty="0" smtClean="0">
              <a:solidFill>
                <a:srgbClr val="FF0000"/>
              </a:solidFill>
              <a:effectLst>
                <a:outerShdw blurRad="38100" dist="38100" dir="2700000" algn="tl">
                  <a:srgbClr val="FFFFFF"/>
                </a:outerShdw>
              </a:effectLst>
            </a:endParaRPr>
          </a:p>
        </p:txBody>
      </p:sp>
    </p:spTree>
    <p:extLst>
      <p:ext uri="{BB962C8B-B14F-4D97-AF65-F5344CB8AC3E}">
        <p14:creationId xmlns:p14="http://schemas.microsoft.com/office/powerpoint/2010/main" val="28232226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92696"/>
            <a:ext cx="8291264" cy="1354162"/>
          </a:xfrm>
        </p:spPr>
        <p:txBody>
          <a:bodyPr>
            <a:noAutofit/>
          </a:bodyPr>
          <a:lstStyle/>
          <a:p>
            <a:pPr rtl="0"/>
            <a:r>
              <a:rPr lang="en-US" b="1" dirty="0" smtClean="0">
                <a:solidFill>
                  <a:srgbClr val="0070C0"/>
                </a:solidFill>
                <a:latin typeface="+mn-lt"/>
              </a:rPr>
              <a:t>Precipitating And Predisposing Factors </a:t>
            </a:r>
            <a:endParaRPr lang="ar-SA" b="1" dirty="0">
              <a:solidFill>
                <a:srgbClr val="0070C0"/>
              </a:solidFill>
              <a:latin typeface="+mn-lt"/>
            </a:endParaRPr>
          </a:p>
        </p:txBody>
      </p:sp>
      <p:sp>
        <p:nvSpPr>
          <p:cNvPr id="3" name="عنصر نائب للمحتوى 2"/>
          <p:cNvSpPr>
            <a:spLocks noGrp="1"/>
          </p:cNvSpPr>
          <p:nvPr>
            <p:ph idx="1"/>
          </p:nvPr>
        </p:nvSpPr>
        <p:spPr>
          <a:xfrm>
            <a:off x="457200" y="2132856"/>
            <a:ext cx="8219256" cy="3993307"/>
          </a:xfrm>
        </p:spPr>
        <p:txBody>
          <a:bodyPr>
            <a:normAutofit fontScale="77500" lnSpcReduction="20000"/>
          </a:bodyPr>
          <a:lstStyle/>
          <a:p>
            <a:pPr algn="l" rtl="0"/>
            <a:r>
              <a:rPr lang="en-US" b="1" dirty="0" smtClean="0"/>
              <a:t>Genetic Susceptibility</a:t>
            </a:r>
            <a:r>
              <a:rPr lang="en-US" dirty="0" smtClean="0"/>
              <a:t>(</a:t>
            </a:r>
            <a:r>
              <a:rPr lang="en-US" dirty="0">
                <a:latin typeface="Arial" pitchFamily="34" charset="0"/>
              </a:rPr>
              <a:t>15% of pts with Graves’ have a close relative with the same </a:t>
            </a:r>
            <a:r>
              <a:rPr lang="en-US" dirty="0" smtClean="0">
                <a:latin typeface="Arial" pitchFamily="34" charset="0"/>
              </a:rPr>
              <a:t>disorder)</a:t>
            </a:r>
            <a:endParaRPr lang="en-US" dirty="0" smtClean="0"/>
          </a:p>
          <a:p>
            <a:pPr algn="l" rtl="0"/>
            <a:r>
              <a:rPr lang="en-US" b="1" dirty="0"/>
              <a:t>Stress</a:t>
            </a:r>
            <a:r>
              <a:rPr lang="en-US" dirty="0"/>
              <a:t> </a:t>
            </a:r>
            <a:r>
              <a:rPr lang="en-US" dirty="0" smtClean="0"/>
              <a:t>:patients </a:t>
            </a:r>
            <a:r>
              <a:rPr lang="en-US" dirty="0"/>
              <a:t>with Graves'hyperthyroidism give  history of  psychologic stress(loss of a spouse or </a:t>
            </a:r>
            <a:r>
              <a:rPr lang="en-US" dirty="0" smtClean="0"/>
              <a:t> </a:t>
            </a:r>
            <a:r>
              <a:rPr lang="en-US" dirty="0"/>
              <a:t>road traffic accident) before onset of  hyperthyroidism</a:t>
            </a:r>
            <a:endParaRPr lang="en-US" dirty="0" smtClean="0"/>
          </a:p>
          <a:p>
            <a:pPr algn="l" rtl="0"/>
            <a:r>
              <a:rPr lang="en-US" b="1" dirty="0" smtClean="0"/>
              <a:t>Gender</a:t>
            </a:r>
            <a:r>
              <a:rPr lang="en-US" dirty="0" smtClean="0"/>
              <a:t>( F:M 7:1)</a:t>
            </a:r>
          </a:p>
          <a:p>
            <a:pPr algn="l" rtl="0"/>
            <a:r>
              <a:rPr lang="en-US" b="1" dirty="0"/>
              <a:t>Smoking</a:t>
            </a:r>
            <a:r>
              <a:rPr lang="en-US" dirty="0"/>
              <a:t>(relative risk approximately 2.0) and an even stronger risk factor for Graves' </a:t>
            </a:r>
            <a:r>
              <a:rPr lang="en-US" dirty="0" smtClean="0"/>
              <a:t>opthalmopathy </a:t>
            </a:r>
          </a:p>
          <a:p>
            <a:pPr algn="l" rtl="0"/>
            <a:r>
              <a:rPr lang="en-US" b="1" dirty="0" smtClean="0"/>
              <a:t>Pregnancy</a:t>
            </a:r>
            <a:r>
              <a:rPr lang="en-US" dirty="0" smtClean="0"/>
              <a:t> (</a:t>
            </a:r>
            <a:r>
              <a:rPr lang="en-US" dirty="0"/>
              <a:t>30% of women give  history of pregnancy in </a:t>
            </a:r>
            <a:r>
              <a:rPr lang="en-US" dirty="0" smtClean="0"/>
              <a:t>12 </a:t>
            </a:r>
            <a:r>
              <a:rPr lang="en-US" dirty="0"/>
              <a:t>months before  onset of G D </a:t>
            </a:r>
            <a:r>
              <a:rPr lang="en-US" dirty="0" smtClean="0"/>
              <a:t>)</a:t>
            </a:r>
          </a:p>
          <a:p>
            <a:pPr algn="l" rtl="0"/>
            <a:r>
              <a:rPr lang="en-US" b="1" dirty="0"/>
              <a:t>Drugs</a:t>
            </a:r>
            <a:r>
              <a:rPr lang="en-US" dirty="0"/>
              <a:t>(amiodarone, Interferon alpha,iodine</a:t>
            </a:r>
            <a:r>
              <a:rPr lang="en-US" dirty="0" smtClean="0"/>
              <a:t>)</a:t>
            </a:r>
            <a:endParaRPr lang="ar-SA" dirty="0"/>
          </a:p>
        </p:txBody>
      </p:sp>
    </p:spTree>
    <p:extLst>
      <p:ext uri="{BB962C8B-B14F-4D97-AF65-F5344CB8AC3E}">
        <p14:creationId xmlns:p14="http://schemas.microsoft.com/office/powerpoint/2010/main" val="30413400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rgbClr val="0070C0"/>
                </a:solidFill>
              </a:rPr>
              <a:t>Components of Graves’ disease</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240300118"/>
              </p:ext>
            </p:extLst>
          </p:nvPr>
        </p:nvGraphicFramePr>
        <p:xfrm>
          <a:off x="457200" y="1600200"/>
          <a:ext cx="8229600" cy="3962400"/>
        </p:xfrm>
        <a:graphic>
          <a:graphicData uri="http://schemas.openxmlformats.org/drawingml/2006/table">
            <a:tbl>
              <a:tblPr rtl="1" firstRow="1" bandRow="1">
                <a:tableStyleId>{5C22544A-7EE6-4342-B048-85BDC9FD1C3A}</a:tableStyleId>
              </a:tblPr>
              <a:tblGrid>
                <a:gridCol w="4114800"/>
                <a:gridCol w="4114800"/>
              </a:tblGrid>
              <a:tr h="370840">
                <a:tc>
                  <a:txBody>
                    <a:bodyPr/>
                    <a:lstStyle/>
                    <a:p>
                      <a:pPr algn="l" rtl="1"/>
                      <a:r>
                        <a:rPr lang="en-US" sz="2400" b="1" dirty="0" smtClean="0">
                          <a:solidFill>
                            <a:schemeClr val="bg1"/>
                          </a:solidFill>
                        </a:rPr>
                        <a:t>                      Prevalence</a:t>
                      </a:r>
                      <a:endParaRPr lang="ar-SA" sz="2400" b="1" dirty="0">
                        <a:solidFill>
                          <a:schemeClr val="bg1"/>
                        </a:solidFill>
                      </a:endParaRPr>
                    </a:p>
                  </a:txBody>
                  <a:tcPr/>
                </a:tc>
                <a:tc>
                  <a:txBody>
                    <a:bodyPr/>
                    <a:lstStyle/>
                    <a:p>
                      <a:pPr algn="ctr" rtl="1"/>
                      <a:r>
                        <a:rPr lang="en-US" sz="3200" b="1" dirty="0" smtClean="0">
                          <a:solidFill>
                            <a:schemeClr val="bg1"/>
                          </a:solidFill>
                        </a:rPr>
                        <a:t> Feature</a:t>
                      </a:r>
                      <a:r>
                        <a:rPr lang="en-US" sz="1800" b="1" dirty="0" smtClean="0">
                          <a:solidFill>
                            <a:srgbClr val="FF0000"/>
                          </a:solidFill>
                        </a:rPr>
                        <a:t> </a:t>
                      </a:r>
                      <a:endParaRPr lang="ar-SA" dirty="0"/>
                    </a:p>
                  </a:txBody>
                  <a:tcPr/>
                </a:tc>
              </a:tr>
              <a:tr h="370840">
                <a:tc>
                  <a:txBody>
                    <a:bodyPr/>
                    <a:lstStyle/>
                    <a:p>
                      <a:pPr algn="ctr" rtl="1"/>
                      <a:r>
                        <a:rPr lang="en-US" sz="2400" dirty="0" smtClean="0"/>
                        <a:t>95%</a:t>
                      </a:r>
                      <a:endParaRPr lang="ar-SA" sz="2400" dirty="0"/>
                    </a:p>
                  </a:txBody>
                  <a:tcPr/>
                </a:tc>
                <a:tc>
                  <a:txBody>
                    <a:bodyPr/>
                    <a:lstStyle/>
                    <a:p>
                      <a:pPr algn="ctr" rtl="1"/>
                      <a:r>
                        <a:rPr lang="en-US" sz="2400" dirty="0" smtClean="0"/>
                        <a:t>Hyperthyroidism</a:t>
                      </a:r>
                      <a:r>
                        <a:rPr lang="en-US" sz="2400" baseline="0" dirty="0" smtClean="0"/>
                        <a:t> and goiter</a:t>
                      </a:r>
                      <a:endParaRPr lang="ar-SA" sz="2400" dirty="0"/>
                    </a:p>
                  </a:txBody>
                  <a:tcPr/>
                </a:tc>
              </a:tr>
              <a:tr h="370840">
                <a:tc>
                  <a:txBody>
                    <a:bodyPr/>
                    <a:lstStyle/>
                    <a:p>
                      <a:pPr algn="ctr" rtl="1"/>
                      <a:r>
                        <a:rPr lang="en-US" sz="2400" dirty="0" smtClean="0"/>
                        <a:t>50%</a:t>
                      </a:r>
                      <a:endParaRPr lang="ar-SA" sz="2400" dirty="0"/>
                    </a:p>
                  </a:txBody>
                  <a:tcPr/>
                </a:tc>
                <a:tc>
                  <a:txBody>
                    <a:bodyPr/>
                    <a:lstStyle/>
                    <a:p>
                      <a:pPr algn="ctr" rtl="1"/>
                      <a:r>
                        <a:rPr lang="en-US" sz="2400" dirty="0" smtClean="0"/>
                        <a:t>Thyroid eye disease</a:t>
                      </a:r>
                      <a:endParaRPr lang="ar-SA" sz="2400" dirty="0"/>
                    </a:p>
                  </a:txBody>
                  <a:tcPr/>
                </a:tc>
              </a:tr>
              <a:tr h="370840">
                <a:tc>
                  <a:txBody>
                    <a:bodyPr/>
                    <a:lstStyle/>
                    <a:p>
                      <a:pPr algn="ctr" rtl="1"/>
                      <a:r>
                        <a:rPr lang="en-US" sz="2400" dirty="0" smtClean="0"/>
                        <a:t>5%</a:t>
                      </a:r>
                      <a:endParaRPr lang="ar-SA" sz="2400" dirty="0"/>
                    </a:p>
                  </a:txBody>
                  <a:tcPr/>
                </a:tc>
                <a:tc>
                  <a:txBody>
                    <a:bodyPr/>
                    <a:lstStyle/>
                    <a:p>
                      <a:pPr algn="ctr" rtl="1"/>
                      <a:r>
                        <a:rPr lang="en-US" sz="2400" dirty="0" smtClean="0"/>
                        <a:t>Pretibial</a:t>
                      </a:r>
                      <a:r>
                        <a:rPr lang="en-US" sz="2400" baseline="0" dirty="0" smtClean="0"/>
                        <a:t> myxoedema</a:t>
                      </a:r>
                      <a:endParaRPr lang="ar-SA" sz="2400" dirty="0"/>
                    </a:p>
                  </a:txBody>
                  <a:tcPr/>
                </a:tc>
              </a:tr>
              <a:tr h="370840">
                <a:tc>
                  <a:txBody>
                    <a:bodyPr/>
                    <a:lstStyle/>
                    <a:p>
                      <a:pPr algn="ctr" rtl="1"/>
                      <a:r>
                        <a:rPr lang="en-US" sz="2400" dirty="0" smtClean="0"/>
                        <a:t>1%</a:t>
                      </a:r>
                      <a:endParaRPr lang="ar-SA" sz="2400" dirty="0"/>
                    </a:p>
                  </a:txBody>
                  <a:tcPr/>
                </a:tc>
                <a:tc>
                  <a:txBody>
                    <a:bodyPr/>
                    <a:lstStyle/>
                    <a:p>
                      <a:pPr algn="ctr" rtl="1"/>
                      <a:r>
                        <a:rPr lang="en-US" sz="2400" dirty="0" smtClean="0"/>
                        <a:t>acropathy</a:t>
                      </a:r>
                      <a:endParaRPr lang="ar-SA" sz="2400" dirty="0"/>
                    </a:p>
                  </a:txBody>
                  <a:tcPr/>
                </a:tc>
              </a:tr>
              <a:tr h="370840">
                <a:tc>
                  <a:txBody>
                    <a:bodyPr/>
                    <a:lstStyle/>
                    <a:p>
                      <a:pPr algn="ctr" rtl="1"/>
                      <a:r>
                        <a:rPr lang="en-US" sz="2400" dirty="0" smtClean="0"/>
                        <a:t>5%</a:t>
                      </a:r>
                      <a:endParaRPr lang="ar-SA" sz="2400" dirty="0"/>
                    </a:p>
                  </a:txBody>
                  <a:tcPr/>
                </a:tc>
                <a:tc>
                  <a:txBody>
                    <a:bodyPr/>
                    <a:lstStyle/>
                    <a:p>
                      <a:pPr algn="ctr" rtl="1"/>
                      <a:r>
                        <a:rPr lang="en-US" sz="2400" dirty="0" smtClean="0"/>
                        <a:t>Thyroid eye disease without</a:t>
                      </a:r>
                    </a:p>
                    <a:p>
                      <a:pPr algn="ctr" rtl="1"/>
                      <a:r>
                        <a:rPr lang="en-US" sz="2400" dirty="0" smtClean="0"/>
                        <a:t>hyperthyroidism [‘Euthyroid               Graves’ disease’]</a:t>
                      </a:r>
                    </a:p>
                    <a:p>
                      <a:pPr algn="ctr" rtl="1"/>
                      <a:endParaRPr lang="ar-SA" sz="2400" dirty="0"/>
                    </a:p>
                  </a:txBody>
                  <a:tcPr/>
                </a:tc>
              </a:tr>
            </a:tbl>
          </a:graphicData>
        </a:graphic>
      </p:graphicFrame>
    </p:spTree>
    <p:extLst>
      <p:ext uri="{BB962C8B-B14F-4D97-AF65-F5344CB8AC3E}">
        <p14:creationId xmlns:p14="http://schemas.microsoft.com/office/powerpoint/2010/main" val="35007599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1704" y="404664"/>
            <a:ext cx="4089648" cy="1066800"/>
          </a:xfrm>
        </p:spPr>
        <p:txBody>
          <a:bodyPr/>
          <a:lstStyle/>
          <a:p>
            <a:pPr eaLnBrk="1" hangingPunct="1">
              <a:defRPr/>
            </a:pPr>
            <a:endParaRPr lang="en-GB" sz="4000" dirty="0" smtClean="0">
              <a:solidFill>
                <a:srgbClr val="99CCFF"/>
              </a:solidFill>
            </a:endParaRPr>
          </a:p>
        </p:txBody>
      </p:sp>
      <p:sp>
        <p:nvSpPr>
          <p:cNvPr id="29699" name="Rectangle 3"/>
          <p:cNvSpPr>
            <a:spLocks noGrp="1" noChangeArrowheads="1"/>
          </p:cNvSpPr>
          <p:nvPr>
            <p:ph idx="1"/>
          </p:nvPr>
        </p:nvSpPr>
        <p:spPr>
          <a:xfrm>
            <a:off x="0" y="4006503"/>
            <a:ext cx="8964488" cy="4539697"/>
          </a:xfrm>
        </p:spPr>
        <p:txBody>
          <a:bodyPr/>
          <a:lstStyle/>
          <a:p>
            <a:pPr marL="0" indent="0" algn="l">
              <a:lnSpc>
                <a:spcPct val="125000"/>
              </a:lnSpc>
              <a:buNone/>
              <a:defRPr/>
            </a:pPr>
            <a:r>
              <a:rPr lang="en-US" sz="3600" b="1" dirty="0" smtClean="0"/>
              <a:t>Goiter</a:t>
            </a:r>
            <a:r>
              <a:rPr lang="pl-PL" sz="3600" b="1" dirty="0" smtClean="0"/>
              <a:t> </a:t>
            </a:r>
          </a:p>
          <a:p>
            <a:pPr marL="0" indent="0" algn="l" rtl="0">
              <a:lnSpc>
                <a:spcPct val="125000"/>
              </a:lnSpc>
              <a:buNone/>
              <a:defRPr/>
            </a:pPr>
            <a:r>
              <a:rPr lang="pl-PL" b="1" dirty="0" smtClean="0"/>
              <a:t>Symmetrically enlarged</a:t>
            </a:r>
            <a:r>
              <a:rPr lang="en-US" b="1" dirty="0" smtClean="0"/>
              <a:t>,with </a:t>
            </a:r>
            <a:r>
              <a:rPr lang="pl-PL" b="1" dirty="0" smtClean="0"/>
              <a:t>bruit</a:t>
            </a:r>
            <a:r>
              <a:rPr lang="en-US" b="1" dirty="0" smtClean="0"/>
              <a:t> on auscultation </a:t>
            </a:r>
          </a:p>
          <a:p>
            <a:pPr marL="0" indent="0" algn="l" rtl="0">
              <a:lnSpc>
                <a:spcPct val="125000"/>
              </a:lnSpc>
              <a:buNone/>
              <a:defRPr/>
            </a:pPr>
            <a:r>
              <a:rPr lang="en-US" b="1" dirty="0" smtClean="0">
                <a:solidFill>
                  <a:srgbClr val="FF0000"/>
                </a:solidFill>
                <a:effectLst>
                  <a:outerShdw blurRad="38100" dist="38100" dir="2700000" algn="tl">
                    <a:srgbClr val="FFFFFF"/>
                  </a:outerShdw>
                </a:effectLst>
              </a:rPr>
              <a:t>Neck uss :diffuse goiter with hypervascularity</a:t>
            </a:r>
            <a:endParaRPr lang="en-GB" b="1" dirty="0" smtClean="0">
              <a:solidFill>
                <a:srgbClr val="FF0000"/>
              </a:solidFill>
              <a:effectLst>
                <a:outerShdw blurRad="38100" dist="38100" dir="2700000" algn="tl">
                  <a:srgbClr val="FFFFFF"/>
                </a:outerShdw>
              </a:effectLst>
            </a:endParaRPr>
          </a:p>
        </p:txBody>
      </p:sp>
      <p:pic>
        <p:nvPicPr>
          <p:cNvPr id="4" name="Picture 8" descr="Goiter1"/>
          <p:cNvPicPr>
            <a:picLocks noChangeAspect="1" noChangeArrowheads="1"/>
          </p:cNvPicPr>
          <p:nvPr/>
        </p:nvPicPr>
        <p:blipFill>
          <a:blip r:embed="rId2">
            <a:extLst>
              <a:ext uri="{28A0092B-C50C-407E-A947-70E740481C1C}">
                <a14:useLocalDpi xmlns:a14="http://schemas.microsoft.com/office/drawing/2010/main" val="0"/>
              </a:ext>
            </a:extLst>
          </a:blip>
          <a:srcRect l="1888"/>
          <a:stretch>
            <a:fillRect/>
          </a:stretch>
        </p:blipFill>
        <p:spPr>
          <a:xfrm>
            <a:off x="2263665" y="548680"/>
            <a:ext cx="4528188" cy="3457823"/>
          </a:xfrm>
          <a:prstGeom prst="rect">
            <a:avLst/>
          </a:prstGeom>
          <a:noFill/>
          <a:ln w="38100" cap="flat" algn="ctr">
            <a:solidFill>
              <a:srgbClr val="CCFFCC"/>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88556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6000" b="1" dirty="0" smtClean="0">
                <a:solidFill>
                  <a:schemeClr val="tx2">
                    <a:lumMod val="60000"/>
                    <a:lumOff val="40000"/>
                  </a:schemeClr>
                </a:solidFill>
              </a:rPr>
              <a:t>Objectives</a:t>
            </a:r>
            <a:endParaRPr lang="ar-SA" sz="6000" b="1" dirty="0">
              <a:solidFill>
                <a:schemeClr val="tx2">
                  <a:lumMod val="60000"/>
                  <a:lumOff val="40000"/>
                </a:schemeClr>
              </a:solidFill>
            </a:endParaRPr>
          </a:p>
        </p:txBody>
      </p:sp>
      <p:sp>
        <p:nvSpPr>
          <p:cNvPr id="3" name="عنصر نائب للمحتوى 2"/>
          <p:cNvSpPr>
            <a:spLocks noGrp="1"/>
          </p:cNvSpPr>
          <p:nvPr>
            <p:ph idx="1"/>
          </p:nvPr>
        </p:nvSpPr>
        <p:spPr/>
        <p:txBody>
          <a:bodyPr/>
          <a:lstStyle/>
          <a:p>
            <a:pPr algn="l" rtl="0"/>
            <a:r>
              <a:rPr lang="en-US" dirty="0" smtClean="0"/>
              <a:t>Thyroid gland,anatomy and physiology</a:t>
            </a:r>
          </a:p>
          <a:p>
            <a:pPr algn="l" rtl="0"/>
            <a:r>
              <a:rPr lang="en-US" dirty="0" smtClean="0"/>
              <a:t>Thyroid function tests </a:t>
            </a:r>
          </a:p>
          <a:p>
            <a:pPr algn="l" rtl="0"/>
            <a:r>
              <a:rPr lang="en-US" dirty="0" smtClean="0"/>
              <a:t>Hyperthyroidism</a:t>
            </a:r>
          </a:p>
          <a:p>
            <a:pPr algn="l" rtl="0"/>
            <a:r>
              <a:rPr lang="en-US" dirty="0" smtClean="0"/>
              <a:t>hypothyroidism</a:t>
            </a:r>
            <a:endParaRPr lang="ar-SA" dirty="0"/>
          </a:p>
        </p:txBody>
      </p:sp>
    </p:spTree>
    <p:extLst>
      <p:ext uri="{BB962C8B-B14F-4D97-AF65-F5344CB8AC3E}">
        <p14:creationId xmlns:p14="http://schemas.microsoft.com/office/powerpoint/2010/main" val="15213972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defRPr/>
            </a:pPr>
            <a:r>
              <a:rPr lang="en-US" b="1" dirty="0" smtClean="0">
                <a:solidFill>
                  <a:schemeClr val="tx2">
                    <a:lumMod val="60000"/>
                    <a:lumOff val="40000"/>
                  </a:schemeClr>
                </a:solidFill>
              </a:rPr>
              <a:t>Thyroid scintigraphy </a:t>
            </a:r>
          </a:p>
        </p:txBody>
      </p:sp>
      <p:sp>
        <p:nvSpPr>
          <p:cNvPr id="9" name="عنصر نائب للمحتوى 8"/>
          <p:cNvSpPr>
            <a:spLocks noGrp="1"/>
          </p:cNvSpPr>
          <p:nvPr>
            <p:ph sz="half" idx="1"/>
          </p:nvPr>
        </p:nvSpPr>
        <p:spPr/>
        <p:txBody>
          <a:bodyPr/>
          <a:lstStyle/>
          <a:p>
            <a:pPr algn="l" rtl="0"/>
            <a:r>
              <a:rPr lang="en-US" dirty="0" smtClean="0"/>
              <a:t>In graves disease</a:t>
            </a:r>
          </a:p>
          <a:p>
            <a:pPr marL="0" indent="0" algn="l" rtl="0">
              <a:buNone/>
            </a:pPr>
            <a:r>
              <a:rPr lang="en-US" dirty="0" smtClean="0"/>
              <a:t> diffuse Increase uptake of radioactive iodine </a:t>
            </a:r>
            <a:endParaRPr lang="ar-SA" dirty="0"/>
          </a:p>
        </p:txBody>
      </p:sp>
      <p:pic>
        <p:nvPicPr>
          <p:cNvPr id="17" name="Picture 4" descr="116364-121865-2480tn"/>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l="46001" b="53377"/>
          <a:stretch>
            <a:fillRect/>
          </a:stretch>
        </p:blipFill>
        <p:spPr>
          <a:xfrm>
            <a:off x="4499992" y="1700808"/>
            <a:ext cx="4381077" cy="4320480"/>
          </a:xfrm>
          <a:noFill/>
          <a:ln w="38100" cap="flat" algn="ctr">
            <a:solidFill>
              <a:srgbClr val="CCFFCC"/>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80459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73075" y="13905"/>
            <a:ext cx="8229600" cy="1143000"/>
          </a:xfrm>
        </p:spPr>
        <p:txBody>
          <a:bodyPr/>
          <a:lstStyle/>
          <a:p>
            <a:pPr eaLnBrk="1" hangingPunct="1">
              <a:defRPr/>
            </a:pPr>
            <a:r>
              <a:rPr lang="en-US" b="1" dirty="0" smtClean="0">
                <a:solidFill>
                  <a:srgbClr val="0070C0"/>
                </a:solidFill>
                <a:latin typeface="+mn-lt"/>
              </a:rPr>
              <a:t>Thyroid Dermopathy</a:t>
            </a:r>
          </a:p>
        </p:txBody>
      </p:sp>
      <p:pic>
        <p:nvPicPr>
          <p:cNvPr id="49158" name="Picture 6" descr="Myxedema 1"/>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t="2773" r="3499"/>
          <a:stretch>
            <a:fillRect/>
          </a:stretch>
        </p:blipFill>
        <p:spPr>
          <a:xfrm>
            <a:off x="395536" y="1010328"/>
            <a:ext cx="2846387" cy="4343400"/>
          </a:xfrm>
          <a:noFill/>
          <a:ln w="38100">
            <a:solidFill>
              <a:srgbClr val="CCFFCC"/>
            </a:solidFill>
          </a:ln>
          <a:extLst>
            <a:ext uri="{909E8E84-426E-40DD-AFC4-6F175D3DCCD1}">
              <a14:hiddenFill xmlns:a14="http://schemas.microsoft.com/office/drawing/2010/main">
                <a:solidFill>
                  <a:srgbClr val="FFFFFF"/>
                </a:solidFill>
              </a14:hiddenFill>
            </a:ext>
          </a:extLst>
        </p:spPr>
      </p:pic>
      <p:pic>
        <p:nvPicPr>
          <p:cNvPr id="49155" name="Picture 3" descr="Figure35"/>
          <p:cNvPicPr>
            <a:picLocks noChangeAspect="1" noChangeArrowheads="1"/>
          </p:cNvPicPr>
          <p:nvPr/>
        </p:nvPicPr>
        <p:blipFill>
          <a:blip r:embed="rId4">
            <a:extLst>
              <a:ext uri="{28A0092B-C50C-407E-A947-70E740481C1C}">
                <a14:useLocalDpi xmlns:a14="http://schemas.microsoft.com/office/drawing/2010/main" val="0"/>
              </a:ext>
            </a:extLst>
          </a:blip>
          <a:srcRect l="60512" r="2237" b="12923"/>
          <a:stretch>
            <a:fillRect/>
          </a:stretch>
        </p:blipFill>
        <p:spPr bwMode="auto">
          <a:xfrm>
            <a:off x="3703637" y="1052736"/>
            <a:ext cx="1797050" cy="4289425"/>
          </a:xfrm>
          <a:prstGeom prst="rect">
            <a:avLst/>
          </a:prstGeom>
          <a:noFill/>
          <a:ln w="38100" algn="ctr">
            <a:solidFill>
              <a:srgbClr val="CCFFCC"/>
            </a:solidFill>
            <a:miter lim="800000"/>
            <a:headEnd/>
            <a:tailEnd/>
          </a:ln>
          <a:extLst>
            <a:ext uri="{909E8E84-426E-40DD-AFC4-6F175D3DCCD1}">
              <a14:hiddenFill xmlns:a14="http://schemas.microsoft.com/office/drawing/2010/main">
                <a:solidFill>
                  <a:srgbClr val="FFFFFF"/>
                </a:solidFill>
              </a14:hiddenFill>
            </a:ext>
          </a:extLst>
        </p:spPr>
      </p:pic>
      <p:pic>
        <p:nvPicPr>
          <p:cNvPr id="49156" name="Picture 4" descr="Figure38"/>
          <p:cNvPicPr>
            <a:picLocks noChangeAspect="1" noChangeArrowheads="1"/>
          </p:cNvPicPr>
          <p:nvPr/>
        </p:nvPicPr>
        <p:blipFill>
          <a:blip r:embed="rId5">
            <a:extLst>
              <a:ext uri="{28A0092B-C50C-407E-A947-70E740481C1C}">
                <a14:useLocalDpi xmlns:a14="http://schemas.microsoft.com/office/drawing/2010/main" val="0"/>
              </a:ext>
            </a:extLst>
          </a:blip>
          <a:srcRect l="66333" t="37437"/>
          <a:stretch>
            <a:fillRect/>
          </a:stretch>
        </p:blipFill>
        <p:spPr bwMode="auto">
          <a:xfrm>
            <a:off x="6172200" y="1116010"/>
            <a:ext cx="2133600" cy="4295775"/>
          </a:xfrm>
          <a:prstGeom prst="rect">
            <a:avLst/>
          </a:prstGeom>
          <a:noFill/>
          <a:ln w="38100" algn="ctr">
            <a:solidFill>
              <a:srgbClr val="CCFFCC"/>
            </a:solidFill>
            <a:miter lim="800000"/>
            <a:headEnd/>
            <a:tailEnd/>
          </a:ln>
          <a:extLst>
            <a:ext uri="{909E8E84-426E-40DD-AFC4-6F175D3DCCD1}">
              <a14:hiddenFill xmlns:a14="http://schemas.microsoft.com/office/drawing/2010/main">
                <a:solidFill>
                  <a:srgbClr val="FFFFFF"/>
                </a:solidFill>
              </a14:hiddenFill>
            </a:ext>
          </a:extLst>
        </p:spPr>
      </p:pic>
      <p:sp>
        <p:nvSpPr>
          <p:cNvPr id="49157" name="Text Box 5"/>
          <p:cNvSpPr txBox="1">
            <a:spLocks noChangeArrowheads="1"/>
          </p:cNvSpPr>
          <p:nvPr/>
        </p:nvSpPr>
        <p:spPr bwMode="auto">
          <a:xfrm>
            <a:off x="251521" y="5314252"/>
            <a:ext cx="8712968"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l">
              <a:lnSpc>
                <a:spcPct val="125000"/>
              </a:lnSpc>
              <a:defRPr/>
            </a:pPr>
            <a:r>
              <a:rPr lang="pl-PL" sz="1800" b="1" dirty="0" smtClean="0">
                <a:solidFill>
                  <a:srgbClr val="FF0000"/>
                </a:solidFill>
              </a:rPr>
              <a:t>Pretibial region</a:t>
            </a:r>
            <a:r>
              <a:rPr lang="en-US" sz="1800" b="1" dirty="0" smtClean="0">
                <a:solidFill>
                  <a:srgbClr val="FF0000"/>
                </a:solidFill>
              </a:rPr>
              <a:t> </a:t>
            </a:r>
            <a:r>
              <a:rPr lang="pl-PL" sz="1800" b="1" dirty="0" smtClean="0">
                <a:solidFill>
                  <a:srgbClr val="FF0000"/>
                </a:solidFill>
              </a:rPr>
              <a:t>Raised</a:t>
            </a:r>
            <a:r>
              <a:rPr lang="pl-PL" sz="1800" b="1" dirty="0">
                <a:solidFill>
                  <a:srgbClr val="FF0000"/>
                </a:solidFill>
              </a:rPr>
              <a:t>, light colored or yellow-reddish lesion with </a:t>
            </a:r>
            <a:endParaRPr lang="ar-LY" sz="1800" b="1" dirty="0" smtClean="0">
              <a:solidFill>
                <a:srgbClr val="FF0000"/>
              </a:solidFill>
            </a:endParaRPr>
          </a:p>
          <a:p>
            <a:pPr algn="l" rtl="0">
              <a:lnSpc>
                <a:spcPct val="125000"/>
              </a:lnSpc>
              <a:defRPr/>
            </a:pPr>
            <a:r>
              <a:rPr lang="pl-PL" sz="1800" b="1" dirty="0" smtClean="0">
                <a:solidFill>
                  <a:srgbClr val="FF0000"/>
                </a:solidFill>
              </a:rPr>
              <a:t>orange </a:t>
            </a:r>
            <a:r>
              <a:rPr lang="pl-PL" sz="1800" b="1" dirty="0">
                <a:solidFill>
                  <a:srgbClr val="FF0000"/>
                </a:solidFill>
              </a:rPr>
              <a:t>peel </a:t>
            </a:r>
            <a:r>
              <a:rPr lang="pl-PL" sz="1800" b="1" dirty="0" smtClean="0">
                <a:solidFill>
                  <a:srgbClr val="FF0000"/>
                </a:solidFill>
              </a:rPr>
              <a:t>apperance</a:t>
            </a:r>
            <a:r>
              <a:rPr lang="en-US" sz="1800" b="1" dirty="0" smtClean="0">
                <a:solidFill>
                  <a:srgbClr val="FF0000"/>
                </a:solidFill>
              </a:rPr>
              <a:t> .</a:t>
            </a:r>
            <a:r>
              <a:rPr lang="pl-PL" sz="1800" b="1" dirty="0" smtClean="0">
                <a:solidFill>
                  <a:srgbClr val="FF0000"/>
                </a:solidFill>
              </a:rPr>
              <a:t>Sometimes pruritus</a:t>
            </a:r>
            <a:endParaRPr lang="en-US" sz="1800" b="1" dirty="0" smtClean="0">
              <a:solidFill>
                <a:srgbClr val="FF0000"/>
              </a:solidFill>
            </a:endParaRPr>
          </a:p>
        </p:txBody>
      </p:sp>
    </p:spTree>
    <p:extLst>
      <p:ext uri="{BB962C8B-B14F-4D97-AF65-F5344CB8AC3E}">
        <p14:creationId xmlns:p14="http://schemas.microsoft.com/office/powerpoint/2010/main" val="420685413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3" descr="Figure35"/>
          <p:cNvPicPr>
            <a:picLocks noChangeAspect="1" noChangeArrowheads="1"/>
          </p:cNvPicPr>
          <p:nvPr/>
        </p:nvPicPr>
        <p:blipFill>
          <a:blip r:embed="rId3">
            <a:extLst>
              <a:ext uri="{28A0092B-C50C-407E-A947-70E740481C1C}">
                <a14:useLocalDpi xmlns:a14="http://schemas.microsoft.com/office/drawing/2010/main" val="0"/>
              </a:ext>
            </a:extLst>
          </a:blip>
          <a:srcRect t="63379" r="51898" b="5467"/>
          <a:stretch>
            <a:fillRect/>
          </a:stretch>
        </p:blipFill>
        <p:spPr bwMode="auto">
          <a:xfrm>
            <a:off x="762000" y="1784350"/>
            <a:ext cx="4102100" cy="2711450"/>
          </a:xfrm>
          <a:prstGeom prst="rect">
            <a:avLst/>
          </a:prstGeom>
          <a:noFill/>
          <a:ln w="38100" algn="ctr">
            <a:solidFill>
              <a:srgbClr val="CCFFCC"/>
            </a:solidFill>
            <a:miter lim="800000"/>
            <a:headEnd/>
            <a:tailEnd/>
          </a:ln>
          <a:extLst>
            <a:ext uri="{909E8E84-426E-40DD-AFC4-6F175D3DCCD1}">
              <a14:hiddenFill xmlns:a14="http://schemas.microsoft.com/office/drawing/2010/main">
                <a:solidFill>
                  <a:srgbClr val="FFFFFF"/>
                </a:solidFill>
              </a14:hiddenFill>
            </a:ext>
          </a:extLst>
        </p:spPr>
      </p:pic>
      <p:pic>
        <p:nvPicPr>
          <p:cNvPr id="51203" name="Picture 4" descr="Figure38"/>
          <p:cNvPicPr>
            <a:picLocks noChangeAspect="1" noChangeArrowheads="1"/>
          </p:cNvPicPr>
          <p:nvPr/>
        </p:nvPicPr>
        <p:blipFill>
          <a:blip r:embed="rId4">
            <a:extLst>
              <a:ext uri="{28A0092B-C50C-407E-A947-70E740481C1C}">
                <a14:useLocalDpi xmlns:a14="http://schemas.microsoft.com/office/drawing/2010/main" val="0"/>
              </a:ext>
            </a:extLst>
          </a:blip>
          <a:srcRect t="37425" r="33989"/>
          <a:stretch>
            <a:fillRect/>
          </a:stretch>
        </p:blipFill>
        <p:spPr bwMode="auto">
          <a:xfrm>
            <a:off x="5334000" y="2655888"/>
            <a:ext cx="3228975" cy="3187700"/>
          </a:xfrm>
          <a:prstGeom prst="rect">
            <a:avLst/>
          </a:prstGeom>
          <a:noFill/>
          <a:ln w="38100" algn="ctr">
            <a:solidFill>
              <a:srgbClr val="CCFFCC"/>
            </a:solidFill>
            <a:miter lim="800000"/>
            <a:headEnd/>
            <a:tailEnd/>
          </a:ln>
          <a:extLst>
            <a:ext uri="{909E8E84-426E-40DD-AFC4-6F175D3DCCD1}">
              <a14:hiddenFill xmlns:a14="http://schemas.microsoft.com/office/drawing/2010/main">
                <a:solidFill>
                  <a:srgbClr val="FFFFFF"/>
                </a:solidFill>
              </a14:hiddenFill>
            </a:ext>
          </a:extLst>
        </p:spPr>
      </p:pic>
      <p:sp>
        <p:nvSpPr>
          <p:cNvPr id="51204" name="Text Box 5"/>
          <p:cNvSpPr txBox="1">
            <a:spLocks noChangeArrowheads="1"/>
          </p:cNvSpPr>
          <p:nvPr/>
        </p:nvSpPr>
        <p:spPr bwMode="auto">
          <a:xfrm>
            <a:off x="611560" y="4914900"/>
            <a:ext cx="428111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l" rtl="0">
              <a:spcBef>
                <a:spcPct val="50000"/>
              </a:spcBef>
            </a:pPr>
            <a:r>
              <a:rPr lang="en-US" sz="2400" b="1" dirty="0">
                <a:solidFill>
                  <a:srgbClr val="FF0000"/>
                </a:solidFill>
                <a:latin typeface="+mn-lt"/>
              </a:rPr>
              <a:t>Clubbing and</a:t>
            </a:r>
          </a:p>
          <a:p>
            <a:pPr algn="l" rtl="0">
              <a:spcBef>
                <a:spcPct val="50000"/>
              </a:spcBef>
            </a:pPr>
            <a:r>
              <a:rPr lang="en-US" sz="2400" b="1" dirty="0" smtClean="0">
                <a:solidFill>
                  <a:srgbClr val="FF0000"/>
                </a:solidFill>
                <a:latin typeface="+mn-lt"/>
              </a:rPr>
              <a:t>Osteoarthropathy</a:t>
            </a:r>
            <a:endParaRPr lang="pl-PL" sz="2400" b="1" dirty="0">
              <a:solidFill>
                <a:srgbClr val="FF0000"/>
              </a:solidFill>
              <a:latin typeface="+mn-lt"/>
            </a:endParaRPr>
          </a:p>
          <a:p>
            <a:pPr algn="l" rtl="0">
              <a:spcBef>
                <a:spcPct val="50000"/>
              </a:spcBef>
            </a:pPr>
            <a:endParaRPr lang="en-US" sz="2400" dirty="0">
              <a:solidFill>
                <a:srgbClr val="FFFF00"/>
              </a:solidFill>
              <a:latin typeface="+mn-lt"/>
            </a:endParaRPr>
          </a:p>
        </p:txBody>
      </p:sp>
      <p:sp>
        <p:nvSpPr>
          <p:cNvPr id="45062" name="Rectangle 6"/>
          <p:cNvSpPr>
            <a:spLocks noChangeArrowheads="1"/>
          </p:cNvSpPr>
          <p:nvPr/>
        </p:nvSpPr>
        <p:spPr bwMode="auto">
          <a:xfrm>
            <a:off x="457200" y="277813"/>
            <a:ext cx="8229600" cy="1139825"/>
          </a:xfrm>
          <a:prstGeom prst="rect">
            <a:avLst/>
          </a:prstGeom>
          <a:noFill/>
          <a:ln w="9525">
            <a:noFill/>
            <a:miter lim="800000"/>
            <a:headEnd/>
            <a:tailEnd/>
          </a:ln>
          <a:effectLst/>
        </p:spPr>
        <p:txBody>
          <a:bodyPr anchor="ctr" anchorCtr="1"/>
          <a:lstStyle/>
          <a:p>
            <a:pPr algn="ctr" eaLnBrk="1" hangingPunct="1">
              <a:defRPr/>
            </a:pPr>
            <a:r>
              <a:rPr lang="en-US" sz="4400" dirty="0">
                <a:solidFill>
                  <a:srgbClr val="0070C0"/>
                </a:solidFill>
                <a:effectLst>
                  <a:outerShdw blurRad="38100" dist="38100" dir="2700000" algn="tl">
                    <a:srgbClr val="000000"/>
                  </a:outerShdw>
                </a:effectLst>
              </a:rPr>
              <a:t>Thyroid Acropathy</a:t>
            </a:r>
          </a:p>
        </p:txBody>
      </p:sp>
    </p:spTree>
    <p:extLst>
      <p:ext uri="{BB962C8B-B14F-4D97-AF65-F5344CB8AC3E}">
        <p14:creationId xmlns:p14="http://schemas.microsoft.com/office/powerpoint/2010/main" val="1449701131"/>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normAutofit/>
          </a:bodyPr>
          <a:lstStyle/>
          <a:p>
            <a:pPr algn="ctr" eaLnBrk="1" hangingPunct="1">
              <a:defRPr/>
            </a:pPr>
            <a:r>
              <a:rPr lang="en-US" sz="4400" b="1" dirty="0" smtClean="0">
                <a:solidFill>
                  <a:srgbClr val="0070C0"/>
                </a:solidFill>
              </a:rPr>
              <a:t>Onycholysis</a:t>
            </a:r>
          </a:p>
        </p:txBody>
      </p:sp>
      <p:pic>
        <p:nvPicPr>
          <p:cNvPr id="52227" name="Picture 12" descr="onycholysis(010929-3)"/>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2997994"/>
            <a:ext cx="4038600" cy="3028950"/>
          </a:xfrm>
          <a:noFill/>
          <a:ln w="38100" cap="flat" algn="ctr">
            <a:solidFill>
              <a:srgbClr val="CCFFCC"/>
            </a:solidFill>
          </a:ln>
          <a:extLst>
            <a:ext uri="{909E8E84-426E-40DD-AFC4-6F175D3DCCD1}">
              <a14:hiddenFill xmlns:a14="http://schemas.microsoft.com/office/drawing/2010/main">
                <a:solidFill>
                  <a:srgbClr val="FFFFFF"/>
                </a:solidFill>
              </a14:hiddenFill>
            </a:ext>
          </a:extLst>
        </p:spPr>
      </p:pic>
      <p:pic>
        <p:nvPicPr>
          <p:cNvPr id="52228" name="Picture 13" descr="Upper-Onycholysis"/>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a:xfrm>
            <a:off x="4648200" y="2997994"/>
            <a:ext cx="4038600" cy="3028950"/>
          </a:xfrm>
          <a:noFill/>
          <a:ln w="38100" cap="flat" algn="ctr">
            <a:solidFill>
              <a:srgbClr val="CCFFCC"/>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66732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3" descr="Figure35"/>
          <p:cNvPicPr>
            <a:picLocks noChangeAspect="1" noChangeArrowheads="1"/>
          </p:cNvPicPr>
          <p:nvPr/>
        </p:nvPicPr>
        <p:blipFill>
          <a:blip r:embed="rId2">
            <a:extLst>
              <a:ext uri="{28A0092B-C50C-407E-A947-70E740481C1C}">
                <a14:useLocalDpi xmlns:a14="http://schemas.microsoft.com/office/drawing/2010/main" val="0"/>
              </a:ext>
            </a:extLst>
          </a:blip>
          <a:srcRect l="1004" t="5264" r="41228" b="57047"/>
          <a:stretch>
            <a:fillRect/>
          </a:stretch>
        </p:blipFill>
        <p:spPr bwMode="auto">
          <a:xfrm>
            <a:off x="2362200" y="3403600"/>
            <a:ext cx="4386263" cy="2921000"/>
          </a:xfrm>
          <a:prstGeom prst="rect">
            <a:avLst/>
          </a:prstGeom>
          <a:noFill/>
          <a:ln w="38100" algn="ctr">
            <a:solidFill>
              <a:srgbClr val="CCFFCC"/>
            </a:solidFill>
            <a:miter lim="800000"/>
            <a:headEnd/>
            <a:tailEnd/>
          </a:ln>
          <a:extLst>
            <a:ext uri="{909E8E84-426E-40DD-AFC4-6F175D3DCCD1}">
              <a14:hiddenFill xmlns:a14="http://schemas.microsoft.com/office/drawing/2010/main">
                <a:solidFill>
                  <a:srgbClr val="FFFFFF"/>
                </a:solidFill>
              </a14:hiddenFill>
            </a:ext>
          </a:extLst>
        </p:spPr>
      </p:pic>
      <p:pic>
        <p:nvPicPr>
          <p:cNvPr id="45059" name="Picture 4" descr="Figure38"/>
          <p:cNvPicPr>
            <a:picLocks noChangeAspect="1" noChangeArrowheads="1"/>
          </p:cNvPicPr>
          <p:nvPr/>
        </p:nvPicPr>
        <p:blipFill>
          <a:blip r:embed="rId3">
            <a:extLst>
              <a:ext uri="{28A0092B-C50C-407E-A947-70E740481C1C}">
                <a14:useLocalDpi xmlns:a14="http://schemas.microsoft.com/office/drawing/2010/main" val="0"/>
              </a:ext>
            </a:extLst>
          </a:blip>
          <a:srcRect b="67882"/>
          <a:stretch>
            <a:fillRect/>
          </a:stretch>
        </p:blipFill>
        <p:spPr bwMode="auto">
          <a:xfrm>
            <a:off x="2362200" y="1741488"/>
            <a:ext cx="4391025" cy="1470025"/>
          </a:xfrm>
          <a:prstGeom prst="rect">
            <a:avLst/>
          </a:prstGeom>
          <a:noFill/>
          <a:ln w="38100" algn="ctr">
            <a:solidFill>
              <a:srgbClr val="CCFFCC"/>
            </a:solidFill>
            <a:miter lim="800000"/>
            <a:headEnd/>
            <a:tailEnd/>
          </a:ln>
          <a:extLst>
            <a:ext uri="{909E8E84-426E-40DD-AFC4-6F175D3DCCD1}">
              <a14:hiddenFill xmlns:a14="http://schemas.microsoft.com/office/drawing/2010/main">
                <a:solidFill>
                  <a:srgbClr val="FFFFFF"/>
                </a:solidFill>
              </a14:hiddenFill>
            </a:ext>
          </a:extLst>
        </p:spPr>
      </p:pic>
      <p:sp>
        <p:nvSpPr>
          <p:cNvPr id="45060" name="Text Box 5"/>
          <p:cNvSpPr txBox="1">
            <a:spLocks noChangeArrowheads="1"/>
          </p:cNvSpPr>
          <p:nvPr/>
        </p:nvSpPr>
        <p:spPr bwMode="auto">
          <a:xfrm>
            <a:off x="838200" y="2249488"/>
            <a:ext cx="16033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spcBef>
                <a:spcPct val="50000"/>
              </a:spcBef>
            </a:pPr>
            <a:r>
              <a:rPr lang="en-US" sz="2400"/>
              <a:t>Proptosis</a:t>
            </a:r>
          </a:p>
        </p:txBody>
      </p:sp>
      <p:sp>
        <p:nvSpPr>
          <p:cNvPr id="45061" name="Text Box 6"/>
          <p:cNvSpPr txBox="1">
            <a:spLocks noChangeArrowheads="1"/>
          </p:cNvSpPr>
          <p:nvPr/>
        </p:nvSpPr>
        <p:spPr bwMode="auto">
          <a:xfrm>
            <a:off x="838200" y="4548188"/>
            <a:ext cx="16033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spcBef>
                <a:spcPct val="50000"/>
              </a:spcBef>
            </a:pPr>
            <a:r>
              <a:rPr lang="en-US" sz="2400"/>
              <a:t>Lid lag</a:t>
            </a:r>
          </a:p>
        </p:txBody>
      </p:sp>
      <p:sp>
        <p:nvSpPr>
          <p:cNvPr id="44039" name="Rectangle 7"/>
          <p:cNvSpPr>
            <a:spLocks noChangeArrowheads="1"/>
          </p:cNvSpPr>
          <p:nvPr/>
        </p:nvSpPr>
        <p:spPr bwMode="auto">
          <a:xfrm>
            <a:off x="457200" y="277813"/>
            <a:ext cx="8229600" cy="1139825"/>
          </a:xfrm>
          <a:prstGeom prst="rect">
            <a:avLst/>
          </a:prstGeom>
          <a:noFill/>
          <a:ln w="9525">
            <a:noFill/>
            <a:miter lim="800000"/>
            <a:headEnd/>
            <a:tailEnd/>
          </a:ln>
          <a:effectLst/>
        </p:spPr>
        <p:txBody>
          <a:bodyPr anchor="ctr" anchorCtr="1"/>
          <a:lstStyle/>
          <a:p>
            <a:pPr algn="ctr" eaLnBrk="1" hangingPunct="1">
              <a:defRPr/>
            </a:pPr>
            <a:r>
              <a:rPr lang="en-US" sz="4400" dirty="0">
                <a:solidFill>
                  <a:srgbClr val="0070C0"/>
                </a:solidFill>
                <a:effectLst>
                  <a:outerShdw blurRad="38100" dist="38100" dir="2700000" algn="tl">
                    <a:srgbClr val="000000"/>
                  </a:outerShdw>
                </a:effectLst>
              </a:rPr>
              <a:t>Thyroid Ophthalmopathy</a:t>
            </a:r>
          </a:p>
        </p:txBody>
      </p:sp>
    </p:spTree>
    <p:extLst>
      <p:ext uri="{BB962C8B-B14F-4D97-AF65-F5344CB8AC3E}">
        <p14:creationId xmlns:p14="http://schemas.microsoft.com/office/powerpoint/2010/main" val="3666589710"/>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55" name="Rectangle 19"/>
          <p:cNvSpPr>
            <a:spLocks noGrp="1" noChangeArrowheads="1"/>
          </p:cNvSpPr>
          <p:nvPr>
            <p:ph type="title"/>
          </p:nvPr>
        </p:nvSpPr>
        <p:spPr>
          <a:xfrm>
            <a:off x="419100" y="548680"/>
            <a:ext cx="8229600" cy="1066800"/>
          </a:xfrm>
        </p:spPr>
        <p:txBody>
          <a:bodyPr/>
          <a:lstStyle/>
          <a:p>
            <a:pPr algn="ctr" eaLnBrk="1" hangingPunct="1">
              <a:defRPr/>
            </a:pPr>
            <a:r>
              <a:rPr lang="en-US" b="1" dirty="0" smtClean="0">
                <a:solidFill>
                  <a:srgbClr val="0070C0"/>
                </a:solidFill>
              </a:rPr>
              <a:t>Ophthalmopathy in Graves</a:t>
            </a:r>
          </a:p>
        </p:txBody>
      </p:sp>
      <p:pic>
        <p:nvPicPr>
          <p:cNvPr id="46083" name="Picture 9" descr="aftersurgery"/>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l="3616" t="3635" r="3616" b="3635"/>
          <a:stretch>
            <a:fillRect/>
          </a:stretch>
        </p:blipFill>
        <p:spPr>
          <a:xfrm>
            <a:off x="539552" y="1828166"/>
            <a:ext cx="3746500" cy="4010025"/>
          </a:xfrm>
          <a:noFill/>
          <a:ln w="38100" cap="flat" algn="ctr">
            <a:solidFill>
              <a:srgbClr val="CCFFCC"/>
            </a:solidFill>
          </a:ln>
          <a:extLst>
            <a:ext uri="{909E8E84-426E-40DD-AFC4-6F175D3DCCD1}">
              <a14:hiddenFill xmlns:a14="http://schemas.microsoft.com/office/drawing/2010/main">
                <a:solidFill>
                  <a:srgbClr val="FFFFFF"/>
                </a:solidFill>
              </a14:hiddenFill>
            </a:ext>
          </a:extLst>
        </p:spPr>
      </p:pic>
      <p:pic>
        <p:nvPicPr>
          <p:cNvPr id="46084" name="Picture 15" descr="gdiseasefigure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l="1921" t="1895" r="1921" b="1936"/>
          <a:stretch>
            <a:fillRect/>
          </a:stretch>
        </p:blipFill>
        <p:spPr>
          <a:xfrm>
            <a:off x="4716016" y="1832673"/>
            <a:ext cx="3870325" cy="4010025"/>
          </a:xfrm>
          <a:noFill/>
          <a:ln w="38100" cap="flat" algn="ctr">
            <a:solidFill>
              <a:srgbClr val="CCFFCC"/>
            </a:solidFill>
          </a:ln>
          <a:extLst>
            <a:ext uri="{909E8E84-426E-40DD-AFC4-6F175D3DCCD1}">
              <a14:hiddenFill xmlns:a14="http://schemas.microsoft.com/office/drawing/2010/main">
                <a:solidFill>
                  <a:srgbClr val="FFFFFF"/>
                </a:solidFill>
              </a14:hiddenFill>
            </a:ext>
          </a:extLst>
        </p:spPr>
      </p:pic>
      <p:sp>
        <p:nvSpPr>
          <p:cNvPr id="46085" name="Text Box 20"/>
          <p:cNvSpPr txBox="1">
            <a:spLocks noChangeArrowheads="1"/>
          </p:cNvSpPr>
          <p:nvPr/>
        </p:nvSpPr>
        <p:spPr bwMode="auto">
          <a:xfrm>
            <a:off x="1524000" y="5867400"/>
            <a:ext cx="6019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3200" b="1" dirty="0">
                <a:solidFill>
                  <a:srgbClr val="FF0000"/>
                </a:solidFill>
                <a:latin typeface="Arial Narrow" pitchFamily="34" charset="0"/>
              </a:rPr>
              <a:t>Periorbital edema and chemosis</a:t>
            </a:r>
          </a:p>
        </p:txBody>
      </p:sp>
    </p:spTree>
    <p:extLst>
      <p:ext uri="{BB962C8B-B14F-4D97-AF65-F5344CB8AC3E}">
        <p14:creationId xmlns:p14="http://schemas.microsoft.com/office/powerpoint/2010/main" val="25474421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b="1" dirty="0" smtClean="0">
                <a:solidFill>
                  <a:schemeClr val="tx2">
                    <a:lumMod val="60000"/>
                    <a:lumOff val="40000"/>
                  </a:schemeClr>
                </a:solidFill>
              </a:rPr>
              <a:t>Toxic Multinodular Goiter (TMG)</a:t>
            </a:r>
          </a:p>
        </p:txBody>
      </p:sp>
      <p:sp>
        <p:nvSpPr>
          <p:cNvPr id="11267" name="Rectangle 3"/>
          <p:cNvSpPr>
            <a:spLocks noGrp="1" noChangeArrowheads="1"/>
          </p:cNvSpPr>
          <p:nvPr>
            <p:ph type="body" idx="1"/>
          </p:nvPr>
        </p:nvSpPr>
        <p:spPr>
          <a:xfrm>
            <a:off x="685800" y="1828800"/>
            <a:ext cx="8077200" cy="4419600"/>
          </a:xfrm>
        </p:spPr>
        <p:txBody>
          <a:bodyPr>
            <a:normAutofit lnSpcReduction="10000"/>
          </a:bodyPr>
          <a:lstStyle/>
          <a:p>
            <a:pPr algn="l" rtl="0" eaLnBrk="1" hangingPunct="1">
              <a:defRPr/>
            </a:pPr>
            <a:r>
              <a:rPr lang="en-US" sz="2800" dirty="0" smtClean="0"/>
              <a:t>TMG is the next most common hyperthyroidism - 20% </a:t>
            </a:r>
          </a:p>
          <a:p>
            <a:pPr algn="l" rtl="0" eaLnBrk="1" hangingPunct="1">
              <a:defRPr/>
            </a:pPr>
            <a:r>
              <a:rPr lang="en-US" sz="2800" dirty="0" smtClean="0"/>
              <a:t>More common in elderly individuals – long standing goiter</a:t>
            </a:r>
          </a:p>
          <a:p>
            <a:pPr algn="l" rtl="0" eaLnBrk="1" hangingPunct="1">
              <a:defRPr/>
            </a:pPr>
            <a:r>
              <a:rPr lang="en-US" sz="2800" dirty="0" smtClean="0"/>
              <a:t>Milder manifestations (apathetic hyperthyroidism)</a:t>
            </a:r>
          </a:p>
          <a:p>
            <a:pPr algn="l" rtl="0" eaLnBrk="1" hangingPunct="1">
              <a:defRPr/>
            </a:pPr>
            <a:r>
              <a:rPr lang="en-US" sz="2800" dirty="0" smtClean="0"/>
              <a:t>Mild elevation of FT</a:t>
            </a:r>
            <a:r>
              <a:rPr lang="en-US" sz="2800" baseline="-25000" dirty="0" smtClean="0"/>
              <a:t>4</a:t>
            </a:r>
            <a:r>
              <a:rPr lang="en-US" sz="2800" dirty="0" smtClean="0"/>
              <a:t> and FT</a:t>
            </a:r>
            <a:r>
              <a:rPr lang="en-US" sz="2800" baseline="-25000" dirty="0" smtClean="0"/>
              <a:t>3</a:t>
            </a:r>
          </a:p>
          <a:p>
            <a:pPr algn="l" rtl="0" eaLnBrk="1" hangingPunct="1">
              <a:defRPr/>
            </a:pPr>
            <a:r>
              <a:rPr lang="en-US" sz="2800" dirty="0" smtClean="0"/>
              <a:t>Progresses slowly over time</a:t>
            </a:r>
          </a:p>
          <a:p>
            <a:pPr algn="l" rtl="0" eaLnBrk="1" hangingPunct="1">
              <a:defRPr/>
            </a:pPr>
            <a:r>
              <a:rPr lang="en-US" sz="2800" dirty="0" smtClean="0"/>
              <a:t>Clinically multiple firm thyroid nodules </a:t>
            </a:r>
          </a:p>
          <a:p>
            <a:pPr algn="l" rtl="0" eaLnBrk="1" hangingPunct="1">
              <a:defRPr/>
            </a:pPr>
            <a:r>
              <a:rPr lang="en-US" sz="2800" dirty="0" smtClean="0"/>
              <a:t>Scintigraphy shows - hot and normal areas</a:t>
            </a:r>
          </a:p>
        </p:txBody>
      </p:sp>
    </p:spTree>
    <p:extLst>
      <p:ext uri="{BB962C8B-B14F-4D97-AF65-F5344CB8AC3E}">
        <p14:creationId xmlns:p14="http://schemas.microsoft.com/office/powerpoint/2010/main" val="24348521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normAutofit/>
          </a:bodyPr>
          <a:lstStyle/>
          <a:p>
            <a:pPr eaLnBrk="1" hangingPunct="1">
              <a:defRPr/>
            </a:pPr>
            <a:r>
              <a:rPr lang="en-US" dirty="0" smtClean="0">
                <a:solidFill>
                  <a:schemeClr val="tx2">
                    <a:lumMod val="60000"/>
                    <a:lumOff val="40000"/>
                  </a:schemeClr>
                </a:solidFill>
              </a:rPr>
              <a:t>Thyroid scintigraphy inTMG</a:t>
            </a:r>
          </a:p>
        </p:txBody>
      </p:sp>
      <p:pic>
        <p:nvPicPr>
          <p:cNvPr id="29699" name="Picture 4" descr="116364-121865-2480tn"/>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53589" r="55875" b="3619"/>
          <a:stretch>
            <a:fillRect/>
          </a:stretch>
        </p:blipFill>
        <p:spPr>
          <a:xfrm>
            <a:off x="2339752" y="1340768"/>
            <a:ext cx="4022576" cy="3882445"/>
          </a:xfrm>
          <a:noFill/>
          <a:ln w="38100" cap="flat" algn="ctr">
            <a:solidFill>
              <a:srgbClr val="CCFFCC"/>
            </a:solidFill>
          </a:ln>
          <a:extLst>
            <a:ext uri="{909E8E84-426E-40DD-AFC4-6F175D3DCCD1}">
              <a14:hiddenFill xmlns:a14="http://schemas.microsoft.com/office/drawing/2010/main">
                <a:solidFill>
                  <a:srgbClr val="FFFFFF"/>
                </a:solidFill>
              </a14:hiddenFill>
            </a:ext>
          </a:extLst>
        </p:spPr>
      </p:pic>
      <p:sp>
        <p:nvSpPr>
          <p:cNvPr id="3" name="مستطيل 2"/>
          <p:cNvSpPr/>
          <p:nvPr/>
        </p:nvSpPr>
        <p:spPr>
          <a:xfrm>
            <a:off x="323528" y="5733256"/>
            <a:ext cx="8640960" cy="523220"/>
          </a:xfrm>
          <a:prstGeom prst="rect">
            <a:avLst/>
          </a:prstGeom>
        </p:spPr>
        <p:txBody>
          <a:bodyPr wrap="square">
            <a:spAutoFit/>
          </a:bodyPr>
          <a:lstStyle/>
          <a:p>
            <a:pPr algn="l"/>
            <a:r>
              <a:rPr lang="en-US" sz="2800" b="1" dirty="0" smtClean="0"/>
              <a:t>Alternate increase uptake(hot) </a:t>
            </a:r>
            <a:r>
              <a:rPr lang="en-US" sz="2800" b="1" dirty="0"/>
              <a:t>and </a:t>
            </a:r>
            <a:r>
              <a:rPr lang="en-US" sz="2800" b="1" dirty="0" smtClean="0"/>
              <a:t>normal uptake areas</a:t>
            </a:r>
            <a:endParaRPr lang="ar-SA" sz="2800" b="1" dirty="0"/>
          </a:p>
        </p:txBody>
      </p:sp>
    </p:spTree>
    <p:extLst>
      <p:ext uri="{BB962C8B-B14F-4D97-AF65-F5344CB8AC3E}">
        <p14:creationId xmlns:p14="http://schemas.microsoft.com/office/powerpoint/2010/main" val="33339167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b="1" dirty="0" smtClean="0">
                <a:solidFill>
                  <a:schemeClr val="tx2">
                    <a:lumMod val="60000"/>
                    <a:lumOff val="40000"/>
                  </a:schemeClr>
                </a:solidFill>
              </a:rPr>
              <a:t>Sub Acute Thyroiditis (SAT)</a:t>
            </a:r>
          </a:p>
        </p:txBody>
      </p:sp>
      <p:sp>
        <p:nvSpPr>
          <p:cNvPr id="12291" name="Rectangle 3"/>
          <p:cNvSpPr>
            <a:spLocks noGrp="1" noChangeArrowheads="1"/>
          </p:cNvSpPr>
          <p:nvPr>
            <p:ph type="body" idx="1"/>
          </p:nvPr>
        </p:nvSpPr>
        <p:spPr>
          <a:xfrm>
            <a:off x="762000" y="1600200"/>
            <a:ext cx="8077200" cy="4648200"/>
          </a:xfrm>
        </p:spPr>
        <p:txBody>
          <a:bodyPr>
            <a:normAutofit fontScale="92500" lnSpcReduction="10000"/>
          </a:bodyPr>
          <a:lstStyle/>
          <a:p>
            <a:pPr algn="l" rtl="0" eaLnBrk="1" hangingPunct="1">
              <a:lnSpc>
                <a:spcPct val="90000"/>
              </a:lnSpc>
              <a:spcBef>
                <a:spcPct val="50000"/>
              </a:spcBef>
              <a:defRPr/>
            </a:pPr>
            <a:r>
              <a:rPr lang="en-US" sz="3000" dirty="0" smtClean="0"/>
              <a:t> is the next most common hyperthyroidism – 15%</a:t>
            </a:r>
          </a:p>
          <a:p>
            <a:pPr algn="l" rtl="0" eaLnBrk="1" hangingPunct="1">
              <a:lnSpc>
                <a:spcPct val="90000"/>
              </a:lnSpc>
              <a:spcBef>
                <a:spcPct val="50000"/>
              </a:spcBef>
              <a:defRPr/>
            </a:pPr>
            <a:r>
              <a:rPr lang="en-US" sz="3000" dirty="0" smtClean="0"/>
              <a:t>T</a:t>
            </a:r>
            <a:r>
              <a:rPr lang="en-US" sz="3000" baseline="-25000" dirty="0" smtClean="0"/>
              <a:t>4 </a:t>
            </a:r>
            <a:r>
              <a:rPr lang="en-US" sz="3000" dirty="0" smtClean="0"/>
              <a:t>and T</a:t>
            </a:r>
            <a:r>
              <a:rPr lang="en-US" sz="3000" baseline="-25000" dirty="0" smtClean="0"/>
              <a:t>3</a:t>
            </a:r>
            <a:r>
              <a:rPr lang="en-US" sz="3000" dirty="0" smtClean="0"/>
              <a:t> are extremely elevated in this condition</a:t>
            </a:r>
          </a:p>
          <a:p>
            <a:pPr algn="l" rtl="0" eaLnBrk="1" hangingPunct="1">
              <a:lnSpc>
                <a:spcPct val="90000"/>
              </a:lnSpc>
              <a:spcBef>
                <a:spcPct val="50000"/>
              </a:spcBef>
              <a:defRPr/>
            </a:pPr>
            <a:r>
              <a:rPr lang="en-US" sz="3000" dirty="0" smtClean="0"/>
              <a:t>Immune destruction of thyroid due to viral infection</a:t>
            </a:r>
          </a:p>
          <a:p>
            <a:pPr algn="l" rtl="0" eaLnBrk="1" hangingPunct="1">
              <a:lnSpc>
                <a:spcPct val="90000"/>
              </a:lnSpc>
              <a:spcBef>
                <a:spcPct val="50000"/>
              </a:spcBef>
              <a:defRPr/>
            </a:pPr>
            <a:r>
              <a:rPr lang="en-US" sz="3000" dirty="0" smtClean="0"/>
              <a:t>Destructive release of preformed thyroid hormone</a:t>
            </a:r>
          </a:p>
          <a:p>
            <a:pPr algn="l" rtl="0" eaLnBrk="1" hangingPunct="1">
              <a:lnSpc>
                <a:spcPct val="90000"/>
              </a:lnSpc>
              <a:spcBef>
                <a:spcPct val="50000"/>
              </a:spcBef>
              <a:defRPr/>
            </a:pPr>
            <a:r>
              <a:rPr lang="en-US" sz="3000" dirty="0" smtClean="0"/>
              <a:t>Thyroid gland is </a:t>
            </a:r>
            <a:r>
              <a:rPr lang="en-US" sz="3000" dirty="0" smtClean="0">
                <a:solidFill>
                  <a:schemeClr val="tx1"/>
                </a:solidFill>
              </a:rPr>
              <a:t>painful </a:t>
            </a:r>
            <a:r>
              <a:rPr lang="en-US" sz="3000" dirty="0" smtClean="0"/>
              <a:t>and </a:t>
            </a:r>
            <a:r>
              <a:rPr lang="en-US" sz="3000" dirty="0" smtClean="0">
                <a:solidFill>
                  <a:schemeClr val="tx1"/>
                </a:solidFill>
              </a:rPr>
              <a:t>tender </a:t>
            </a:r>
            <a:r>
              <a:rPr lang="en-US" sz="3000" dirty="0" smtClean="0"/>
              <a:t>on palpation</a:t>
            </a:r>
          </a:p>
          <a:p>
            <a:pPr algn="l" rtl="0" eaLnBrk="1" hangingPunct="1">
              <a:lnSpc>
                <a:spcPct val="90000"/>
              </a:lnSpc>
              <a:spcBef>
                <a:spcPct val="50000"/>
              </a:spcBef>
              <a:defRPr/>
            </a:pPr>
            <a:r>
              <a:rPr lang="en-US" dirty="0" smtClean="0"/>
              <a:t>Nuclear Scintigraphy scan - no RIU in the gland</a:t>
            </a:r>
          </a:p>
          <a:p>
            <a:pPr algn="l" rtl="0" eaLnBrk="1" hangingPunct="1">
              <a:lnSpc>
                <a:spcPct val="90000"/>
              </a:lnSpc>
              <a:spcBef>
                <a:spcPct val="50000"/>
              </a:spcBef>
              <a:defRPr/>
            </a:pPr>
            <a:r>
              <a:rPr lang="en-US" dirty="0" smtClean="0"/>
              <a:t>Leucocytosis and high ESR</a:t>
            </a:r>
          </a:p>
          <a:p>
            <a:pPr algn="l" rtl="0" eaLnBrk="1" hangingPunct="1">
              <a:lnSpc>
                <a:spcPct val="90000"/>
              </a:lnSpc>
              <a:spcBef>
                <a:spcPct val="50000"/>
              </a:spcBef>
              <a:defRPr/>
            </a:pPr>
            <a:r>
              <a:rPr lang="en-US" dirty="0" smtClean="0"/>
              <a:t>Treatment is NSAIDs and Corticosteroids</a:t>
            </a:r>
            <a:endParaRPr lang="en-US" sz="3000" dirty="0" smtClean="0"/>
          </a:p>
        </p:txBody>
      </p:sp>
    </p:spTree>
    <p:extLst>
      <p:ext uri="{BB962C8B-B14F-4D97-AF65-F5344CB8AC3E}">
        <p14:creationId xmlns:p14="http://schemas.microsoft.com/office/powerpoint/2010/main" val="35602701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b="1" dirty="0" smtClean="0">
                <a:solidFill>
                  <a:schemeClr val="tx2">
                    <a:lumMod val="60000"/>
                    <a:lumOff val="40000"/>
                  </a:schemeClr>
                </a:solidFill>
              </a:rPr>
              <a:t>Toxic Single Adenoma (TSA)</a:t>
            </a:r>
          </a:p>
        </p:txBody>
      </p:sp>
      <p:sp>
        <p:nvSpPr>
          <p:cNvPr id="13315" name="Rectangle 3"/>
          <p:cNvSpPr>
            <a:spLocks noGrp="1" noChangeArrowheads="1"/>
          </p:cNvSpPr>
          <p:nvPr>
            <p:ph type="body" idx="1"/>
          </p:nvPr>
        </p:nvSpPr>
        <p:spPr>
          <a:xfrm>
            <a:off x="395536" y="1722438"/>
            <a:ext cx="8519864" cy="4525962"/>
          </a:xfrm>
        </p:spPr>
        <p:txBody>
          <a:bodyPr>
            <a:normAutofit/>
          </a:bodyPr>
          <a:lstStyle/>
          <a:p>
            <a:pPr algn="l" rtl="0" eaLnBrk="1" hangingPunct="1">
              <a:spcBef>
                <a:spcPct val="50000"/>
              </a:spcBef>
              <a:defRPr/>
            </a:pPr>
            <a:r>
              <a:rPr lang="en-US" sz="2800" dirty="0" smtClean="0"/>
              <a:t>TSA is a single hyper functioning follicular thyroid adenoma.</a:t>
            </a:r>
          </a:p>
          <a:p>
            <a:pPr algn="l" rtl="0" eaLnBrk="1" hangingPunct="1">
              <a:spcBef>
                <a:spcPct val="50000"/>
              </a:spcBef>
              <a:defRPr/>
            </a:pPr>
            <a:r>
              <a:rPr lang="en-US" sz="2800" dirty="0" smtClean="0"/>
              <a:t>It is the cause in 5% of patients who are thyrotoxic</a:t>
            </a:r>
          </a:p>
          <a:p>
            <a:pPr algn="l" rtl="0" eaLnBrk="1" hangingPunct="1">
              <a:spcBef>
                <a:spcPct val="50000"/>
              </a:spcBef>
              <a:defRPr/>
            </a:pPr>
            <a:r>
              <a:rPr lang="en-US" sz="2800" dirty="0" smtClean="0"/>
              <a:t>Nuclear Scintigraphy scan shows only a single hot nodule</a:t>
            </a:r>
          </a:p>
          <a:p>
            <a:pPr algn="l" rtl="0" eaLnBrk="1" hangingPunct="1">
              <a:spcBef>
                <a:spcPct val="50000"/>
              </a:spcBef>
              <a:defRPr/>
            </a:pPr>
            <a:r>
              <a:rPr lang="en-US" sz="2800" dirty="0" smtClean="0"/>
              <a:t>TSH is suppressed by excess of thyroxines So the rest of the thyroid gland is suppressed</a:t>
            </a:r>
          </a:p>
        </p:txBody>
      </p:sp>
    </p:spTree>
    <p:extLst>
      <p:ext uri="{BB962C8B-B14F-4D97-AF65-F5344CB8AC3E}">
        <p14:creationId xmlns:p14="http://schemas.microsoft.com/office/powerpoint/2010/main" val="6432222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800" b="1" dirty="0" smtClean="0">
                <a:solidFill>
                  <a:schemeClr val="tx2">
                    <a:lumMod val="60000"/>
                    <a:lumOff val="40000"/>
                  </a:schemeClr>
                </a:solidFill>
              </a:rPr>
              <a:t>Anatomy</a:t>
            </a:r>
            <a:endParaRPr lang="ar-SA" sz="4800" b="1" dirty="0">
              <a:solidFill>
                <a:schemeClr val="tx2">
                  <a:lumMod val="60000"/>
                  <a:lumOff val="40000"/>
                </a:schemeClr>
              </a:solidFill>
            </a:endParaRPr>
          </a:p>
        </p:txBody>
      </p:sp>
      <p:sp>
        <p:nvSpPr>
          <p:cNvPr id="3" name="عنصر نائب للمحتوى 2"/>
          <p:cNvSpPr>
            <a:spLocks noGrp="1"/>
          </p:cNvSpPr>
          <p:nvPr>
            <p:ph idx="1"/>
          </p:nvPr>
        </p:nvSpPr>
        <p:spPr>
          <a:xfrm>
            <a:off x="467544" y="1600200"/>
            <a:ext cx="8219256" cy="4853136"/>
          </a:xfrm>
        </p:spPr>
        <p:txBody>
          <a:bodyPr>
            <a:normAutofit fontScale="92500" lnSpcReduction="20000"/>
          </a:bodyPr>
          <a:lstStyle/>
          <a:p>
            <a:pPr algn="l" rtl="0"/>
            <a:r>
              <a:rPr lang="en-US" sz="3400" dirty="0" smtClean="0"/>
              <a:t> Thyroid gland consists of two lateral lobes connected by isthmus. </a:t>
            </a:r>
          </a:p>
          <a:p>
            <a:pPr algn="l" rtl="0"/>
            <a:r>
              <a:rPr lang="en-US" sz="3400" dirty="0" smtClean="0"/>
              <a:t>closely </a:t>
            </a:r>
            <a:r>
              <a:rPr lang="en-US" sz="3400" dirty="0"/>
              <a:t>attached to </a:t>
            </a:r>
            <a:r>
              <a:rPr lang="en-US" sz="3400" dirty="0" smtClean="0"/>
              <a:t> </a:t>
            </a:r>
            <a:r>
              <a:rPr lang="en-US" sz="3400" dirty="0"/>
              <a:t>thyroid cartilage </a:t>
            </a:r>
            <a:r>
              <a:rPr lang="en-US" sz="3400" dirty="0" smtClean="0"/>
              <a:t>and to  </a:t>
            </a:r>
            <a:r>
              <a:rPr lang="en-US" sz="3400" dirty="0"/>
              <a:t>upper end of </a:t>
            </a:r>
            <a:r>
              <a:rPr lang="en-US" sz="3400" dirty="0" smtClean="0"/>
              <a:t> </a:t>
            </a:r>
            <a:r>
              <a:rPr lang="en-US" sz="3400" dirty="0"/>
              <a:t>trachea, and thus moves on swallowing</a:t>
            </a:r>
            <a:r>
              <a:rPr lang="en-US" sz="3400" dirty="0" smtClean="0"/>
              <a:t>.</a:t>
            </a:r>
          </a:p>
          <a:p>
            <a:pPr algn="l" rtl="0"/>
            <a:r>
              <a:rPr lang="en-US" sz="3400" dirty="0" smtClean="0"/>
              <a:t>The gland has rich </a:t>
            </a:r>
            <a:r>
              <a:rPr lang="en-US" sz="3400" dirty="0"/>
              <a:t>blood supply from superior and inferior </a:t>
            </a:r>
            <a:r>
              <a:rPr lang="en-US" sz="3400" dirty="0" smtClean="0"/>
              <a:t>thyroid arteries</a:t>
            </a:r>
            <a:r>
              <a:rPr lang="en-US" sz="3400" dirty="0"/>
              <a:t>.</a:t>
            </a:r>
          </a:p>
          <a:p>
            <a:pPr algn="l" rtl="0"/>
            <a:r>
              <a:rPr lang="en-US" sz="3400" dirty="0" smtClean="0"/>
              <a:t> </a:t>
            </a:r>
            <a:r>
              <a:rPr lang="en-US" sz="3400" dirty="0"/>
              <a:t>thyroid gland consists of follicles lined by </a:t>
            </a:r>
            <a:r>
              <a:rPr lang="en-US" sz="3400" dirty="0" smtClean="0"/>
              <a:t>cuboidal epithelioid </a:t>
            </a:r>
            <a:r>
              <a:rPr lang="en-US" sz="3400" dirty="0"/>
              <a:t>cells. Inside is </a:t>
            </a:r>
            <a:r>
              <a:rPr lang="en-US" sz="3400" dirty="0" smtClean="0"/>
              <a:t> </a:t>
            </a:r>
            <a:r>
              <a:rPr lang="en-US" sz="3400" dirty="0"/>
              <a:t>colloid </a:t>
            </a:r>
            <a:r>
              <a:rPr lang="en-US" sz="3400" dirty="0" smtClean="0"/>
              <a:t>(the </a:t>
            </a:r>
            <a:r>
              <a:rPr lang="en-US" sz="3400" dirty="0"/>
              <a:t>iodinated </a:t>
            </a:r>
            <a:r>
              <a:rPr lang="en-US" sz="3400" dirty="0" smtClean="0"/>
              <a:t>glycoprotein thyroglobulin</a:t>
            </a:r>
            <a:r>
              <a:rPr lang="en-US" sz="3400" dirty="0"/>
              <a:t>) which is synthesized by </a:t>
            </a:r>
            <a:r>
              <a:rPr lang="en-US" sz="3400" dirty="0" smtClean="0"/>
              <a:t> </a:t>
            </a:r>
            <a:r>
              <a:rPr lang="en-US" sz="3400" dirty="0"/>
              <a:t>follicular cells</a:t>
            </a:r>
            <a:r>
              <a:rPr lang="en-US" dirty="0" smtClean="0"/>
              <a:t>.</a:t>
            </a:r>
            <a:endParaRPr lang="ar-SA" dirty="0"/>
          </a:p>
        </p:txBody>
      </p:sp>
    </p:spTree>
    <p:extLst>
      <p:ext uri="{BB962C8B-B14F-4D97-AF65-F5344CB8AC3E}">
        <p14:creationId xmlns:p14="http://schemas.microsoft.com/office/powerpoint/2010/main" val="21712216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3" name="Rectangle 5"/>
          <p:cNvSpPr>
            <a:spLocks noGrp="1" noChangeArrowheads="1"/>
          </p:cNvSpPr>
          <p:nvPr>
            <p:ph type="title"/>
          </p:nvPr>
        </p:nvSpPr>
        <p:spPr>
          <a:xfrm>
            <a:off x="179512" y="274638"/>
            <a:ext cx="8784976" cy="1143000"/>
          </a:xfrm>
        </p:spPr>
        <p:txBody>
          <a:bodyPr>
            <a:normAutofit/>
          </a:bodyPr>
          <a:lstStyle/>
          <a:p>
            <a:pPr rtl="0">
              <a:defRPr/>
            </a:pPr>
            <a:r>
              <a:rPr lang="en-US" sz="3600" dirty="0" smtClean="0">
                <a:solidFill>
                  <a:schemeClr val="tx2">
                    <a:lumMod val="60000"/>
                    <a:lumOff val="40000"/>
                  </a:schemeClr>
                </a:solidFill>
              </a:rPr>
              <a:t>Thyroid Scintigraphy inToxic Single Adenoma </a:t>
            </a:r>
          </a:p>
        </p:txBody>
      </p:sp>
      <p:pic>
        <p:nvPicPr>
          <p:cNvPr id="33795" name="Picture 4" descr="TS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16667" t="16655" r="16667" b="16655"/>
          <a:stretch>
            <a:fillRect/>
          </a:stretch>
        </p:blipFill>
        <p:spPr>
          <a:xfrm>
            <a:off x="2286000" y="1663700"/>
            <a:ext cx="4572000" cy="4397375"/>
          </a:xfrm>
          <a:noFill/>
          <a:ln w="38100" cap="flat" algn="ctr">
            <a:solidFill>
              <a:srgbClr val="CCFFCC"/>
            </a:solidFill>
          </a:ln>
          <a:extLst>
            <a:ext uri="{909E8E84-426E-40DD-AFC4-6F175D3DCCD1}">
              <a14:hiddenFill xmlns:a14="http://schemas.microsoft.com/office/drawing/2010/main">
                <a:solidFill>
                  <a:srgbClr val="FFFFFF"/>
                </a:solidFill>
              </a14:hiddenFill>
            </a:ext>
          </a:extLst>
        </p:spPr>
      </p:pic>
      <p:sp>
        <p:nvSpPr>
          <p:cNvPr id="2" name="مستطيل 1"/>
          <p:cNvSpPr/>
          <p:nvPr/>
        </p:nvSpPr>
        <p:spPr>
          <a:xfrm>
            <a:off x="2411761" y="6165304"/>
            <a:ext cx="4320480" cy="584775"/>
          </a:xfrm>
          <a:prstGeom prst="rect">
            <a:avLst/>
          </a:prstGeom>
        </p:spPr>
        <p:txBody>
          <a:bodyPr wrap="square">
            <a:spAutoFit/>
          </a:bodyPr>
          <a:lstStyle/>
          <a:p>
            <a:pPr algn="l" rtl="0">
              <a:spcBef>
                <a:spcPct val="50000"/>
              </a:spcBef>
              <a:defRPr/>
            </a:pPr>
            <a:r>
              <a:rPr lang="en-US" sz="3200" b="1" dirty="0" smtClean="0"/>
              <a:t> </a:t>
            </a:r>
            <a:r>
              <a:rPr lang="en-US" sz="3200" b="1" dirty="0"/>
              <a:t>single hot nodule</a:t>
            </a:r>
          </a:p>
        </p:txBody>
      </p:sp>
    </p:spTree>
    <p:extLst>
      <p:ext uri="{BB962C8B-B14F-4D97-AF65-F5344CB8AC3E}">
        <p14:creationId xmlns:p14="http://schemas.microsoft.com/office/powerpoint/2010/main" val="12825563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r>
              <a:rPr lang="en-US" b="1" dirty="0" smtClean="0">
                <a:solidFill>
                  <a:schemeClr val="tx2">
                    <a:lumMod val="60000"/>
                    <a:lumOff val="40000"/>
                  </a:schemeClr>
                </a:solidFill>
              </a:rPr>
              <a:t>Diagnosis  of thyrotoxicosis</a:t>
            </a:r>
            <a:endParaRPr lang="ar-SA" b="1" dirty="0">
              <a:solidFill>
                <a:schemeClr val="tx2">
                  <a:lumMod val="60000"/>
                  <a:lumOff val="40000"/>
                </a:schemeClr>
              </a:solidFill>
            </a:endParaRPr>
          </a:p>
        </p:txBody>
      </p:sp>
      <p:sp>
        <p:nvSpPr>
          <p:cNvPr id="6" name="عنصر نائب للمحتوى 5"/>
          <p:cNvSpPr>
            <a:spLocks noGrp="1"/>
          </p:cNvSpPr>
          <p:nvPr>
            <p:ph idx="1"/>
          </p:nvPr>
        </p:nvSpPr>
        <p:spPr/>
        <p:txBody>
          <a:bodyPr>
            <a:normAutofit/>
          </a:bodyPr>
          <a:lstStyle/>
          <a:p>
            <a:pPr algn="l" rtl="0"/>
            <a:r>
              <a:rPr lang="en-US" sz="3600" dirty="0" smtClean="0"/>
              <a:t>Investigation to confirm diagnosis of thyrotoxicosis</a:t>
            </a:r>
          </a:p>
          <a:p>
            <a:pPr algn="l" rtl="0"/>
            <a:r>
              <a:rPr lang="en-US" sz="3600" dirty="0" smtClean="0"/>
              <a:t>Invetstigation to diagnose underlying cause</a:t>
            </a:r>
            <a:endParaRPr lang="ar-SA" sz="3600" dirty="0"/>
          </a:p>
        </p:txBody>
      </p:sp>
    </p:spTree>
    <p:extLst>
      <p:ext uri="{BB962C8B-B14F-4D97-AF65-F5344CB8AC3E}">
        <p14:creationId xmlns:p14="http://schemas.microsoft.com/office/powerpoint/2010/main" val="40284159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solidFill>
                  <a:schemeClr val="tx2">
                    <a:lumMod val="60000"/>
                    <a:lumOff val="40000"/>
                  </a:schemeClr>
                </a:solidFill>
              </a:rPr>
              <a:t>Investigation to confirm diagnosis of thyrotoxicosis</a:t>
            </a:r>
            <a:br>
              <a:rPr lang="en-US" b="1" dirty="0">
                <a:solidFill>
                  <a:schemeClr val="tx2">
                    <a:lumMod val="60000"/>
                    <a:lumOff val="40000"/>
                  </a:schemeClr>
                </a:solidFill>
              </a:rPr>
            </a:br>
            <a:endParaRPr lang="ar-SA" dirty="0"/>
          </a:p>
        </p:txBody>
      </p:sp>
      <p:sp>
        <p:nvSpPr>
          <p:cNvPr id="3" name="عنصر نائب للمحتوى 2"/>
          <p:cNvSpPr>
            <a:spLocks noGrp="1"/>
          </p:cNvSpPr>
          <p:nvPr>
            <p:ph idx="1"/>
          </p:nvPr>
        </p:nvSpPr>
        <p:spPr>
          <a:xfrm>
            <a:off x="323528" y="1600200"/>
            <a:ext cx="8363272" cy="4997152"/>
          </a:xfrm>
        </p:spPr>
        <p:txBody>
          <a:bodyPr>
            <a:normAutofit fontScale="92500" lnSpcReduction="20000"/>
          </a:bodyPr>
          <a:lstStyle/>
          <a:p>
            <a:pPr algn="l" rtl="0"/>
            <a:r>
              <a:rPr lang="en-US" b="1" dirty="0" smtClean="0"/>
              <a:t>In primary hyperthyroidism</a:t>
            </a:r>
          </a:p>
          <a:p>
            <a:pPr algn="l" rtl="0">
              <a:buFont typeface="Wingdings" pitchFamily="2" charset="2"/>
              <a:buChar char="Ø"/>
            </a:pPr>
            <a:r>
              <a:rPr lang="en-US" dirty="0" smtClean="0"/>
              <a:t>TSH is high </a:t>
            </a:r>
          </a:p>
          <a:p>
            <a:pPr algn="l" rtl="0">
              <a:buFont typeface="Wingdings" pitchFamily="2" charset="2"/>
              <a:buChar char="Ø"/>
            </a:pPr>
            <a:r>
              <a:rPr lang="en-US" dirty="0" smtClean="0"/>
              <a:t>T4 and T3 are high</a:t>
            </a:r>
          </a:p>
          <a:p>
            <a:pPr marL="0" indent="0" algn="l" rtl="0">
              <a:buNone/>
            </a:pPr>
            <a:r>
              <a:rPr lang="en-US" dirty="0" smtClean="0"/>
              <a:t>in about 5-10% of thyrotoxicosis T4 is normal and T3 is hight(</a:t>
            </a:r>
            <a:r>
              <a:rPr lang="en-US" dirty="0"/>
              <a:t>T3 </a:t>
            </a:r>
            <a:r>
              <a:rPr lang="en-US" dirty="0" smtClean="0"/>
              <a:t>toxicosis)</a:t>
            </a:r>
          </a:p>
          <a:p>
            <a:pPr marL="0" indent="0" algn="l" rtl="0">
              <a:buNone/>
            </a:pPr>
            <a:endParaRPr lang="en-US" dirty="0"/>
          </a:p>
          <a:p>
            <a:pPr algn="l" rtl="0"/>
            <a:r>
              <a:rPr lang="en-US" b="1" dirty="0"/>
              <a:t>In TSH dependent causes(secondary thyrotoxicosis) </a:t>
            </a:r>
            <a:r>
              <a:rPr lang="en-US" dirty="0"/>
              <a:t>of thyrtoxicosis such </a:t>
            </a:r>
            <a:r>
              <a:rPr lang="en-US" dirty="0" smtClean="0"/>
              <a:t>asTSH-secreting </a:t>
            </a:r>
            <a:r>
              <a:rPr lang="en-US" dirty="0"/>
              <a:t>pituitary </a:t>
            </a:r>
            <a:r>
              <a:rPr lang="en-US" dirty="0" smtClean="0"/>
              <a:t>adenoma and  Choriocarcinoma </a:t>
            </a:r>
            <a:r>
              <a:rPr lang="en-US" dirty="0"/>
              <a:t>and hydatidiform mole</a:t>
            </a:r>
          </a:p>
          <a:p>
            <a:pPr marL="0" indent="0" algn="l" rtl="0">
              <a:buNone/>
            </a:pPr>
            <a:r>
              <a:rPr lang="en-US" dirty="0">
                <a:solidFill>
                  <a:srgbClr val="FF0000"/>
                </a:solidFill>
              </a:rPr>
              <a:t>TSH is high and free T3 and T4 are high </a:t>
            </a:r>
            <a:endParaRPr lang="ar-SA" dirty="0">
              <a:solidFill>
                <a:srgbClr val="FF0000"/>
              </a:solidFill>
            </a:endParaRPr>
          </a:p>
          <a:p>
            <a:pPr marL="0" indent="0" algn="l" rtl="0">
              <a:buNone/>
            </a:pPr>
            <a:endParaRPr lang="en-US" dirty="0" smtClean="0"/>
          </a:p>
          <a:p>
            <a:pPr marL="0" indent="0" algn="l" rtl="0">
              <a:buNone/>
            </a:pPr>
            <a:endParaRPr lang="en-US" dirty="0" smtClean="0"/>
          </a:p>
          <a:p>
            <a:pPr algn="l" rtl="0"/>
            <a:endParaRPr lang="ar-SA" dirty="0"/>
          </a:p>
        </p:txBody>
      </p:sp>
    </p:spTree>
    <p:extLst>
      <p:ext uri="{BB962C8B-B14F-4D97-AF65-F5344CB8AC3E}">
        <p14:creationId xmlns:p14="http://schemas.microsoft.com/office/powerpoint/2010/main" val="26686396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solidFill>
                  <a:schemeClr val="tx2">
                    <a:lumMod val="60000"/>
                    <a:lumOff val="40000"/>
                  </a:schemeClr>
                </a:solidFill>
              </a:rPr>
              <a:t>Subclinical thyrotoxicosis</a:t>
            </a:r>
            <a:br>
              <a:rPr lang="en-US" b="1" dirty="0">
                <a:solidFill>
                  <a:schemeClr val="tx2">
                    <a:lumMod val="60000"/>
                    <a:lumOff val="40000"/>
                  </a:schemeClr>
                </a:solidFill>
              </a:rPr>
            </a:b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a:bodyPr>
          <a:lstStyle/>
          <a:p>
            <a:pPr algn="l" rtl="0"/>
            <a:r>
              <a:rPr lang="en-US" dirty="0" smtClean="0"/>
              <a:t>Serum </a:t>
            </a:r>
            <a:r>
              <a:rPr lang="en-US" dirty="0"/>
              <a:t>TSH is undetectable, and serum T3 and T4 </a:t>
            </a:r>
            <a:r>
              <a:rPr lang="en-US" dirty="0" smtClean="0"/>
              <a:t>areat </a:t>
            </a:r>
            <a:r>
              <a:rPr lang="en-US" dirty="0"/>
              <a:t>the upper end of the reference range</a:t>
            </a:r>
            <a:r>
              <a:rPr lang="en-US" dirty="0" smtClean="0"/>
              <a:t>.</a:t>
            </a:r>
          </a:p>
          <a:p>
            <a:pPr algn="l" rtl="0"/>
            <a:r>
              <a:rPr lang="en-US" dirty="0" smtClean="0"/>
              <a:t> </a:t>
            </a:r>
            <a:r>
              <a:rPr lang="en-US" dirty="0"/>
              <a:t>This </a:t>
            </a:r>
            <a:r>
              <a:rPr lang="en-US" dirty="0" smtClean="0"/>
              <a:t>combinationis </a:t>
            </a:r>
            <a:r>
              <a:rPr lang="en-US" dirty="0"/>
              <a:t>most often found in older patients with </a:t>
            </a:r>
            <a:r>
              <a:rPr lang="en-US" dirty="0" smtClean="0"/>
              <a:t>multinodulargoitre</a:t>
            </a:r>
            <a:r>
              <a:rPr lang="en-US" dirty="0"/>
              <a:t>. </a:t>
            </a:r>
            <a:endParaRPr lang="en-US" dirty="0" smtClean="0"/>
          </a:p>
          <a:p>
            <a:pPr algn="l" rtl="0"/>
            <a:r>
              <a:rPr lang="en-US" dirty="0" smtClean="0"/>
              <a:t>These </a:t>
            </a:r>
            <a:r>
              <a:rPr lang="en-US" dirty="0"/>
              <a:t>patients are at increased risk </a:t>
            </a:r>
            <a:r>
              <a:rPr lang="en-US" dirty="0" smtClean="0"/>
              <a:t>of </a:t>
            </a:r>
            <a:r>
              <a:rPr lang="en-US" dirty="0"/>
              <a:t>atrial fibrillation and </a:t>
            </a:r>
            <a:r>
              <a:rPr lang="en-US" dirty="0" smtClean="0"/>
              <a:t>osteoporosis</a:t>
            </a:r>
          </a:p>
          <a:p>
            <a:pPr algn="l" rtl="0"/>
            <a:r>
              <a:rPr lang="en-US" dirty="0" smtClean="0"/>
              <a:t>annualis follow up, </a:t>
            </a:r>
            <a:r>
              <a:rPr lang="en-US" dirty="0"/>
              <a:t>as the conversion rate to overt </a:t>
            </a:r>
            <a:r>
              <a:rPr lang="en-US" dirty="0" smtClean="0"/>
              <a:t>thyrotoxicosis is 5% each </a:t>
            </a:r>
            <a:r>
              <a:rPr lang="en-US" dirty="0"/>
              <a:t>year.</a:t>
            </a:r>
            <a:endParaRPr lang="ar-SA" dirty="0"/>
          </a:p>
        </p:txBody>
      </p:sp>
    </p:spTree>
    <p:extLst>
      <p:ext uri="{BB962C8B-B14F-4D97-AF65-F5344CB8AC3E}">
        <p14:creationId xmlns:p14="http://schemas.microsoft.com/office/powerpoint/2010/main" val="33900328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solidFill>
                  <a:schemeClr val="tx2">
                    <a:lumMod val="60000"/>
                    <a:lumOff val="40000"/>
                  </a:schemeClr>
                </a:solidFill>
              </a:rPr>
              <a:t>Invetstigation to diagnose underlying cause</a:t>
            </a:r>
            <a:r>
              <a:rPr lang="ar-SA" b="1" dirty="0">
                <a:solidFill>
                  <a:schemeClr val="tx2">
                    <a:lumMod val="60000"/>
                    <a:lumOff val="40000"/>
                  </a:schemeClr>
                </a:solidFill>
              </a:rPr>
              <a:t/>
            </a:r>
            <a:br>
              <a:rPr lang="ar-SA" b="1" dirty="0">
                <a:solidFill>
                  <a:schemeClr val="tx2">
                    <a:lumMod val="60000"/>
                    <a:lumOff val="40000"/>
                  </a:schemeClr>
                </a:solidFill>
              </a:rPr>
            </a:b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70000" lnSpcReduction="20000"/>
          </a:bodyPr>
          <a:lstStyle/>
          <a:p>
            <a:pPr marL="0" indent="0" algn="l" rtl="0">
              <a:buNone/>
            </a:pPr>
            <a:r>
              <a:rPr lang="en-US" sz="5100" b="1" dirty="0" smtClean="0"/>
              <a:t>Thyroid scintigraphy</a:t>
            </a:r>
          </a:p>
          <a:p>
            <a:pPr marL="0" indent="0" algn="l" rtl="0">
              <a:buNone/>
            </a:pPr>
            <a:r>
              <a:rPr lang="en-US" sz="4800" dirty="0"/>
              <a:t>A thyroid scan, which can be done at the same time as the RAIU, helps to distinguish among high RAIU disorders </a:t>
            </a:r>
          </a:p>
          <a:p>
            <a:pPr marL="0" indent="0" algn="l" rtl="0">
              <a:buNone/>
            </a:pPr>
            <a:r>
              <a:rPr lang="en-US" sz="4800" dirty="0"/>
              <a:t>Graves disease shows diffuse isotope uptake</a:t>
            </a:r>
          </a:p>
          <a:p>
            <a:pPr marL="0" indent="0" algn="l" rtl="0">
              <a:buNone/>
            </a:pPr>
            <a:r>
              <a:rPr lang="en-US" sz="4800" dirty="0"/>
              <a:t> toxic multinodular goiter shows patchy </a:t>
            </a:r>
            <a:r>
              <a:rPr lang="en-US" sz="4800" dirty="0" smtClean="0"/>
              <a:t>uptake a </a:t>
            </a:r>
            <a:r>
              <a:rPr lang="en-US" sz="4800" dirty="0"/>
              <a:t>toxic adenoma shows uptake only in a single nodule</a:t>
            </a:r>
            <a:endParaRPr lang="ar-SA" sz="4800" dirty="0"/>
          </a:p>
          <a:p>
            <a:pPr algn="l" rtl="0"/>
            <a:endParaRPr lang="ar-SA" sz="4800" dirty="0"/>
          </a:p>
        </p:txBody>
      </p:sp>
    </p:spTree>
    <p:extLst>
      <p:ext uri="{BB962C8B-B14F-4D97-AF65-F5344CB8AC3E}">
        <p14:creationId xmlns:p14="http://schemas.microsoft.com/office/powerpoint/2010/main" val="12584862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97989528"/>
              </p:ext>
            </p:extLst>
          </p:nvPr>
        </p:nvGraphicFramePr>
        <p:xfrm>
          <a:off x="381000" y="476672"/>
          <a:ext cx="8295456" cy="4905846"/>
        </p:xfrm>
        <a:graphic>
          <a:graphicData uri="http://schemas.openxmlformats.org/drawingml/2006/table">
            <a:tbl>
              <a:tblPr firstRow="1" bandRow="1">
                <a:tableStyleId>{5C22544A-7EE6-4342-B048-85BDC9FD1C3A}</a:tableStyleId>
              </a:tblPr>
              <a:tblGrid>
                <a:gridCol w="3367463"/>
                <a:gridCol w="4927993"/>
              </a:tblGrid>
              <a:tr h="470206">
                <a:tc gridSpan="2">
                  <a:txBody>
                    <a:bodyPr/>
                    <a:lstStyle/>
                    <a:p>
                      <a:pPr marL="0" marR="0" indent="0" algn="ctr" defTabSz="914400" rtl="0" eaLnBrk="1" fontAlgn="auto" latinLnBrk="0" hangingPunct="1">
                        <a:lnSpc>
                          <a:spcPct val="100000"/>
                        </a:lnSpc>
                        <a:spcBef>
                          <a:spcPts val="0"/>
                        </a:spcBef>
                        <a:spcAft>
                          <a:spcPts val="600"/>
                        </a:spcAft>
                        <a:buClrTx/>
                        <a:buSzTx/>
                        <a:buFont typeface="Arial"/>
                        <a:buNone/>
                        <a:tabLst/>
                        <a:defRPr/>
                      </a:pPr>
                      <a:r>
                        <a:rPr lang="en-US" sz="2400" b="1" u="none" kern="1200" baseline="0" dirty="0" smtClean="0">
                          <a:solidFill>
                            <a:schemeClr val="tx1"/>
                          </a:solidFill>
                          <a:latin typeface="+mn-lt"/>
                          <a:ea typeface="+mn-ea"/>
                          <a:cs typeface="+mn-cs"/>
                        </a:rPr>
                        <a:t>Differential Diagnosis (with radioiodine uptake )</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tc>
              </a:tr>
              <a:tr h="4435640">
                <a:tc>
                  <a:txBody>
                    <a:bodyPr/>
                    <a:lstStyle/>
                    <a:p>
                      <a:pPr algn="l" rtl="0">
                        <a:spcAft>
                          <a:spcPts val="600"/>
                        </a:spcAft>
                        <a:buFont typeface="Arial"/>
                        <a:buNone/>
                      </a:pPr>
                      <a:r>
                        <a:rPr lang="en-US" sz="2400" b="1" i="0" kern="1200" baseline="0" dirty="0" smtClean="0">
                          <a:solidFill>
                            <a:schemeClr val="tx1"/>
                          </a:solidFill>
                          <a:latin typeface="+mn-lt"/>
                          <a:ea typeface="+mn-ea"/>
                          <a:cs typeface="+mn-cs"/>
                        </a:rPr>
                        <a:t>High or Normal</a:t>
                      </a:r>
                    </a:p>
                    <a:p>
                      <a:pPr algn="l" rtl="0">
                        <a:spcAft>
                          <a:spcPts val="600"/>
                        </a:spcAft>
                        <a:buFont typeface="Arial"/>
                        <a:buChar char="•"/>
                      </a:pPr>
                      <a:r>
                        <a:rPr lang="en-US" sz="2400" b="0" i="1" kern="1200" baseline="0" dirty="0" smtClean="0">
                          <a:solidFill>
                            <a:schemeClr val="tx1"/>
                          </a:solidFill>
                          <a:latin typeface="+mn-lt"/>
                          <a:ea typeface="+mn-ea"/>
                          <a:cs typeface="+mn-cs"/>
                        </a:rPr>
                        <a:t> G</a:t>
                      </a:r>
                      <a:r>
                        <a:rPr lang="en-US" sz="2400" b="0" kern="1200" baseline="0" dirty="0" smtClean="0">
                          <a:solidFill>
                            <a:schemeClr val="tx1"/>
                          </a:solidFill>
                          <a:latin typeface="+mn-lt"/>
                          <a:ea typeface="+mn-ea"/>
                          <a:cs typeface="+mn-cs"/>
                        </a:rPr>
                        <a:t>raves disease</a:t>
                      </a:r>
                    </a:p>
                    <a:p>
                      <a:pPr algn="l" rtl="0">
                        <a:spcAft>
                          <a:spcPts val="600"/>
                        </a:spcAft>
                        <a:buFont typeface="Arial"/>
                        <a:buChar char="•"/>
                      </a:pPr>
                      <a:r>
                        <a:rPr lang="en-US" sz="2400" b="0" kern="1200" baseline="0" dirty="0" smtClean="0">
                          <a:solidFill>
                            <a:schemeClr val="tx1"/>
                          </a:solidFill>
                          <a:latin typeface="+mn-lt"/>
                          <a:ea typeface="+mn-ea"/>
                          <a:cs typeface="+mn-cs"/>
                        </a:rPr>
                        <a:t> Toxic </a:t>
                      </a:r>
                      <a:r>
                        <a:rPr lang="en-US" sz="2400" b="0" kern="1200" baseline="0" dirty="0" err="1" smtClean="0">
                          <a:solidFill>
                            <a:schemeClr val="tx1"/>
                          </a:solidFill>
                          <a:latin typeface="+mn-lt"/>
                          <a:ea typeface="+mn-ea"/>
                          <a:cs typeface="+mn-cs"/>
                        </a:rPr>
                        <a:t>multinodular</a:t>
                      </a:r>
                      <a:r>
                        <a:rPr lang="en-US" sz="2400" b="0" kern="1200" baseline="0" dirty="0" smtClean="0">
                          <a:solidFill>
                            <a:schemeClr val="tx1"/>
                          </a:solidFill>
                          <a:latin typeface="+mn-lt"/>
                          <a:ea typeface="+mn-ea"/>
                          <a:cs typeface="+mn-cs"/>
                        </a:rPr>
                        <a:t> goiter</a:t>
                      </a:r>
                    </a:p>
                    <a:p>
                      <a:pPr algn="l" rtl="0">
                        <a:spcAft>
                          <a:spcPts val="600"/>
                        </a:spcAft>
                        <a:buFont typeface="Arial"/>
                        <a:buChar char="•"/>
                      </a:pPr>
                      <a:r>
                        <a:rPr lang="en-US" sz="2400" b="0" kern="1200" baseline="0" dirty="0" smtClean="0">
                          <a:solidFill>
                            <a:schemeClr val="tx1"/>
                          </a:solidFill>
                          <a:latin typeface="+mn-lt"/>
                          <a:ea typeface="+mn-ea"/>
                          <a:cs typeface="+mn-cs"/>
                        </a:rPr>
                        <a:t> Toxic adenoma</a:t>
                      </a:r>
                    </a:p>
                    <a:p>
                      <a:pPr algn="l" rtl="0">
                        <a:spcAft>
                          <a:spcPts val="600"/>
                        </a:spcAft>
                        <a:buFont typeface="Arial"/>
                        <a:buChar char="•"/>
                      </a:pPr>
                      <a:r>
                        <a:rPr lang="en-US" sz="2400" b="0" kern="1200" baseline="0" dirty="0" smtClean="0">
                          <a:solidFill>
                            <a:schemeClr val="tx1"/>
                          </a:solidFill>
                          <a:latin typeface="+mn-lt"/>
                          <a:ea typeface="+mn-ea"/>
                          <a:cs typeface="+mn-cs"/>
                        </a:rPr>
                        <a:t> HCG-induced hyperthyroidism</a:t>
                      </a:r>
                    </a:p>
                    <a:p>
                      <a:pPr algn="l" rtl="0">
                        <a:spcAft>
                          <a:spcPts val="600"/>
                        </a:spcAft>
                        <a:buFont typeface="Arial"/>
                        <a:buChar char="•"/>
                      </a:pPr>
                      <a:r>
                        <a:rPr lang="en-US" sz="2400" b="0" kern="1200" baseline="0" dirty="0" smtClean="0">
                          <a:solidFill>
                            <a:schemeClr val="tx1"/>
                          </a:solidFill>
                          <a:latin typeface="+mn-lt"/>
                          <a:ea typeface="+mn-ea"/>
                          <a:cs typeface="+mn-cs"/>
                        </a:rPr>
                        <a:t> TSH-producing pituitary tumor</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rtl="0">
                        <a:spcAft>
                          <a:spcPts val="600"/>
                        </a:spcAft>
                        <a:buFont typeface="Arial"/>
                        <a:buNone/>
                      </a:pPr>
                      <a:r>
                        <a:rPr lang="en-US" sz="2800" b="1" i="0" kern="1200" baseline="0" dirty="0" smtClean="0">
                          <a:solidFill>
                            <a:schemeClr val="tx1"/>
                          </a:solidFill>
                          <a:latin typeface="+mn-lt"/>
                          <a:ea typeface="+mn-ea"/>
                          <a:cs typeface="+mn-cs"/>
                        </a:rPr>
                        <a:t>Low</a:t>
                      </a:r>
                    </a:p>
                    <a:p>
                      <a:pPr algn="l" rtl="0">
                        <a:spcAft>
                          <a:spcPts val="600"/>
                        </a:spcAft>
                        <a:buFont typeface="Arial"/>
                        <a:buChar char="•"/>
                      </a:pPr>
                      <a:r>
                        <a:rPr lang="en-US" sz="2400" b="0" kern="1200" baseline="0" dirty="0" smtClean="0">
                          <a:solidFill>
                            <a:schemeClr val="tx1"/>
                          </a:solidFill>
                          <a:latin typeface="+mn-lt"/>
                          <a:ea typeface="+mn-ea"/>
                          <a:cs typeface="+mn-cs"/>
                        </a:rPr>
                        <a:t> Silent </a:t>
                      </a:r>
                      <a:r>
                        <a:rPr lang="en-US" sz="2400" b="0" kern="1200" baseline="0" dirty="0" err="1" smtClean="0">
                          <a:solidFill>
                            <a:schemeClr val="tx1"/>
                          </a:solidFill>
                          <a:latin typeface="+mn-lt"/>
                          <a:ea typeface="+mn-ea"/>
                          <a:cs typeface="+mn-cs"/>
                        </a:rPr>
                        <a:t>thyroiditis</a:t>
                      </a:r>
                      <a:endParaRPr lang="en-US" sz="2400" b="0" kern="1200" baseline="0" dirty="0" smtClean="0">
                        <a:solidFill>
                          <a:schemeClr val="tx1"/>
                        </a:solidFill>
                        <a:latin typeface="+mn-lt"/>
                        <a:ea typeface="+mn-ea"/>
                        <a:cs typeface="+mn-cs"/>
                      </a:endParaRPr>
                    </a:p>
                    <a:p>
                      <a:pPr algn="l" rtl="0">
                        <a:spcAft>
                          <a:spcPts val="600"/>
                        </a:spcAft>
                        <a:buFont typeface="Arial"/>
                        <a:buChar char="•"/>
                      </a:pPr>
                      <a:r>
                        <a:rPr lang="en-US" sz="2400" b="0" kern="1200" baseline="0" dirty="0" smtClean="0">
                          <a:solidFill>
                            <a:schemeClr val="tx1"/>
                          </a:solidFill>
                          <a:latin typeface="+mn-lt"/>
                          <a:ea typeface="+mn-ea"/>
                          <a:cs typeface="+mn-cs"/>
                        </a:rPr>
                        <a:t> Postpartum </a:t>
                      </a:r>
                      <a:r>
                        <a:rPr lang="en-US" sz="2400" b="0" kern="1200" baseline="0" dirty="0" err="1" smtClean="0">
                          <a:solidFill>
                            <a:schemeClr val="tx1"/>
                          </a:solidFill>
                          <a:latin typeface="+mn-lt"/>
                          <a:ea typeface="+mn-ea"/>
                          <a:cs typeface="+mn-cs"/>
                        </a:rPr>
                        <a:t>thyroiditis</a:t>
                      </a:r>
                      <a:endParaRPr lang="en-US" sz="2400" b="0" kern="1200" baseline="0" dirty="0" smtClean="0">
                        <a:solidFill>
                          <a:schemeClr val="tx1"/>
                        </a:solidFill>
                        <a:latin typeface="+mn-lt"/>
                        <a:ea typeface="+mn-ea"/>
                        <a:cs typeface="+mn-cs"/>
                      </a:endParaRPr>
                    </a:p>
                    <a:p>
                      <a:pPr algn="l" rtl="0">
                        <a:spcAft>
                          <a:spcPts val="600"/>
                        </a:spcAft>
                        <a:buFont typeface="Arial"/>
                        <a:buChar char="•"/>
                      </a:pPr>
                      <a:r>
                        <a:rPr lang="en-US" sz="2400" b="0" kern="1200" baseline="0" dirty="0" smtClean="0">
                          <a:solidFill>
                            <a:schemeClr val="tx1"/>
                          </a:solidFill>
                          <a:latin typeface="+mn-lt"/>
                          <a:ea typeface="+mn-ea"/>
                          <a:cs typeface="+mn-cs"/>
                        </a:rPr>
                        <a:t> Subacute  thyroiditis</a:t>
                      </a:r>
                    </a:p>
                    <a:p>
                      <a:pPr algn="l" rtl="0">
                        <a:spcAft>
                          <a:spcPts val="600"/>
                        </a:spcAft>
                        <a:buFont typeface="Arial"/>
                        <a:buChar char="•"/>
                      </a:pPr>
                      <a:r>
                        <a:rPr lang="en-US" sz="2400" b="0" kern="1200" baseline="0" dirty="0" smtClean="0">
                          <a:solidFill>
                            <a:schemeClr val="tx1"/>
                          </a:solidFill>
                          <a:latin typeface="+mn-lt"/>
                          <a:ea typeface="+mn-ea"/>
                          <a:cs typeface="+mn-cs"/>
                        </a:rPr>
                        <a:t> Iodine-induced hyperthyroidism</a:t>
                      </a:r>
                    </a:p>
                    <a:p>
                      <a:pPr algn="l" rtl="0">
                        <a:spcAft>
                          <a:spcPts val="600"/>
                        </a:spcAft>
                        <a:buFont typeface="Arial"/>
                        <a:buChar char="•"/>
                      </a:pPr>
                      <a:r>
                        <a:rPr lang="en-US" sz="2400" b="0" kern="1200" baseline="0" dirty="0" smtClean="0">
                          <a:solidFill>
                            <a:schemeClr val="tx1"/>
                          </a:solidFill>
                          <a:latin typeface="+mn-lt"/>
                          <a:ea typeface="+mn-ea"/>
                          <a:cs typeface="+mn-cs"/>
                        </a:rPr>
                        <a:t> </a:t>
                      </a:r>
                      <a:r>
                        <a:rPr lang="en-US" sz="2400" b="0" kern="1200" baseline="0" dirty="0" err="1" smtClean="0">
                          <a:solidFill>
                            <a:schemeClr val="tx1"/>
                          </a:solidFill>
                          <a:latin typeface="+mn-lt"/>
                          <a:ea typeface="+mn-ea"/>
                          <a:cs typeface="+mn-cs"/>
                        </a:rPr>
                        <a:t>Amiodarone</a:t>
                      </a:r>
                      <a:r>
                        <a:rPr lang="en-US" sz="2400" b="0" kern="1200" baseline="0" dirty="0" smtClean="0">
                          <a:solidFill>
                            <a:schemeClr val="tx1"/>
                          </a:solidFill>
                          <a:latin typeface="+mn-lt"/>
                          <a:ea typeface="+mn-ea"/>
                          <a:cs typeface="+mn-cs"/>
                        </a:rPr>
                        <a:t>-induced hyperthyroidism</a:t>
                      </a:r>
                    </a:p>
                    <a:p>
                      <a:pPr algn="l" rtl="0">
                        <a:spcAft>
                          <a:spcPts val="600"/>
                        </a:spcAft>
                        <a:buFont typeface="Arial"/>
                        <a:buChar char="•"/>
                      </a:pPr>
                      <a:r>
                        <a:rPr lang="en-US" sz="2400" b="0" kern="1200" baseline="0" dirty="0" smtClean="0">
                          <a:solidFill>
                            <a:schemeClr val="tx1"/>
                          </a:solidFill>
                          <a:latin typeface="+mn-lt"/>
                          <a:ea typeface="+mn-ea"/>
                          <a:cs typeface="+mn-cs"/>
                        </a:rPr>
                        <a:t> Iatrogenic hyperthyroidism</a:t>
                      </a:r>
                    </a:p>
                    <a:p>
                      <a:pPr algn="l" rtl="0">
                        <a:spcAft>
                          <a:spcPts val="600"/>
                        </a:spcAft>
                        <a:buFont typeface="Arial"/>
                        <a:buChar char="•"/>
                      </a:pPr>
                      <a:r>
                        <a:rPr lang="en-US" sz="2400" b="0" kern="1200" baseline="0" dirty="0" smtClean="0">
                          <a:solidFill>
                            <a:schemeClr val="tx1"/>
                          </a:solidFill>
                          <a:latin typeface="+mn-lt"/>
                          <a:ea typeface="+mn-ea"/>
                          <a:cs typeface="+mn-cs"/>
                        </a:rPr>
                        <a:t> Struma </a:t>
                      </a:r>
                      <a:r>
                        <a:rPr lang="en-US" sz="2400" b="0" kern="1200" baseline="0" dirty="0" err="1" smtClean="0">
                          <a:solidFill>
                            <a:schemeClr val="tx1"/>
                          </a:solidFill>
                          <a:latin typeface="+mn-lt"/>
                          <a:ea typeface="+mn-ea"/>
                          <a:cs typeface="+mn-cs"/>
                        </a:rPr>
                        <a:t>ovarii</a:t>
                      </a:r>
                      <a:endParaRPr lang="en-US" sz="2400" b="0" dirty="0" smtClean="0">
                        <a:solidFill>
                          <a:schemeClr val="tx1"/>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4779704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548680"/>
            <a:ext cx="8208912" cy="1359024"/>
          </a:xfrm>
        </p:spPr>
        <p:txBody>
          <a:bodyPr>
            <a:normAutofit fontScale="90000"/>
          </a:bodyPr>
          <a:lstStyle/>
          <a:p>
            <a:r>
              <a:rPr lang="en-US" b="1" dirty="0" smtClean="0">
                <a:solidFill>
                  <a:schemeClr val="tx2">
                    <a:lumMod val="60000"/>
                    <a:lumOff val="40000"/>
                  </a:schemeClr>
                </a:solidFill>
              </a:rPr>
              <a:t>Other investigations for underlying causes</a:t>
            </a:r>
            <a:endParaRPr lang="ar-SA" b="1" dirty="0">
              <a:solidFill>
                <a:schemeClr val="tx2">
                  <a:lumMod val="60000"/>
                  <a:lumOff val="40000"/>
                </a:schemeClr>
              </a:solidFill>
            </a:endParaRPr>
          </a:p>
        </p:txBody>
      </p:sp>
      <p:sp>
        <p:nvSpPr>
          <p:cNvPr id="3" name="عنصر نائب للمحتوى 2"/>
          <p:cNvSpPr>
            <a:spLocks noGrp="1"/>
          </p:cNvSpPr>
          <p:nvPr>
            <p:ph idx="1"/>
          </p:nvPr>
        </p:nvSpPr>
        <p:spPr>
          <a:xfrm>
            <a:off x="467544" y="1916832"/>
            <a:ext cx="8229600" cy="4525963"/>
          </a:xfrm>
        </p:spPr>
        <p:txBody>
          <a:bodyPr>
            <a:normAutofit fontScale="92500"/>
          </a:bodyPr>
          <a:lstStyle/>
          <a:p>
            <a:pPr algn="l" rtl="0"/>
            <a:r>
              <a:rPr lang="en-US" dirty="0"/>
              <a:t>TSH-receptor antibodies (TRAb</a:t>
            </a:r>
            <a:r>
              <a:rPr lang="en-US" dirty="0" smtClean="0"/>
              <a:t>) (graves disease)</a:t>
            </a:r>
          </a:p>
          <a:p>
            <a:pPr algn="l" rtl="0"/>
            <a:r>
              <a:rPr lang="en-US" dirty="0" smtClean="0"/>
              <a:t>thyroid-peroxidase </a:t>
            </a:r>
            <a:r>
              <a:rPr lang="en-US" dirty="0"/>
              <a:t>antibodies (TPO</a:t>
            </a:r>
            <a:r>
              <a:rPr lang="en-US" dirty="0" smtClean="0"/>
              <a:t>)</a:t>
            </a:r>
            <a:r>
              <a:rPr lang="en-US" kern="0" dirty="0"/>
              <a:t> autoimmune thyroid </a:t>
            </a:r>
            <a:r>
              <a:rPr lang="en-US" kern="0" dirty="0" smtClean="0"/>
              <a:t>disease(greves disease,</a:t>
            </a:r>
            <a:r>
              <a:rPr lang="en-US" kern="0" dirty="0"/>
              <a:t> Hashimoto thyroiditis </a:t>
            </a:r>
            <a:r>
              <a:rPr lang="en-US" kern="0" dirty="0" smtClean="0"/>
              <a:t>)</a:t>
            </a:r>
            <a:r>
              <a:rPr lang="en-US" dirty="0" smtClean="0"/>
              <a:t>.</a:t>
            </a:r>
          </a:p>
          <a:p>
            <a:pPr algn="l" rtl="0"/>
            <a:r>
              <a:rPr lang="en-US" dirty="0" smtClean="0"/>
              <a:t>thyroglobulin,erythrocyte sedimentation rate(</a:t>
            </a:r>
            <a:r>
              <a:rPr lang="en-US" kern="0" dirty="0"/>
              <a:t>subacute </a:t>
            </a:r>
            <a:r>
              <a:rPr lang="en-US" kern="0" dirty="0" smtClean="0"/>
              <a:t>thyroiditis)</a:t>
            </a:r>
          </a:p>
          <a:p>
            <a:pPr algn="l" rtl="0"/>
            <a:r>
              <a:rPr lang="en-US" dirty="0" smtClean="0"/>
              <a:t> human </a:t>
            </a:r>
            <a:r>
              <a:rPr lang="en-US" dirty="0"/>
              <a:t>chorionic gonadotropin(Choriocarcinoma and hydatidiform mole </a:t>
            </a:r>
            <a:r>
              <a:rPr lang="en-US" dirty="0" smtClean="0"/>
              <a:t>)</a:t>
            </a:r>
            <a:endParaRPr lang="ar-SA" dirty="0"/>
          </a:p>
        </p:txBody>
      </p:sp>
    </p:spTree>
    <p:extLst>
      <p:ext uri="{BB962C8B-B14F-4D97-AF65-F5344CB8AC3E}">
        <p14:creationId xmlns:p14="http://schemas.microsoft.com/office/powerpoint/2010/main" val="53579408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ooter Placeholder 2"/>
          <p:cNvSpPr>
            <a:spLocks noGrp="1"/>
          </p:cNvSpPr>
          <p:nvPr>
            <p:ph type="ftr" sz="quarter" idx="11"/>
          </p:nvPr>
        </p:nvSpPr>
        <p:spPr/>
        <p:txBody>
          <a:bodyPr/>
          <a:lstStyle/>
          <a:p>
            <a:pPr>
              <a:defRPr/>
            </a:pPr>
            <a:r>
              <a:rPr lang="en-US"/>
              <a:t>www.drsarma.in</a:t>
            </a:r>
          </a:p>
        </p:txBody>
      </p:sp>
      <p:sp>
        <p:nvSpPr>
          <p:cNvPr id="38914" name="Rectangle 2"/>
          <p:cNvSpPr>
            <a:spLocks noChangeArrowheads="1"/>
          </p:cNvSpPr>
          <p:nvPr/>
        </p:nvSpPr>
        <p:spPr bwMode="auto">
          <a:xfrm>
            <a:off x="466725" y="0"/>
            <a:ext cx="8229600" cy="990600"/>
          </a:xfrm>
          <a:prstGeom prst="rect">
            <a:avLst/>
          </a:prstGeom>
          <a:noFill/>
          <a:ln w="9525" cap="flat" cmpd="sng" algn="ctr">
            <a:noFill/>
            <a:prstDash val="solid"/>
            <a:miter lim="800000"/>
            <a:headEnd/>
            <a:tailEnd/>
          </a:ln>
          <a:effectLst/>
        </p:spPr>
        <p:txBody>
          <a:bodyPr anchor="ctr" anchorCtr="1"/>
          <a:lstStyle/>
          <a:p>
            <a:pPr algn="ctr" eaLnBrk="1" hangingPunct="1">
              <a:defRPr/>
            </a:pPr>
            <a:r>
              <a:rPr lang="en-US" sz="4000">
                <a:solidFill>
                  <a:srgbClr val="66FF66"/>
                </a:solidFill>
                <a:effectLst>
                  <a:outerShdw blurRad="38100" dist="38100" dir="2700000" algn="tl">
                    <a:srgbClr val="000000"/>
                  </a:outerShdw>
                </a:effectLst>
                <a:latin typeface="Franklin Gothic Medium" pitchFamily="34" charset="0"/>
              </a:rPr>
              <a:t>Algorithm for Hyperthyroidism</a:t>
            </a:r>
          </a:p>
        </p:txBody>
      </p:sp>
      <p:sp>
        <p:nvSpPr>
          <p:cNvPr id="38915" name="Text Box 3"/>
          <p:cNvSpPr txBox="1">
            <a:spLocks noChangeArrowheads="1"/>
          </p:cNvSpPr>
          <p:nvPr/>
        </p:nvSpPr>
        <p:spPr bwMode="auto">
          <a:xfrm>
            <a:off x="3051175" y="1154113"/>
            <a:ext cx="3101975" cy="446087"/>
          </a:xfrm>
          <a:prstGeom prst="rect">
            <a:avLst/>
          </a:prstGeom>
          <a:noFill/>
          <a:ln w="1905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Measure TSH and FT4</a:t>
            </a:r>
          </a:p>
        </p:txBody>
      </p:sp>
      <p:sp>
        <p:nvSpPr>
          <p:cNvPr id="38916" name="Text Box 4"/>
          <p:cNvSpPr txBox="1">
            <a:spLocks noChangeArrowheads="1"/>
          </p:cNvSpPr>
          <p:nvPr/>
        </p:nvSpPr>
        <p:spPr bwMode="auto">
          <a:xfrm>
            <a:off x="169863" y="2098675"/>
            <a:ext cx="2076450" cy="446088"/>
          </a:xfrm>
          <a:prstGeom prst="rect">
            <a:avLst/>
          </a:prstGeom>
          <a:noFill/>
          <a:ln w="1905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sym typeface="Symbol" pitchFamily="18" charset="2"/>
              </a:rPr>
              <a:t></a:t>
            </a:r>
            <a:r>
              <a:rPr lang="en-US" sz="2200" b="1">
                <a:latin typeface="Arial Narrow" pitchFamily="34" charset="0"/>
              </a:rPr>
              <a:t> TSH, </a:t>
            </a:r>
            <a:r>
              <a:rPr lang="en-US" sz="2200" b="1">
                <a:latin typeface="Arial Narrow" pitchFamily="34" charset="0"/>
                <a:sym typeface="Symbol" pitchFamily="18" charset="2"/>
              </a:rPr>
              <a:t> FT4</a:t>
            </a:r>
            <a:endParaRPr lang="en-US" sz="2200" b="1">
              <a:latin typeface="Arial Narrow" pitchFamily="34" charset="0"/>
            </a:endParaRPr>
          </a:p>
        </p:txBody>
      </p:sp>
      <p:sp>
        <p:nvSpPr>
          <p:cNvPr id="38917" name="Text Box 5"/>
          <p:cNvSpPr txBox="1">
            <a:spLocks noChangeArrowheads="1"/>
          </p:cNvSpPr>
          <p:nvPr/>
        </p:nvSpPr>
        <p:spPr bwMode="auto">
          <a:xfrm>
            <a:off x="2533650" y="3406775"/>
            <a:ext cx="2055813" cy="446088"/>
          </a:xfrm>
          <a:prstGeom prst="rect">
            <a:avLst/>
          </a:prstGeom>
          <a:noFill/>
          <a:ln w="1905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Measure FT3</a:t>
            </a:r>
          </a:p>
        </p:txBody>
      </p:sp>
      <p:sp>
        <p:nvSpPr>
          <p:cNvPr id="38918" name="Text Box 6"/>
          <p:cNvSpPr txBox="1">
            <a:spLocks noChangeArrowheads="1"/>
          </p:cNvSpPr>
          <p:nvPr/>
        </p:nvSpPr>
        <p:spPr bwMode="auto">
          <a:xfrm>
            <a:off x="173038" y="3089275"/>
            <a:ext cx="2073275" cy="781050"/>
          </a:xfrm>
          <a:prstGeom prst="rect">
            <a:avLst/>
          </a:prstGeom>
          <a:noFill/>
          <a:ln w="1905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Primary (T4) Thyrotoxicosis</a:t>
            </a:r>
          </a:p>
        </p:txBody>
      </p:sp>
      <p:sp>
        <p:nvSpPr>
          <p:cNvPr id="38919" name="Text Box 7"/>
          <p:cNvSpPr txBox="1">
            <a:spLocks noChangeArrowheads="1"/>
          </p:cNvSpPr>
          <p:nvPr/>
        </p:nvSpPr>
        <p:spPr bwMode="auto">
          <a:xfrm>
            <a:off x="4856163" y="4030663"/>
            <a:ext cx="941387" cy="446087"/>
          </a:xfrm>
          <a:prstGeom prst="rect">
            <a:avLst/>
          </a:prstGeom>
          <a:noFill/>
          <a:ln w="1905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High</a:t>
            </a:r>
          </a:p>
        </p:txBody>
      </p:sp>
      <p:sp>
        <p:nvSpPr>
          <p:cNvPr id="38920" name="Text Box 8"/>
          <p:cNvSpPr txBox="1">
            <a:spLocks noChangeArrowheads="1"/>
          </p:cNvSpPr>
          <p:nvPr/>
        </p:nvSpPr>
        <p:spPr bwMode="auto">
          <a:xfrm>
            <a:off x="4676775" y="3090863"/>
            <a:ext cx="2438400" cy="446087"/>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Pituitary Adenoma</a:t>
            </a:r>
          </a:p>
        </p:txBody>
      </p:sp>
      <p:sp>
        <p:nvSpPr>
          <p:cNvPr id="38922" name="Text Box 10"/>
          <p:cNvSpPr txBox="1">
            <a:spLocks noChangeArrowheads="1"/>
          </p:cNvSpPr>
          <p:nvPr/>
        </p:nvSpPr>
        <p:spPr bwMode="auto">
          <a:xfrm>
            <a:off x="4864100" y="4903788"/>
            <a:ext cx="1208088" cy="446087"/>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Normal</a:t>
            </a:r>
          </a:p>
        </p:txBody>
      </p:sp>
      <p:cxnSp>
        <p:nvCxnSpPr>
          <p:cNvPr id="38923" name="AutoShape 11"/>
          <p:cNvCxnSpPr>
            <a:cxnSpLocks noChangeShapeType="1"/>
            <a:stCxn id="38915" idx="1"/>
            <a:endCxn id="38916" idx="0"/>
          </p:cNvCxnSpPr>
          <p:nvPr/>
        </p:nvCxnSpPr>
        <p:spPr bwMode="auto">
          <a:xfrm flipH="1">
            <a:off x="1208088" y="1377950"/>
            <a:ext cx="1833562" cy="71120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8925" name="Text Box 13"/>
          <p:cNvSpPr txBox="1">
            <a:spLocks noChangeArrowheads="1"/>
          </p:cNvSpPr>
          <p:nvPr/>
        </p:nvSpPr>
        <p:spPr bwMode="auto">
          <a:xfrm>
            <a:off x="2517775" y="2073275"/>
            <a:ext cx="2076450" cy="446088"/>
          </a:xfrm>
          <a:prstGeom prst="rect">
            <a:avLst/>
          </a:prstGeom>
          <a:noFill/>
          <a:ln w="1905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sym typeface="Symbol" pitchFamily="18" charset="2"/>
              </a:rPr>
              <a:t></a:t>
            </a:r>
            <a:r>
              <a:rPr lang="en-US" sz="2200" b="1">
                <a:latin typeface="Arial Narrow" pitchFamily="34" charset="0"/>
              </a:rPr>
              <a:t> TSH, </a:t>
            </a:r>
            <a:r>
              <a:rPr lang="en-US" sz="2200" b="1">
                <a:latin typeface="Arial Narrow" pitchFamily="34" charset="0"/>
                <a:sym typeface="Symbol" pitchFamily="18" charset="2"/>
              </a:rPr>
              <a:t> FT4 N</a:t>
            </a:r>
            <a:endParaRPr lang="en-US" sz="2200" b="1">
              <a:latin typeface="Arial Narrow" pitchFamily="34" charset="0"/>
            </a:endParaRPr>
          </a:p>
        </p:txBody>
      </p:sp>
      <p:sp>
        <p:nvSpPr>
          <p:cNvPr id="38926" name="Text Box 14"/>
          <p:cNvSpPr txBox="1">
            <a:spLocks noChangeArrowheads="1"/>
          </p:cNvSpPr>
          <p:nvPr/>
        </p:nvSpPr>
        <p:spPr bwMode="auto">
          <a:xfrm>
            <a:off x="4865688" y="2073275"/>
            <a:ext cx="2076450" cy="446088"/>
          </a:xfrm>
          <a:prstGeom prst="rect">
            <a:avLst/>
          </a:prstGeom>
          <a:noFill/>
          <a:ln w="1905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 </a:t>
            </a:r>
            <a:r>
              <a:rPr lang="en-US" sz="2200" b="1">
                <a:latin typeface="Arial Narrow" pitchFamily="34" charset="0"/>
                <a:sym typeface="Symbol" pitchFamily="18" charset="2"/>
              </a:rPr>
              <a:t></a:t>
            </a:r>
            <a:r>
              <a:rPr lang="en-US" sz="2200" b="1">
                <a:latin typeface="Arial Narrow" pitchFamily="34" charset="0"/>
              </a:rPr>
              <a:t> TSH, </a:t>
            </a:r>
            <a:r>
              <a:rPr lang="en-US" sz="2200" b="1">
                <a:latin typeface="Arial Narrow" pitchFamily="34" charset="0"/>
                <a:sym typeface="Symbol" pitchFamily="18" charset="2"/>
              </a:rPr>
              <a:t> FT4</a:t>
            </a:r>
          </a:p>
        </p:txBody>
      </p:sp>
      <p:cxnSp>
        <p:nvCxnSpPr>
          <p:cNvPr id="38928" name="AutoShape 16"/>
          <p:cNvCxnSpPr>
            <a:cxnSpLocks noChangeShapeType="1"/>
            <a:stCxn id="38915" idx="2"/>
            <a:endCxn id="38925" idx="0"/>
          </p:cNvCxnSpPr>
          <p:nvPr/>
        </p:nvCxnSpPr>
        <p:spPr bwMode="auto">
          <a:xfrm flipH="1">
            <a:off x="3556000" y="1609725"/>
            <a:ext cx="1046163" cy="454025"/>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8929" name="AutoShape 17"/>
          <p:cNvCxnSpPr>
            <a:cxnSpLocks noChangeShapeType="1"/>
            <a:stCxn id="38915" idx="2"/>
            <a:endCxn id="38926" idx="0"/>
          </p:cNvCxnSpPr>
          <p:nvPr/>
        </p:nvCxnSpPr>
        <p:spPr bwMode="auto">
          <a:xfrm>
            <a:off x="4602163" y="1609725"/>
            <a:ext cx="1301750" cy="454025"/>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8931" name="AutoShape 19"/>
          <p:cNvCxnSpPr>
            <a:cxnSpLocks noChangeShapeType="1"/>
            <a:stCxn id="38926" idx="2"/>
            <a:endCxn id="38920" idx="0"/>
          </p:cNvCxnSpPr>
          <p:nvPr/>
        </p:nvCxnSpPr>
        <p:spPr bwMode="auto">
          <a:xfrm flipH="1">
            <a:off x="5895975" y="2528888"/>
            <a:ext cx="7938" cy="55245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8932" name="AutoShape 20"/>
          <p:cNvCxnSpPr>
            <a:cxnSpLocks noChangeShapeType="1"/>
            <a:stCxn id="38925" idx="2"/>
            <a:endCxn id="38917" idx="0"/>
          </p:cNvCxnSpPr>
          <p:nvPr/>
        </p:nvCxnSpPr>
        <p:spPr bwMode="auto">
          <a:xfrm>
            <a:off x="3556000" y="2528888"/>
            <a:ext cx="6350" cy="868362"/>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8933" name="AutoShape 21"/>
          <p:cNvCxnSpPr>
            <a:cxnSpLocks noChangeShapeType="1"/>
            <a:stCxn id="38917" idx="2"/>
            <a:endCxn id="38919" idx="1"/>
          </p:cNvCxnSpPr>
          <p:nvPr/>
        </p:nvCxnSpPr>
        <p:spPr bwMode="auto">
          <a:xfrm rot="16200000" flipH="1">
            <a:off x="4008438" y="3416300"/>
            <a:ext cx="392112" cy="1284288"/>
          </a:xfrm>
          <a:prstGeom prst="bentConnector2">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38934" name="AutoShape 22"/>
          <p:cNvCxnSpPr>
            <a:cxnSpLocks noChangeShapeType="1"/>
            <a:stCxn id="38917" idx="2"/>
            <a:endCxn id="38922" idx="1"/>
          </p:cNvCxnSpPr>
          <p:nvPr/>
        </p:nvCxnSpPr>
        <p:spPr bwMode="auto">
          <a:xfrm rot="16200000" flipH="1">
            <a:off x="3575844" y="3848894"/>
            <a:ext cx="1265237" cy="1292225"/>
          </a:xfrm>
          <a:prstGeom prst="bentConnector2">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38935" name="AutoShape 23"/>
          <p:cNvCxnSpPr>
            <a:cxnSpLocks noChangeShapeType="1"/>
            <a:stCxn id="38916" idx="2"/>
            <a:endCxn id="38918" idx="0"/>
          </p:cNvCxnSpPr>
          <p:nvPr/>
        </p:nvCxnSpPr>
        <p:spPr bwMode="auto">
          <a:xfrm>
            <a:off x="1208088" y="2554288"/>
            <a:ext cx="1587" cy="525462"/>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8936" name="Text Box 24"/>
          <p:cNvSpPr txBox="1">
            <a:spLocks noChangeArrowheads="1"/>
          </p:cNvSpPr>
          <p:nvPr/>
        </p:nvSpPr>
        <p:spPr bwMode="auto">
          <a:xfrm>
            <a:off x="6851650" y="4030663"/>
            <a:ext cx="1905000" cy="446087"/>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T3 Toxicosis</a:t>
            </a:r>
          </a:p>
        </p:txBody>
      </p:sp>
      <p:cxnSp>
        <p:nvCxnSpPr>
          <p:cNvPr id="38937" name="AutoShape 25"/>
          <p:cNvCxnSpPr>
            <a:cxnSpLocks noChangeShapeType="1"/>
            <a:stCxn id="38919" idx="3"/>
            <a:endCxn id="38936" idx="1"/>
          </p:cNvCxnSpPr>
          <p:nvPr/>
        </p:nvCxnSpPr>
        <p:spPr bwMode="auto">
          <a:xfrm>
            <a:off x="5807075" y="4254500"/>
            <a:ext cx="1035050" cy="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8938" name="Text Box 26"/>
          <p:cNvSpPr txBox="1">
            <a:spLocks noChangeArrowheads="1"/>
          </p:cNvSpPr>
          <p:nvPr/>
        </p:nvSpPr>
        <p:spPr bwMode="auto">
          <a:xfrm>
            <a:off x="6894513" y="4906963"/>
            <a:ext cx="2238375" cy="446087"/>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r">
              <a:spcBef>
                <a:spcPct val="50000"/>
              </a:spcBef>
            </a:pPr>
            <a:r>
              <a:rPr lang="en-US" sz="2200" b="1">
                <a:latin typeface="Arial Narrow" pitchFamily="34" charset="0"/>
              </a:rPr>
              <a:t>Sub-clinical Hyper</a:t>
            </a:r>
          </a:p>
        </p:txBody>
      </p:sp>
      <p:cxnSp>
        <p:nvCxnSpPr>
          <p:cNvPr id="38939" name="AutoShape 27"/>
          <p:cNvCxnSpPr>
            <a:cxnSpLocks noChangeShapeType="1"/>
            <a:stCxn id="38922" idx="3"/>
            <a:endCxn id="38938" idx="1"/>
          </p:cNvCxnSpPr>
          <p:nvPr/>
        </p:nvCxnSpPr>
        <p:spPr bwMode="auto">
          <a:xfrm>
            <a:off x="6081713" y="5127625"/>
            <a:ext cx="803275" cy="3175"/>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8940" name="Text Box 28"/>
          <p:cNvSpPr txBox="1">
            <a:spLocks noChangeArrowheads="1"/>
          </p:cNvSpPr>
          <p:nvPr/>
        </p:nvSpPr>
        <p:spPr bwMode="auto">
          <a:xfrm>
            <a:off x="185738" y="4333875"/>
            <a:ext cx="2438400" cy="446088"/>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Features of Grave’s</a:t>
            </a:r>
          </a:p>
        </p:txBody>
      </p:sp>
      <p:cxnSp>
        <p:nvCxnSpPr>
          <p:cNvPr id="38941" name="AutoShape 29"/>
          <p:cNvCxnSpPr>
            <a:cxnSpLocks noChangeShapeType="1"/>
            <a:stCxn id="38918" idx="2"/>
            <a:endCxn id="38940" idx="0"/>
          </p:cNvCxnSpPr>
          <p:nvPr/>
        </p:nvCxnSpPr>
        <p:spPr bwMode="auto">
          <a:xfrm>
            <a:off x="1209675" y="3879850"/>
            <a:ext cx="195263" cy="44450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8942" name="Text Box 30"/>
          <p:cNvSpPr txBox="1">
            <a:spLocks noChangeArrowheads="1"/>
          </p:cNvSpPr>
          <p:nvPr/>
        </p:nvSpPr>
        <p:spPr bwMode="auto">
          <a:xfrm>
            <a:off x="196850" y="5111750"/>
            <a:ext cx="650875" cy="446088"/>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Yes</a:t>
            </a:r>
          </a:p>
        </p:txBody>
      </p:sp>
      <p:sp>
        <p:nvSpPr>
          <p:cNvPr id="38943" name="Text Box 31"/>
          <p:cNvSpPr txBox="1">
            <a:spLocks noChangeArrowheads="1"/>
          </p:cNvSpPr>
          <p:nvPr/>
        </p:nvSpPr>
        <p:spPr bwMode="auto">
          <a:xfrm>
            <a:off x="193675" y="5835650"/>
            <a:ext cx="1482725" cy="446088"/>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Rx. Grave’s</a:t>
            </a:r>
          </a:p>
        </p:txBody>
      </p:sp>
      <p:sp>
        <p:nvSpPr>
          <p:cNvPr id="38944" name="Text Box 32"/>
          <p:cNvSpPr txBox="1">
            <a:spLocks noChangeArrowheads="1"/>
          </p:cNvSpPr>
          <p:nvPr/>
        </p:nvSpPr>
        <p:spPr bwMode="auto">
          <a:xfrm>
            <a:off x="1457325" y="5111750"/>
            <a:ext cx="581025" cy="446088"/>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No</a:t>
            </a:r>
          </a:p>
        </p:txBody>
      </p:sp>
      <p:sp>
        <p:nvSpPr>
          <p:cNvPr id="38945" name="Text Box 33"/>
          <p:cNvSpPr txBox="1">
            <a:spLocks noChangeArrowheads="1"/>
          </p:cNvSpPr>
          <p:nvPr/>
        </p:nvSpPr>
        <p:spPr bwMode="auto">
          <a:xfrm>
            <a:off x="1752600" y="6264275"/>
            <a:ext cx="2667000" cy="446088"/>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Single Adenoma, MNG</a:t>
            </a:r>
          </a:p>
        </p:txBody>
      </p:sp>
      <p:sp>
        <p:nvSpPr>
          <p:cNvPr id="38946" name="Text Box 34"/>
          <p:cNvSpPr txBox="1">
            <a:spLocks noChangeArrowheads="1"/>
          </p:cNvSpPr>
          <p:nvPr/>
        </p:nvSpPr>
        <p:spPr bwMode="auto">
          <a:xfrm>
            <a:off x="3557588" y="5588000"/>
            <a:ext cx="1720850" cy="446088"/>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Low RAIU</a:t>
            </a:r>
          </a:p>
        </p:txBody>
      </p:sp>
      <p:sp>
        <p:nvSpPr>
          <p:cNvPr id="38947" name="Text Box 35"/>
          <p:cNvSpPr txBox="1">
            <a:spLocks noChangeArrowheads="1"/>
          </p:cNvSpPr>
          <p:nvPr/>
        </p:nvSpPr>
        <p:spPr bwMode="auto">
          <a:xfrm>
            <a:off x="2217738" y="5562600"/>
            <a:ext cx="1103312" cy="446088"/>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sym typeface="Symbol" pitchFamily="18" charset="2"/>
              </a:rPr>
              <a:t></a:t>
            </a:r>
            <a:r>
              <a:rPr lang="en-US" sz="2200" b="1">
                <a:latin typeface="Arial Narrow" pitchFamily="34" charset="0"/>
              </a:rPr>
              <a:t> RAIU</a:t>
            </a:r>
          </a:p>
        </p:txBody>
      </p:sp>
      <p:cxnSp>
        <p:nvCxnSpPr>
          <p:cNvPr id="38948" name="AutoShape 36"/>
          <p:cNvCxnSpPr>
            <a:cxnSpLocks noChangeShapeType="1"/>
            <a:stCxn id="38944" idx="2"/>
            <a:endCxn id="38947" idx="1"/>
          </p:cNvCxnSpPr>
          <p:nvPr/>
        </p:nvCxnSpPr>
        <p:spPr bwMode="auto">
          <a:xfrm rot="16200000" flipH="1">
            <a:off x="1868488" y="5446713"/>
            <a:ext cx="219075" cy="460375"/>
          </a:xfrm>
          <a:prstGeom prst="bentConnector2">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38949" name="AutoShape 37"/>
          <p:cNvCxnSpPr>
            <a:cxnSpLocks noChangeShapeType="1"/>
            <a:stCxn id="38947" idx="1"/>
            <a:endCxn id="38945" idx="0"/>
          </p:cNvCxnSpPr>
          <p:nvPr/>
        </p:nvCxnSpPr>
        <p:spPr bwMode="auto">
          <a:xfrm rot="10800000" flipH="1" flipV="1">
            <a:off x="2208213" y="5786438"/>
            <a:ext cx="877887" cy="468312"/>
          </a:xfrm>
          <a:prstGeom prst="bentConnector4">
            <a:avLst>
              <a:gd name="adj1" fmla="val -24954"/>
              <a:gd name="adj2" fmla="val 74917"/>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38950" name="AutoShape 38"/>
          <p:cNvCxnSpPr>
            <a:cxnSpLocks noChangeShapeType="1"/>
            <a:stCxn id="38944" idx="3"/>
            <a:endCxn id="38946" idx="0"/>
          </p:cNvCxnSpPr>
          <p:nvPr/>
        </p:nvCxnSpPr>
        <p:spPr bwMode="auto">
          <a:xfrm>
            <a:off x="2047875" y="5335588"/>
            <a:ext cx="2370138" cy="242887"/>
          </a:xfrm>
          <a:prstGeom prst="bentConnector2">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38951" name="AutoShape 39"/>
          <p:cNvCxnSpPr>
            <a:cxnSpLocks noChangeShapeType="1"/>
            <a:stCxn id="38940" idx="2"/>
            <a:endCxn id="38942" idx="0"/>
          </p:cNvCxnSpPr>
          <p:nvPr/>
        </p:nvCxnSpPr>
        <p:spPr bwMode="auto">
          <a:xfrm flipH="1">
            <a:off x="522288" y="4789488"/>
            <a:ext cx="882650" cy="312737"/>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8952" name="AutoShape 40"/>
          <p:cNvCxnSpPr>
            <a:cxnSpLocks noChangeShapeType="1"/>
            <a:stCxn id="38940" idx="2"/>
            <a:endCxn id="38944" idx="0"/>
          </p:cNvCxnSpPr>
          <p:nvPr/>
        </p:nvCxnSpPr>
        <p:spPr bwMode="auto">
          <a:xfrm>
            <a:off x="1404938" y="4789488"/>
            <a:ext cx="342900" cy="312737"/>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8953" name="Line 41"/>
          <p:cNvSpPr>
            <a:spLocks noChangeShapeType="1"/>
          </p:cNvSpPr>
          <p:nvPr/>
        </p:nvSpPr>
        <p:spPr bwMode="auto">
          <a:xfrm>
            <a:off x="492125" y="5618163"/>
            <a:ext cx="0" cy="2174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ar-SA"/>
          </a:p>
        </p:txBody>
      </p:sp>
      <p:sp>
        <p:nvSpPr>
          <p:cNvPr id="38954" name="Text Box 42"/>
          <p:cNvSpPr txBox="1">
            <a:spLocks noChangeArrowheads="1"/>
          </p:cNvSpPr>
          <p:nvPr/>
        </p:nvSpPr>
        <p:spPr bwMode="auto">
          <a:xfrm>
            <a:off x="4572000" y="6259513"/>
            <a:ext cx="4343400" cy="446087"/>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Sub Acute Thyroiditis, I</a:t>
            </a:r>
            <a:r>
              <a:rPr lang="en-US" sz="2600" b="1" baseline="-25000">
                <a:latin typeface="Arial Narrow" pitchFamily="34" charset="0"/>
              </a:rPr>
              <a:t>2</a:t>
            </a:r>
            <a:r>
              <a:rPr lang="en-US" sz="2200" b="1">
                <a:latin typeface="Arial Narrow" pitchFamily="34" charset="0"/>
              </a:rPr>
              <a:t>, ↑ Thyroxine </a:t>
            </a:r>
          </a:p>
        </p:txBody>
      </p:sp>
      <p:cxnSp>
        <p:nvCxnSpPr>
          <p:cNvPr id="38955" name="AutoShape 43"/>
          <p:cNvCxnSpPr>
            <a:cxnSpLocks noChangeShapeType="1"/>
            <a:stCxn id="38946" idx="3"/>
            <a:endCxn id="38954" idx="0"/>
          </p:cNvCxnSpPr>
          <p:nvPr/>
        </p:nvCxnSpPr>
        <p:spPr bwMode="auto">
          <a:xfrm>
            <a:off x="5287963" y="5811838"/>
            <a:ext cx="1455737" cy="438150"/>
          </a:xfrm>
          <a:prstGeom prst="bentConnector2">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38956" name="Text Box 44"/>
          <p:cNvSpPr txBox="1">
            <a:spLocks noChangeArrowheads="1"/>
          </p:cNvSpPr>
          <p:nvPr/>
        </p:nvSpPr>
        <p:spPr bwMode="auto">
          <a:xfrm>
            <a:off x="7061200" y="5592763"/>
            <a:ext cx="2022475" cy="446087"/>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F/u in 6-12 wks</a:t>
            </a:r>
          </a:p>
        </p:txBody>
      </p:sp>
      <p:cxnSp>
        <p:nvCxnSpPr>
          <p:cNvPr id="38957" name="AutoShape 45"/>
          <p:cNvCxnSpPr>
            <a:cxnSpLocks noChangeShapeType="1"/>
            <a:stCxn id="38938" idx="1"/>
            <a:endCxn id="38956" idx="1"/>
          </p:cNvCxnSpPr>
          <p:nvPr/>
        </p:nvCxnSpPr>
        <p:spPr bwMode="auto">
          <a:xfrm rot="10800000" flipH="1" flipV="1">
            <a:off x="6884988" y="5130800"/>
            <a:ext cx="166687" cy="685800"/>
          </a:xfrm>
          <a:prstGeom prst="bentConnector3">
            <a:avLst>
              <a:gd name="adj1" fmla="val -131431"/>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848912698"/>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ppt_x"/>
                                          </p:val>
                                        </p:tav>
                                        <p:tav tm="100000">
                                          <p:val>
                                            <p:strVal val="#ppt_x"/>
                                          </p:val>
                                        </p:tav>
                                      </p:tavLst>
                                    </p:anim>
                                    <p:anim calcmode="lin" valueType="num">
                                      <p:cBhvr additive="base">
                                        <p:cTn id="8" dur="500" fill="hold"/>
                                        <p:tgtEl>
                                          <p:spTgt spid="38914"/>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8915"/>
                                        </p:tgtEl>
                                        <p:attrNameLst>
                                          <p:attrName>style.visibility</p:attrName>
                                        </p:attrNameLst>
                                      </p:cBhvr>
                                      <p:to>
                                        <p:strVal val="visible"/>
                                      </p:to>
                                    </p:set>
                                    <p:animEffect transition="in" filter="blinds(horizontal)">
                                      <p:cBhvr>
                                        <p:cTn id="13" dur="500"/>
                                        <p:tgtEl>
                                          <p:spTgt spid="38915"/>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nodeType="clickEffect">
                                  <p:stCondLst>
                                    <p:cond delay="0"/>
                                  </p:stCondLst>
                                  <p:childTnLst>
                                    <p:set>
                                      <p:cBhvr>
                                        <p:cTn id="17" dur="1" fill="hold">
                                          <p:stCondLst>
                                            <p:cond delay="0"/>
                                          </p:stCondLst>
                                        </p:cTn>
                                        <p:tgtEl>
                                          <p:spTgt spid="38923"/>
                                        </p:tgtEl>
                                        <p:attrNameLst>
                                          <p:attrName>style.visibility</p:attrName>
                                        </p:attrNameLst>
                                      </p:cBhvr>
                                      <p:to>
                                        <p:strVal val="visible"/>
                                      </p:to>
                                    </p:set>
                                    <p:animEffect transition="in" filter="blinds(horizontal)">
                                      <p:cBhvr>
                                        <p:cTn id="18" dur="500"/>
                                        <p:tgtEl>
                                          <p:spTgt spid="3892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8916"/>
                                        </p:tgtEl>
                                        <p:attrNameLst>
                                          <p:attrName>style.visibility</p:attrName>
                                        </p:attrNameLst>
                                      </p:cBhvr>
                                      <p:to>
                                        <p:strVal val="visible"/>
                                      </p:to>
                                    </p:set>
                                    <p:animEffect transition="in" filter="blinds(horizontal)">
                                      <p:cBhvr>
                                        <p:cTn id="23" dur="500"/>
                                        <p:tgtEl>
                                          <p:spTgt spid="38916"/>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8" fill="hold" nodeType="clickEffect">
                                  <p:stCondLst>
                                    <p:cond delay="0"/>
                                  </p:stCondLst>
                                  <p:childTnLst>
                                    <p:set>
                                      <p:cBhvr>
                                        <p:cTn id="27" dur="1" fill="hold">
                                          <p:stCondLst>
                                            <p:cond delay="0"/>
                                          </p:stCondLst>
                                        </p:cTn>
                                        <p:tgtEl>
                                          <p:spTgt spid="38935"/>
                                        </p:tgtEl>
                                        <p:attrNameLst>
                                          <p:attrName>style.visibility</p:attrName>
                                        </p:attrNameLst>
                                      </p:cBhvr>
                                      <p:to>
                                        <p:strVal val="visible"/>
                                      </p:to>
                                    </p:set>
                                    <p:anim calcmode="lin" valueType="num">
                                      <p:cBhvr additive="base">
                                        <p:cTn id="28" dur="500" fill="hold"/>
                                        <p:tgtEl>
                                          <p:spTgt spid="38935"/>
                                        </p:tgtEl>
                                        <p:attrNameLst>
                                          <p:attrName>ppt_x</p:attrName>
                                        </p:attrNameLst>
                                      </p:cBhvr>
                                      <p:tavLst>
                                        <p:tav tm="0">
                                          <p:val>
                                            <p:strVal val="0-#ppt_w/2"/>
                                          </p:val>
                                        </p:tav>
                                        <p:tav tm="100000">
                                          <p:val>
                                            <p:strVal val="#ppt_x"/>
                                          </p:val>
                                        </p:tav>
                                      </p:tavLst>
                                    </p:anim>
                                    <p:anim calcmode="lin" valueType="num">
                                      <p:cBhvr additive="base">
                                        <p:cTn id="29" dur="500" fill="hold"/>
                                        <p:tgtEl>
                                          <p:spTgt spid="38935"/>
                                        </p:tgtEl>
                                        <p:attrNameLst>
                                          <p:attrName>ppt_y</p:attrName>
                                        </p:attrNameLst>
                                      </p:cBhvr>
                                      <p:tavLst>
                                        <p:tav tm="0">
                                          <p:val>
                                            <p:strVal val="#ppt_y"/>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38918"/>
                                        </p:tgtEl>
                                        <p:attrNameLst>
                                          <p:attrName>style.visibility</p:attrName>
                                        </p:attrNameLst>
                                      </p:cBhvr>
                                      <p:to>
                                        <p:strVal val="visible"/>
                                      </p:to>
                                    </p:set>
                                    <p:animEffect transition="in" filter="blinds(horizontal)">
                                      <p:cBhvr>
                                        <p:cTn id="34" dur="500"/>
                                        <p:tgtEl>
                                          <p:spTgt spid="38918"/>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8" fill="hold" nodeType="clickEffect">
                                  <p:stCondLst>
                                    <p:cond delay="0"/>
                                  </p:stCondLst>
                                  <p:childTnLst>
                                    <p:set>
                                      <p:cBhvr>
                                        <p:cTn id="38" dur="1" fill="hold">
                                          <p:stCondLst>
                                            <p:cond delay="0"/>
                                          </p:stCondLst>
                                        </p:cTn>
                                        <p:tgtEl>
                                          <p:spTgt spid="38941"/>
                                        </p:tgtEl>
                                        <p:attrNameLst>
                                          <p:attrName>style.visibility</p:attrName>
                                        </p:attrNameLst>
                                      </p:cBhvr>
                                      <p:to>
                                        <p:strVal val="visible"/>
                                      </p:to>
                                    </p:set>
                                    <p:anim calcmode="lin" valueType="num">
                                      <p:cBhvr additive="base">
                                        <p:cTn id="39" dur="500" fill="hold"/>
                                        <p:tgtEl>
                                          <p:spTgt spid="38941"/>
                                        </p:tgtEl>
                                        <p:attrNameLst>
                                          <p:attrName>ppt_x</p:attrName>
                                        </p:attrNameLst>
                                      </p:cBhvr>
                                      <p:tavLst>
                                        <p:tav tm="0">
                                          <p:val>
                                            <p:strVal val="0-#ppt_w/2"/>
                                          </p:val>
                                        </p:tav>
                                        <p:tav tm="100000">
                                          <p:val>
                                            <p:strVal val="#ppt_x"/>
                                          </p:val>
                                        </p:tav>
                                      </p:tavLst>
                                    </p:anim>
                                    <p:anim calcmode="lin" valueType="num">
                                      <p:cBhvr additive="base">
                                        <p:cTn id="40" dur="500" fill="hold"/>
                                        <p:tgtEl>
                                          <p:spTgt spid="38941"/>
                                        </p:tgtEl>
                                        <p:attrNameLst>
                                          <p:attrName>ppt_y</p:attrName>
                                        </p:attrNameLst>
                                      </p:cBhvr>
                                      <p:tavLst>
                                        <p:tav tm="0">
                                          <p:val>
                                            <p:strVal val="#ppt_y"/>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38940"/>
                                        </p:tgtEl>
                                        <p:attrNameLst>
                                          <p:attrName>style.visibility</p:attrName>
                                        </p:attrNameLst>
                                      </p:cBhvr>
                                      <p:to>
                                        <p:strVal val="visible"/>
                                      </p:to>
                                    </p:set>
                                    <p:anim calcmode="lin" valueType="num">
                                      <p:cBhvr additive="base">
                                        <p:cTn id="45" dur="500" fill="hold"/>
                                        <p:tgtEl>
                                          <p:spTgt spid="38940"/>
                                        </p:tgtEl>
                                        <p:attrNameLst>
                                          <p:attrName>ppt_x</p:attrName>
                                        </p:attrNameLst>
                                      </p:cBhvr>
                                      <p:tavLst>
                                        <p:tav tm="0">
                                          <p:val>
                                            <p:strVal val="0-#ppt_w/2"/>
                                          </p:val>
                                        </p:tav>
                                        <p:tav tm="100000">
                                          <p:val>
                                            <p:strVal val="#ppt_x"/>
                                          </p:val>
                                        </p:tav>
                                      </p:tavLst>
                                    </p:anim>
                                    <p:anim calcmode="lin" valueType="num">
                                      <p:cBhvr additive="base">
                                        <p:cTn id="46" dur="500" fill="hold"/>
                                        <p:tgtEl>
                                          <p:spTgt spid="38940"/>
                                        </p:tgtEl>
                                        <p:attrNameLst>
                                          <p:attrName>ppt_y</p:attrName>
                                        </p:attrNameLst>
                                      </p:cBhvr>
                                      <p:tavLst>
                                        <p:tav tm="0">
                                          <p:val>
                                            <p:strVal val="#ppt_y"/>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8" fill="hold" nodeType="clickEffect">
                                  <p:stCondLst>
                                    <p:cond delay="0"/>
                                  </p:stCondLst>
                                  <p:childTnLst>
                                    <p:set>
                                      <p:cBhvr>
                                        <p:cTn id="50" dur="1" fill="hold">
                                          <p:stCondLst>
                                            <p:cond delay="0"/>
                                          </p:stCondLst>
                                        </p:cTn>
                                        <p:tgtEl>
                                          <p:spTgt spid="38951"/>
                                        </p:tgtEl>
                                        <p:attrNameLst>
                                          <p:attrName>style.visibility</p:attrName>
                                        </p:attrNameLst>
                                      </p:cBhvr>
                                      <p:to>
                                        <p:strVal val="visible"/>
                                      </p:to>
                                    </p:set>
                                    <p:anim calcmode="lin" valueType="num">
                                      <p:cBhvr additive="base">
                                        <p:cTn id="51" dur="500" fill="hold"/>
                                        <p:tgtEl>
                                          <p:spTgt spid="38951"/>
                                        </p:tgtEl>
                                        <p:attrNameLst>
                                          <p:attrName>ppt_x</p:attrName>
                                        </p:attrNameLst>
                                      </p:cBhvr>
                                      <p:tavLst>
                                        <p:tav tm="0">
                                          <p:val>
                                            <p:strVal val="0-#ppt_w/2"/>
                                          </p:val>
                                        </p:tav>
                                        <p:tav tm="100000">
                                          <p:val>
                                            <p:strVal val="#ppt_x"/>
                                          </p:val>
                                        </p:tav>
                                      </p:tavLst>
                                    </p:anim>
                                    <p:anim calcmode="lin" valueType="num">
                                      <p:cBhvr additive="base">
                                        <p:cTn id="52" dur="500" fill="hold"/>
                                        <p:tgtEl>
                                          <p:spTgt spid="38951"/>
                                        </p:tgtEl>
                                        <p:attrNameLst>
                                          <p:attrName>ppt_y</p:attrName>
                                        </p:attrNameLst>
                                      </p:cBhvr>
                                      <p:tavLst>
                                        <p:tav tm="0">
                                          <p:val>
                                            <p:strVal val="#ppt_y"/>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38942"/>
                                        </p:tgtEl>
                                        <p:attrNameLst>
                                          <p:attrName>style.visibility</p:attrName>
                                        </p:attrNameLst>
                                      </p:cBhvr>
                                      <p:to>
                                        <p:strVal val="visible"/>
                                      </p:to>
                                    </p:set>
                                    <p:animEffect transition="in" filter="blinds(horizontal)">
                                      <p:cBhvr>
                                        <p:cTn id="57" dur="500"/>
                                        <p:tgtEl>
                                          <p:spTgt spid="38942"/>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 presetClass="entr" presetSubtype="8" fill="hold" grpId="0" nodeType="clickEffect">
                                  <p:stCondLst>
                                    <p:cond delay="0"/>
                                  </p:stCondLst>
                                  <p:childTnLst>
                                    <p:set>
                                      <p:cBhvr>
                                        <p:cTn id="61" dur="1" fill="hold">
                                          <p:stCondLst>
                                            <p:cond delay="0"/>
                                          </p:stCondLst>
                                        </p:cTn>
                                        <p:tgtEl>
                                          <p:spTgt spid="38953"/>
                                        </p:tgtEl>
                                        <p:attrNameLst>
                                          <p:attrName>style.visibility</p:attrName>
                                        </p:attrNameLst>
                                      </p:cBhvr>
                                      <p:to>
                                        <p:strVal val="visible"/>
                                      </p:to>
                                    </p:set>
                                    <p:anim calcmode="lin" valueType="num">
                                      <p:cBhvr additive="base">
                                        <p:cTn id="62" dur="500" fill="hold"/>
                                        <p:tgtEl>
                                          <p:spTgt spid="38953"/>
                                        </p:tgtEl>
                                        <p:attrNameLst>
                                          <p:attrName>ppt_x</p:attrName>
                                        </p:attrNameLst>
                                      </p:cBhvr>
                                      <p:tavLst>
                                        <p:tav tm="0">
                                          <p:val>
                                            <p:strVal val="0-#ppt_w/2"/>
                                          </p:val>
                                        </p:tav>
                                        <p:tav tm="100000">
                                          <p:val>
                                            <p:strVal val="#ppt_x"/>
                                          </p:val>
                                        </p:tav>
                                      </p:tavLst>
                                    </p:anim>
                                    <p:anim calcmode="lin" valueType="num">
                                      <p:cBhvr additive="base">
                                        <p:cTn id="63" dur="500" fill="hold"/>
                                        <p:tgtEl>
                                          <p:spTgt spid="38953"/>
                                        </p:tgtEl>
                                        <p:attrNameLst>
                                          <p:attrName>ppt_y</p:attrName>
                                        </p:attrNameLst>
                                      </p:cBhvr>
                                      <p:tavLst>
                                        <p:tav tm="0">
                                          <p:val>
                                            <p:strVal val="#ppt_y"/>
                                          </p:val>
                                        </p:tav>
                                        <p:tav tm="100000">
                                          <p:val>
                                            <p:strVal val="#ppt_y"/>
                                          </p:val>
                                        </p:tav>
                                      </p:tavLst>
                                    </p:anim>
                                  </p:childTnLst>
                                </p:cTn>
                              </p:par>
                            </p:childTnLst>
                          </p:cTn>
                        </p:par>
                      </p:childTnLst>
                    </p:cTn>
                  </p:par>
                  <p:par>
                    <p:cTn id="64" fill="hold" nodeType="clickPar">
                      <p:stCondLst>
                        <p:cond delay="indefinite"/>
                      </p:stCondLst>
                      <p:childTnLst>
                        <p:par>
                          <p:cTn id="65" fill="hold" nodeType="withGroup">
                            <p:stCondLst>
                              <p:cond delay="0"/>
                            </p:stCondLst>
                            <p:childTnLst>
                              <p:par>
                                <p:cTn id="66" presetID="3" presetClass="entr" presetSubtype="10" fill="hold" grpId="0" nodeType="clickEffect">
                                  <p:stCondLst>
                                    <p:cond delay="0"/>
                                  </p:stCondLst>
                                  <p:childTnLst>
                                    <p:set>
                                      <p:cBhvr>
                                        <p:cTn id="67" dur="1" fill="hold">
                                          <p:stCondLst>
                                            <p:cond delay="0"/>
                                          </p:stCondLst>
                                        </p:cTn>
                                        <p:tgtEl>
                                          <p:spTgt spid="38943"/>
                                        </p:tgtEl>
                                        <p:attrNameLst>
                                          <p:attrName>style.visibility</p:attrName>
                                        </p:attrNameLst>
                                      </p:cBhvr>
                                      <p:to>
                                        <p:strVal val="visible"/>
                                      </p:to>
                                    </p:set>
                                    <p:animEffect transition="in" filter="blinds(horizontal)">
                                      <p:cBhvr>
                                        <p:cTn id="68" dur="500"/>
                                        <p:tgtEl>
                                          <p:spTgt spid="38943"/>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8" fill="hold" nodeType="clickEffect">
                                  <p:stCondLst>
                                    <p:cond delay="0"/>
                                  </p:stCondLst>
                                  <p:childTnLst>
                                    <p:set>
                                      <p:cBhvr>
                                        <p:cTn id="72" dur="1" fill="hold">
                                          <p:stCondLst>
                                            <p:cond delay="0"/>
                                          </p:stCondLst>
                                        </p:cTn>
                                        <p:tgtEl>
                                          <p:spTgt spid="38952"/>
                                        </p:tgtEl>
                                        <p:attrNameLst>
                                          <p:attrName>style.visibility</p:attrName>
                                        </p:attrNameLst>
                                      </p:cBhvr>
                                      <p:to>
                                        <p:strVal val="visible"/>
                                      </p:to>
                                    </p:set>
                                    <p:anim calcmode="lin" valueType="num">
                                      <p:cBhvr additive="base">
                                        <p:cTn id="73" dur="500" fill="hold"/>
                                        <p:tgtEl>
                                          <p:spTgt spid="38952"/>
                                        </p:tgtEl>
                                        <p:attrNameLst>
                                          <p:attrName>ppt_x</p:attrName>
                                        </p:attrNameLst>
                                      </p:cBhvr>
                                      <p:tavLst>
                                        <p:tav tm="0">
                                          <p:val>
                                            <p:strVal val="0-#ppt_w/2"/>
                                          </p:val>
                                        </p:tav>
                                        <p:tav tm="100000">
                                          <p:val>
                                            <p:strVal val="#ppt_x"/>
                                          </p:val>
                                        </p:tav>
                                      </p:tavLst>
                                    </p:anim>
                                    <p:anim calcmode="lin" valueType="num">
                                      <p:cBhvr additive="base">
                                        <p:cTn id="74" dur="500" fill="hold"/>
                                        <p:tgtEl>
                                          <p:spTgt spid="38952"/>
                                        </p:tgtEl>
                                        <p:attrNameLst>
                                          <p:attrName>ppt_y</p:attrName>
                                        </p:attrNameLst>
                                      </p:cBhvr>
                                      <p:tavLst>
                                        <p:tav tm="0">
                                          <p:val>
                                            <p:strVal val="#ppt_y"/>
                                          </p:val>
                                        </p:tav>
                                        <p:tav tm="100000">
                                          <p:val>
                                            <p:strVal val="#ppt_y"/>
                                          </p:val>
                                        </p:tav>
                                      </p:tavLst>
                                    </p:anim>
                                  </p:childTnLst>
                                </p:cTn>
                              </p:par>
                            </p:childTnLst>
                          </p:cTn>
                        </p:par>
                      </p:childTnLst>
                    </p:cTn>
                  </p:par>
                  <p:par>
                    <p:cTn id="75" fill="hold" nodeType="clickPar">
                      <p:stCondLst>
                        <p:cond delay="indefinite"/>
                      </p:stCondLst>
                      <p:childTnLst>
                        <p:par>
                          <p:cTn id="76" fill="hold" nodeType="withGroup">
                            <p:stCondLst>
                              <p:cond delay="0"/>
                            </p:stCondLst>
                            <p:childTnLst>
                              <p:par>
                                <p:cTn id="77" presetID="3" presetClass="entr" presetSubtype="10" fill="hold" grpId="0" nodeType="clickEffect">
                                  <p:stCondLst>
                                    <p:cond delay="0"/>
                                  </p:stCondLst>
                                  <p:childTnLst>
                                    <p:set>
                                      <p:cBhvr>
                                        <p:cTn id="78" dur="1" fill="hold">
                                          <p:stCondLst>
                                            <p:cond delay="0"/>
                                          </p:stCondLst>
                                        </p:cTn>
                                        <p:tgtEl>
                                          <p:spTgt spid="38944"/>
                                        </p:tgtEl>
                                        <p:attrNameLst>
                                          <p:attrName>style.visibility</p:attrName>
                                        </p:attrNameLst>
                                      </p:cBhvr>
                                      <p:to>
                                        <p:strVal val="visible"/>
                                      </p:to>
                                    </p:set>
                                    <p:animEffect transition="in" filter="blinds(horizontal)">
                                      <p:cBhvr>
                                        <p:cTn id="79" dur="500"/>
                                        <p:tgtEl>
                                          <p:spTgt spid="38944"/>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2" presetClass="entr" presetSubtype="8" fill="hold" nodeType="clickEffect">
                                  <p:stCondLst>
                                    <p:cond delay="0"/>
                                  </p:stCondLst>
                                  <p:childTnLst>
                                    <p:set>
                                      <p:cBhvr>
                                        <p:cTn id="83" dur="1" fill="hold">
                                          <p:stCondLst>
                                            <p:cond delay="0"/>
                                          </p:stCondLst>
                                        </p:cTn>
                                        <p:tgtEl>
                                          <p:spTgt spid="38948"/>
                                        </p:tgtEl>
                                        <p:attrNameLst>
                                          <p:attrName>style.visibility</p:attrName>
                                        </p:attrNameLst>
                                      </p:cBhvr>
                                      <p:to>
                                        <p:strVal val="visible"/>
                                      </p:to>
                                    </p:set>
                                    <p:anim calcmode="lin" valueType="num">
                                      <p:cBhvr additive="base">
                                        <p:cTn id="84" dur="500" fill="hold"/>
                                        <p:tgtEl>
                                          <p:spTgt spid="38948"/>
                                        </p:tgtEl>
                                        <p:attrNameLst>
                                          <p:attrName>ppt_x</p:attrName>
                                        </p:attrNameLst>
                                      </p:cBhvr>
                                      <p:tavLst>
                                        <p:tav tm="0">
                                          <p:val>
                                            <p:strVal val="0-#ppt_w/2"/>
                                          </p:val>
                                        </p:tav>
                                        <p:tav tm="100000">
                                          <p:val>
                                            <p:strVal val="#ppt_x"/>
                                          </p:val>
                                        </p:tav>
                                      </p:tavLst>
                                    </p:anim>
                                    <p:anim calcmode="lin" valueType="num">
                                      <p:cBhvr additive="base">
                                        <p:cTn id="85" dur="500" fill="hold"/>
                                        <p:tgtEl>
                                          <p:spTgt spid="38948"/>
                                        </p:tgtEl>
                                        <p:attrNameLst>
                                          <p:attrName>ppt_y</p:attrName>
                                        </p:attrNameLst>
                                      </p:cBhvr>
                                      <p:tavLst>
                                        <p:tav tm="0">
                                          <p:val>
                                            <p:strVal val="#ppt_y"/>
                                          </p:val>
                                        </p:tav>
                                        <p:tav tm="100000">
                                          <p:val>
                                            <p:strVal val="#ppt_y"/>
                                          </p:val>
                                        </p:tav>
                                      </p:tavLst>
                                    </p:anim>
                                  </p:childTnLst>
                                </p:cTn>
                              </p:par>
                            </p:childTnLst>
                          </p:cTn>
                        </p:par>
                      </p:childTnLst>
                    </p:cTn>
                  </p:par>
                  <p:par>
                    <p:cTn id="86" fill="hold" nodeType="clickPar">
                      <p:stCondLst>
                        <p:cond delay="indefinite"/>
                      </p:stCondLst>
                      <p:childTnLst>
                        <p:par>
                          <p:cTn id="87" fill="hold" nodeType="withGroup">
                            <p:stCondLst>
                              <p:cond delay="0"/>
                            </p:stCondLst>
                            <p:childTnLst>
                              <p:par>
                                <p:cTn id="88" presetID="2" presetClass="entr" presetSubtype="8" fill="hold" grpId="0" nodeType="clickEffect">
                                  <p:stCondLst>
                                    <p:cond delay="0"/>
                                  </p:stCondLst>
                                  <p:childTnLst>
                                    <p:set>
                                      <p:cBhvr>
                                        <p:cTn id="89" dur="1" fill="hold">
                                          <p:stCondLst>
                                            <p:cond delay="0"/>
                                          </p:stCondLst>
                                        </p:cTn>
                                        <p:tgtEl>
                                          <p:spTgt spid="38947"/>
                                        </p:tgtEl>
                                        <p:attrNameLst>
                                          <p:attrName>style.visibility</p:attrName>
                                        </p:attrNameLst>
                                      </p:cBhvr>
                                      <p:to>
                                        <p:strVal val="visible"/>
                                      </p:to>
                                    </p:set>
                                    <p:anim calcmode="lin" valueType="num">
                                      <p:cBhvr additive="base">
                                        <p:cTn id="90" dur="500" fill="hold"/>
                                        <p:tgtEl>
                                          <p:spTgt spid="38947"/>
                                        </p:tgtEl>
                                        <p:attrNameLst>
                                          <p:attrName>ppt_x</p:attrName>
                                        </p:attrNameLst>
                                      </p:cBhvr>
                                      <p:tavLst>
                                        <p:tav tm="0">
                                          <p:val>
                                            <p:strVal val="0-#ppt_w/2"/>
                                          </p:val>
                                        </p:tav>
                                        <p:tav tm="100000">
                                          <p:val>
                                            <p:strVal val="#ppt_x"/>
                                          </p:val>
                                        </p:tav>
                                      </p:tavLst>
                                    </p:anim>
                                    <p:anim calcmode="lin" valueType="num">
                                      <p:cBhvr additive="base">
                                        <p:cTn id="91" dur="500" fill="hold"/>
                                        <p:tgtEl>
                                          <p:spTgt spid="38947"/>
                                        </p:tgtEl>
                                        <p:attrNameLst>
                                          <p:attrName>ppt_y</p:attrName>
                                        </p:attrNameLst>
                                      </p:cBhvr>
                                      <p:tavLst>
                                        <p:tav tm="0">
                                          <p:val>
                                            <p:strVal val="#ppt_y"/>
                                          </p:val>
                                        </p:tav>
                                        <p:tav tm="100000">
                                          <p:val>
                                            <p:strVal val="#ppt_y"/>
                                          </p:val>
                                        </p:tav>
                                      </p:tavLst>
                                    </p:anim>
                                  </p:childTnLst>
                                </p:cTn>
                              </p:par>
                            </p:childTnLst>
                          </p:cTn>
                        </p:par>
                      </p:childTnLst>
                    </p:cTn>
                  </p:par>
                  <p:par>
                    <p:cTn id="92" fill="hold" nodeType="clickPar">
                      <p:stCondLst>
                        <p:cond delay="indefinite"/>
                      </p:stCondLst>
                      <p:childTnLst>
                        <p:par>
                          <p:cTn id="93" fill="hold" nodeType="withGroup">
                            <p:stCondLst>
                              <p:cond delay="0"/>
                            </p:stCondLst>
                            <p:childTnLst>
                              <p:par>
                                <p:cTn id="94" presetID="2" presetClass="entr" presetSubtype="8" fill="hold" nodeType="clickEffect">
                                  <p:stCondLst>
                                    <p:cond delay="0"/>
                                  </p:stCondLst>
                                  <p:childTnLst>
                                    <p:set>
                                      <p:cBhvr>
                                        <p:cTn id="95" dur="1" fill="hold">
                                          <p:stCondLst>
                                            <p:cond delay="0"/>
                                          </p:stCondLst>
                                        </p:cTn>
                                        <p:tgtEl>
                                          <p:spTgt spid="38949"/>
                                        </p:tgtEl>
                                        <p:attrNameLst>
                                          <p:attrName>style.visibility</p:attrName>
                                        </p:attrNameLst>
                                      </p:cBhvr>
                                      <p:to>
                                        <p:strVal val="visible"/>
                                      </p:to>
                                    </p:set>
                                    <p:anim calcmode="lin" valueType="num">
                                      <p:cBhvr additive="base">
                                        <p:cTn id="96" dur="500" fill="hold"/>
                                        <p:tgtEl>
                                          <p:spTgt spid="38949"/>
                                        </p:tgtEl>
                                        <p:attrNameLst>
                                          <p:attrName>ppt_x</p:attrName>
                                        </p:attrNameLst>
                                      </p:cBhvr>
                                      <p:tavLst>
                                        <p:tav tm="0">
                                          <p:val>
                                            <p:strVal val="0-#ppt_w/2"/>
                                          </p:val>
                                        </p:tav>
                                        <p:tav tm="100000">
                                          <p:val>
                                            <p:strVal val="#ppt_x"/>
                                          </p:val>
                                        </p:tav>
                                      </p:tavLst>
                                    </p:anim>
                                    <p:anim calcmode="lin" valueType="num">
                                      <p:cBhvr additive="base">
                                        <p:cTn id="97" dur="500" fill="hold"/>
                                        <p:tgtEl>
                                          <p:spTgt spid="38949"/>
                                        </p:tgtEl>
                                        <p:attrNameLst>
                                          <p:attrName>ppt_y</p:attrName>
                                        </p:attrNameLst>
                                      </p:cBhvr>
                                      <p:tavLst>
                                        <p:tav tm="0">
                                          <p:val>
                                            <p:strVal val="#ppt_y"/>
                                          </p:val>
                                        </p:tav>
                                        <p:tav tm="100000">
                                          <p:val>
                                            <p:strVal val="#ppt_y"/>
                                          </p:val>
                                        </p:tav>
                                      </p:tavLst>
                                    </p:anim>
                                  </p:childTnLst>
                                </p:cTn>
                              </p:par>
                            </p:childTnLst>
                          </p:cTn>
                        </p:par>
                      </p:childTnLst>
                    </p:cTn>
                  </p:par>
                  <p:par>
                    <p:cTn id="98" fill="hold" nodeType="clickPar">
                      <p:stCondLst>
                        <p:cond delay="indefinite"/>
                      </p:stCondLst>
                      <p:childTnLst>
                        <p:par>
                          <p:cTn id="99" fill="hold" nodeType="withGroup">
                            <p:stCondLst>
                              <p:cond delay="0"/>
                            </p:stCondLst>
                            <p:childTnLst>
                              <p:par>
                                <p:cTn id="100" presetID="2" presetClass="entr" presetSubtype="8" fill="hold" grpId="0" nodeType="clickEffect">
                                  <p:stCondLst>
                                    <p:cond delay="0"/>
                                  </p:stCondLst>
                                  <p:childTnLst>
                                    <p:set>
                                      <p:cBhvr>
                                        <p:cTn id="101" dur="1" fill="hold">
                                          <p:stCondLst>
                                            <p:cond delay="0"/>
                                          </p:stCondLst>
                                        </p:cTn>
                                        <p:tgtEl>
                                          <p:spTgt spid="38945"/>
                                        </p:tgtEl>
                                        <p:attrNameLst>
                                          <p:attrName>style.visibility</p:attrName>
                                        </p:attrNameLst>
                                      </p:cBhvr>
                                      <p:to>
                                        <p:strVal val="visible"/>
                                      </p:to>
                                    </p:set>
                                    <p:anim calcmode="lin" valueType="num">
                                      <p:cBhvr additive="base">
                                        <p:cTn id="102" dur="500" fill="hold"/>
                                        <p:tgtEl>
                                          <p:spTgt spid="38945"/>
                                        </p:tgtEl>
                                        <p:attrNameLst>
                                          <p:attrName>ppt_x</p:attrName>
                                        </p:attrNameLst>
                                      </p:cBhvr>
                                      <p:tavLst>
                                        <p:tav tm="0">
                                          <p:val>
                                            <p:strVal val="0-#ppt_w/2"/>
                                          </p:val>
                                        </p:tav>
                                        <p:tav tm="100000">
                                          <p:val>
                                            <p:strVal val="#ppt_x"/>
                                          </p:val>
                                        </p:tav>
                                      </p:tavLst>
                                    </p:anim>
                                    <p:anim calcmode="lin" valueType="num">
                                      <p:cBhvr additive="base">
                                        <p:cTn id="103" dur="500" fill="hold"/>
                                        <p:tgtEl>
                                          <p:spTgt spid="38945"/>
                                        </p:tgtEl>
                                        <p:attrNameLst>
                                          <p:attrName>ppt_y</p:attrName>
                                        </p:attrNameLst>
                                      </p:cBhvr>
                                      <p:tavLst>
                                        <p:tav tm="0">
                                          <p:val>
                                            <p:strVal val="#ppt_y"/>
                                          </p:val>
                                        </p:tav>
                                        <p:tav tm="100000">
                                          <p:val>
                                            <p:strVal val="#ppt_y"/>
                                          </p:val>
                                        </p:tav>
                                      </p:tavLst>
                                    </p:anim>
                                  </p:childTnLst>
                                </p:cTn>
                              </p:par>
                            </p:childTnLst>
                          </p:cTn>
                        </p:par>
                      </p:childTnLst>
                    </p:cTn>
                  </p:par>
                  <p:par>
                    <p:cTn id="104" fill="hold" nodeType="clickPar">
                      <p:stCondLst>
                        <p:cond delay="indefinite"/>
                      </p:stCondLst>
                      <p:childTnLst>
                        <p:par>
                          <p:cTn id="105" fill="hold" nodeType="withGroup">
                            <p:stCondLst>
                              <p:cond delay="0"/>
                            </p:stCondLst>
                            <p:childTnLst>
                              <p:par>
                                <p:cTn id="106" presetID="2" presetClass="entr" presetSubtype="8" fill="hold" nodeType="clickEffect">
                                  <p:stCondLst>
                                    <p:cond delay="0"/>
                                  </p:stCondLst>
                                  <p:childTnLst>
                                    <p:set>
                                      <p:cBhvr>
                                        <p:cTn id="107" dur="1" fill="hold">
                                          <p:stCondLst>
                                            <p:cond delay="0"/>
                                          </p:stCondLst>
                                        </p:cTn>
                                        <p:tgtEl>
                                          <p:spTgt spid="38950"/>
                                        </p:tgtEl>
                                        <p:attrNameLst>
                                          <p:attrName>style.visibility</p:attrName>
                                        </p:attrNameLst>
                                      </p:cBhvr>
                                      <p:to>
                                        <p:strVal val="visible"/>
                                      </p:to>
                                    </p:set>
                                    <p:anim calcmode="lin" valueType="num">
                                      <p:cBhvr additive="base">
                                        <p:cTn id="108" dur="500" fill="hold"/>
                                        <p:tgtEl>
                                          <p:spTgt spid="38950"/>
                                        </p:tgtEl>
                                        <p:attrNameLst>
                                          <p:attrName>ppt_x</p:attrName>
                                        </p:attrNameLst>
                                      </p:cBhvr>
                                      <p:tavLst>
                                        <p:tav tm="0">
                                          <p:val>
                                            <p:strVal val="0-#ppt_w/2"/>
                                          </p:val>
                                        </p:tav>
                                        <p:tav tm="100000">
                                          <p:val>
                                            <p:strVal val="#ppt_x"/>
                                          </p:val>
                                        </p:tav>
                                      </p:tavLst>
                                    </p:anim>
                                    <p:anim calcmode="lin" valueType="num">
                                      <p:cBhvr additive="base">
                                        <p:cTn id="109" dur="500" fill="hold"/>
                                        <p:tgtEl>
                                          <p:spTgt spid="38950"/>
                                        </p:tgtEl>
                                        <p:attrNameLst>
                                          <p:attrName>ppt_y</p:attrName>
                                        </p:attrNameLst>
                                      </p:cBhvr>
                                      <p:tavLst>
                                        <p:tav tm="0">
                                          <p:val>
                                            <p:strVal val="#ppt_y"/>
                                          </p:val>
                                        </p:tav>
                                        <p:tav tm="100000">
                                          <p:val>
                                            <p:strVal val="#ppt_y"/>
                                          </p:val>
                                        </p:tav>
                                      </p:tavLst>
                                    </p:anim>
                                  </p:childTnLst>
                                </p:cTn>
                              </p:par>
                            </p:childTnLst>
                          </p:cTn>
                        </p:par>
                      </p:childTnLst>
                    </p:cTn>
                  </p:par>
                  <p:par>
                    <p:cTn id="110" fill="hold" nodeType="clickPar">
                      <p:stCondLst>
                        <p:cond delay="indefinite"/>
                      </p:stCondLst>
                      <p:childTnLst>
                        <p:par>
                          <p:cTn id="111" fill="hold" nodeType="withGroup">
                            <p:stCondLst>
                              <p:cond delay="0"/>
                            </p:stCondLst>
                            <p:childTnLst>
                              <p:par>
                                <p:cTn id="112" presetID="2" presetClass="entr" presetSubtype="8" fill="hold" grpId="0" nodeType="clickEffect">
                                  <p:stCondLst>
                                    <p:cond delay="0"/>
                                  </p:stCondLst>
                                  <p:childTnLst>
                                    <p:set>
                                      <p:cBhvr>
                                        <p:cTn id="113" dur="1" fill="hold">
                                          <p:stCondLst>
                                            <p:cond delay="0"/>
                                          </p:stCondLst>
                                        </p:cTn>
                                        <p:tgtEl>
                                          <p:spTgt spid="38946"/>
                                        </p:tgtEl>
                                        <p:attrNameLst>
                                          <p:attrName>style.visibility</p:attrName>
                                        </p:attrNameLst>
                                      </p:cBhvr>
                                      <p:to>
                                        <p:strVal val="visible"/>
                                      </p:to>
                                    </p:set>
                                    <p:anim calcmode="lin" valueType="num">
                                      <p:cBhvr additive="base">
                                        <p:cTn id="114" dur="500" fill="hold"/>
                                        <p:tgtEl>
                                          <p:spTgt spid="38946"/>
                                        </p:tgtEl>
                                        <p:attrNameLst>
                                          <p:attrName>ppt_x</p:attrName>
                                        </p:attrNameLst>
                                      </p:cBhvr>
                                      <p:tavLst>
                                        <p:tav tm="0">
                                          <p:val>
                                            <p:strVal val="0-#ppt_w/2"/>
                                          </p:val>
                                        </p:tav>
                                        <p:tav tm="100000">
                                          <p:val>
                                            <p:strVal val="#ppt_x"/>
                                          </p:val>
                                        </p:tav>
                                      </p:tavLst>
                                    </p:anim>
                                    <p:anim calcmode="lin" valueType="num">
                                      <p:cBhvr additive="base">
                                        <p:cTn id="115" dur="500" fill="hold"/>
                                        <p:tgtEl>
                                          <p:spTgt spid="38946"/>
                                        </p:tgtEl>
                                        <p:attrNameLst>
                                          <p:attrName>ppt_y</p:attrName>
                                        </p:attrNameLst>
                                      </p:cBhvr>
                                      <p:tavLst>
                                        <p:tav tm="0">
                                          <p:val>
                                            <p:strVal val="#ppt_y"/>
                                          </p:val>
                                        </p:tav>
                                        <p:tav tm="100000">
                                          <p:val>
                                            <p:strVal val="#ppt_y"/>
                                          </p:val>
                                        </p:tav>
                                      </p:tavLst>
                                    </p:anim>
                                  </p:childTnLst>
                                </p:cTn>
                              </p:par>
                            </p:childTnLst>
                          </p:cTn>
                        </p:par>
                      </p:childTnLst>
                    </p:cTn>
                  </p:par>
                  <p:par>
                    <p:cTn id="116" fill="hold" nodeType="clickPar">
                      <p:stCondLst>
                        <p:cond delay="indefinite"/>
                      </p:stCondLst>
                      <p:childTnLst>
                        <p:par>
                          <p:cTn id="117" fill="hold" nodeType="withGroup">
                            <p:stCondLst>
                              <p:cond delay="0"/>
                            </p:stCondLst>
                            <p:childTnLst>
                              <p:par>
                                <p:cTn id="118" presetID="2" presetClass="entr" presetSubtype="8" fill="hold" nodeType="clickEffect">
                                  <p:stCondLst>
                                    <p:cond delay="0"/>
                                  </p:stCondLst>
                                  <p:childTnLst>
                                    <p:set>
                                      <p:cBhvr>
                                        <p:cTn id="119" dur="1" fill="hold">
                                          <p:stCondLst>
                                            <p:cond delay="0"/>
                                          </p:stCondLst>
                                        </p:cTn>
                                        <p:tgtEl>
                                          <p:spTgt spid="38955"/>
                                        </p:tgtEl>
                                        <p:attrNameLst>
                                          <p:attrName>style.visibility</p:attrName>
                                        </p:attrNameLst>
                                      </p:cBhvr>
                                      <p:to>
                                        <p:strVal val="visible"/>
                                      </p:to>
                                    </p:set>
                                    <p:anim calcmode="lin" valueType="num">
                                      <p:cBhvr additive="base">
                                        <p:cTn id="120" dur="500" fill="hold"/>
                                        <p:tgtEl>
                                          <p:spTgt spid="38955"/>
                                        </p:tgtEl>
                                        <p:attrNameLst>
                                          <p:attrName>ppt_x</p:attrName>
                                        </p:attrNameLst>
                                      </p:cBhvr>
                                      <p:tavLst>
                                        <p:tav tm="0">
                                          <p:val>
                                            <p:strVal val="0-#ppt_w/2"/>
                                          </p:val>
                                        </p:tav>
                                        <p:tav tm="100000">
                                          <p:val>
                                            <p:strVal val="#ppt_x"/>
                                          </p:val>
                                        </p:tav>
                                      </p:tavLst>
                                    </p:anim>
                                    <p:anim calcmode="lin" valueType="num">
                                      <p:cBhvr additive="base">
                                        <p:cTn id="121" dur="500" fill="hold"/>
                                        <p:tgtEl>
                                          <p:spTgt spid="38955"/>
                                        </p:tgtEl>
                                        <p:attrNameLst>
                                          <p:attrName>ppt_y</p:attrName>
                                        </p:attrNameLst>
                                      </p:cBhvr>
                                      <p:tavLst>
                                        <p:tav tm="0">
                                          <p:val>
                                            <p:strVal val="#ppt_y"/>
                                          </p:val>
                                        </p:tav>
                                        <p:tav tm="100000">
                                          <p:val>
                                            <p:strVal val="#ppt_y"/>
                                          </p:val>
                                        </p:tav>
                                      </p:tavLst>
                                    </p:anim>
                                  </p:childTnLst>
                                </p:cTn>
                              </p:par>
                            </p:childTnLst>
                          </p:cTn>
                        </p:par>
                      </p:childTnLst>
                    </p:cTn>
                  </p:par>
                  <p:par>
                    <p:cTn id="122" fill="hold" nodeType="clickPar">
                      <p:stCondLst>
                        <p:cond delay="indefinite"/>
                      </p:stCondLst>
                      <p:childTnLst>
                        <p:par>
                          <p:cTn id="123" fill="hold" nodeType="withGroup">
                            <p:stCondLst>
                              <p:cond delay="0"/>
                            </p:stCondLst>
                            <p:childTnLst>
                              <p:par>
                                <p:cTn id="124" presetID="2" presetClass="entr" presetSubtype="8" fill="hold" grpId="0" nodeType="clickEffect">
                                  <p:stCondLst>
                                    <p:cond delay="0"/>
                                  </p:stCondLst>
                                  <p:childTnLst>
                                    <p:set>
                                      <p:cBhvr>
                                        <p:cTn id="125" dur="1" fill="hold">
                                          <p:stCondLst>
                                            <p:cond delay="0"/>
                                          </p:stCondLst>
                                        </p:cTn>
                                        <p:tgtEl>
                                          <p:spTgt spid="38954"/>
                                        </p:tgtEl>
                                        <p:attrNameLst>
                                          <p:attrName>style.visibility</p:attrName>
                                        </p:attrNameLst>
                                      </p:cBhvr>
                                      <p:to>
                                        <p:strVal val="visible"/>
                                      </p:to>
                                    </p:set>
                                    <p:anim calcmode="lin" valueType="num">
                                      <p:cBhvr additive="base">
                                        <p:cTn id="126" dur="500" fill="hold"/>
                                        <p:tgtEl>
                                          <p:spTgt spid="38954"/>
                                        </p:tgtEl>
                                        <p:attrNameLst>
                                          <p:attrName>ppt_x</p:attrName>
                                        </p:attrNameLst>
                                      </p:cBhvr>
                                      <p:tavLst>
                                        <p:tav tm="0">
                                          <p:val>
                                            <p:strVal val="0-#ppt_w/2"/>
                                          </p:val>
                                        </p:tav>
                                        <p:tav tm="100000">
                                          <p:val>
                                            <p:strVal val="#ppt_x"/>
                                          </p:val>
                                        </p:tav>
                                      </p:tavLst>
                                    </p:anim>
                                    <p:anim calcmode="lin" valueType="num">
                                      <p:cBhvr additive="base">
                                        <p:cTn id="127" dur="500" fill="hold"/>
                                        <p:tgtEl>
                                          <p:spTgt spid="38954"/>
                                        </p:tgtEl>
                                        <p:attrNameLst>
                                          <p:attrName>ppt_y</p:attrName>
                                        </p:attrNameLst>
                                      </p:cBhvr>
                                      <p:tavLst>
                                        <p:tav tm="0">
                                          <p:val>
                                            <p:strVal val="#ppt_y"/>
                                          </p:val>
                                        </p:tav>
                                        <p:tav tm="100000">
                                          <p:val>
                                            <p:strVal val="#ppt_y"/>
                                          </p:val>
                                        </p:tav>
                                      </p:tavLst>
                                    </p:anim>
                                  </p:childTnLst>
                                </p:cTn>
                              </p:par>
                            </p:childTnLst>
                          </p:cTn>
                        </p:par>
                      </p:childTnLst>
                    </p:cTn>
                  </p:par>
                  <p:par>
                    <p:cTn id="128" fill="hold" nodeType="clickPar">
                      <p:stCondLst>
                        <p:cond delay="indefinite"/>
                      </p:stCondLst>
                      <p:childTnLst>
                        <p:par>
                          <p:cTn id="129" fill="hold" nodeType="withGroup">
                            <p:stCondLst>
                              <p:cond delay="0"/>
                            </p:stCondLst>
                            <p:childTnLst>
                              <p:par>
                                <p:cTn id="130" presetID="2" presetClass="entr" presetSubtype="8" fill="hold" nodeType="clickEffect">
                                  <p:stCondLst>
                                    <p:cond delay="0"/>
                                  </p:stCondLst>
                                  <p:childTnLst>
                                    <p:set>
                                      <p:cBhvr>
                                        <p:cTn id="131" dur="1" fill="hold">
                                          <p:stCondLst>
                                            <p:cond delay="0"/>
                                          </p:stCondLst>
                                        </p:cTn>
                                        <p:tgtEl>
                                          <p:spTgt spid="38928"/>
                                        </p:tgtEl>
                                        <p:attrNameLst>
                                          <p:attrName>style.visibility</p:attrName>
                                        </p:attrNameLst>
                                      </p:cBhvr>
                                      <p:to>
                                        <p:strVal val="visible"/>
                                      </p:to>
                                    </p:set>
                                    <p:anim calcmode="lin" valueType="num">
                                      <p:cBhvr additive="base">
                                        <p:cTn id="132" dur="500" fill="hold"/>
                                        <p:tgtEl>
                                          <p:spTgt spid="38928"/>
                                        </p:tgtEl>
                                        <p:attrNameLst>
                                          <p:attrName>ppt_x</p:attrName>
                                        </p:attrNameLst>
                                      </p:cBhvr>
                                      <p:tavLst>
                                        <p:tav tm="0">
                                          <p:val>
                                            <p:strVal val="0-#ppt_w/2"/>
                                          </p:val>
                                        </p:tav>
                                        <p:tav tm="100000">
                                          <p:val>
                                            <p:strVal val="#ppt_x"/>
                                          </p:val>
                                        </p:tav>
                                      </p:tavLst>
                                    </p:anim>
                                    <p:anim calcmode="lin" valueType="num">
                                      <p:cBhvr additive="base">
                                        <p:cTn id="133" dur="500" fill="hold"/>
                                        <p:tgtEl>
                                          <p:spTgt spid="38928"/>
                                        </p:tgtEl>
                                        <p:attrNameLst>
                                          <p:attrName>ppt_y</p:attrName>
                                        </p:attrNameLst>
                                      </p:cBhvr>
                                      <p:tavLst>
                                        <p:tav tm="0">
                                          <p:val>
                                            <p:strVal val="#ppt_y"/>
                                          </p:val>
                                        </p:tav>
                                        <p:tav tm="100000">
                                          <p:val>
                                            <p:strVal val="#ppt_y"/>
                                          </p:val>
                                        </p:tav>
                                      </p:tavLst>
                                    </p:anim>
                                  </p:childTnLst>
                                </p:cTn>
                              </p:par>
                            </p:childTnLst>
                          </p:cTn>
                        </p:par>
                      </p:childTnLst>
                    </p:cTn>
                  </p:par>
                  <p:par>
                    <p:cTn id="134" fill="hold" nodeType="clickPar">
                      <p:stCondLst>
                        <p:cond delay="indefinite"/>
                      </p:stCondLst>
                      <p:childTnLst>
                        <p:par>
                          <p:cTn id="135" fill="hold" nodeType="withGroup">
                            <p:stCondLst>
                              <p:cond delay="0"/>
                            </p:stCondLst>
                            <p:childTnLst>
                              <p:par>
                                <p:cTn id="136" presetID="3" presetClass="entr" presetSubtype="10" fill="hold" grpId="0" nodeType="clickEffect">
                                  <p:stCondLst>
                                    <p:cond delay="0"/>
                                  </p:stCondLst>
                                  <p:childTnLst>
                                    <p:set>
                                      <p:cBhvr>
                                        <p:cTn id="137" dur="1" fill="hold">
                                          <p:stCondLst>
                                            <p:cond delay="0"/>
                                          </p:stCondLst>
                                        </p:cTn>
                                        <p:tgtEl>
                                          <p:spTgt spid="38925"/>
                                        </p:tgtEl>
                                        <p:attrNameLst>
                                          <p:attrName>style.visibility</p:attrName>
                                        </p:attrNameLst>
                                      </p:cBhvr>
                                      <p:to>
                                        <p:strVal val="visible"/>
                                      </p:to>
                                    </p:set>
                                    <p:animEffect transition="in" filter="blinds(horizontal)">
                                      <p:cBhvr>
                                        <p:cTn id="138" dur="500"/>
                                        <p:tgtEl>
                                          <p:spTgt spid="38925"/>
                                        </p:tgtEl>
                                      </p:cBhvr>
                                    </p:animEffect>
                                  </p:childTnLst>
                                </p:cTn>
                              </p:par>
                            </p:childTnLst>
                          </p:cTn>
                        </p:par>
                      </p:childTnLst>
                    </p:cTn>
                  </p:par>
                  <p:par>
                    <p:cTn id="139" fill="hold" nodeType="clickPar">
                      <p:stCondLst>
                        <p:cond delay="indefinite"/>
                      </p:stCondLst>
                      <p:childTnLst>
                        <p:par>
                          <p:cTn id="140" fill="hold" nodeType="withGroup">
                            <p:stCondLst>
                              <p:cond delay="0"/>
                            </p:stCondLst>
                            <p:childTnLst>
                              <p:par>
                                <p:cTn id="141" presetID="2" presetClass="entr" presetSubtype="8" fill="hold" nodeType="clickEffect">
                                  <p:stCondLst>
                                    <p:cond delay="0"/>
                                  </p:stCondLst>
                                  <p:childTnLst>
                                    <p:set>
                                      <p:cBhvr>
                                        <p:cTn id="142" dur="1" fill="hold">
                                          <p:stCondLst>
                                            <p:cond delay="0"/>
                                          </p:stCondLst>
                                        </p:cTn>
                                        <p:tgtEl>
                                          <p:spTgt spid="38932"/>
                                        </p:tgtEl>
                                        <p:attrNameLst>
                                          <p:attrName>style.visibility</p:attrName>
                                        </p:attrNameLst>
                                      </p:cBhvr>
                                      <p:to>
                                        <p:strVal val="visible"/>
                                      </p:to>
                                    </p:set>
                                    <p:anim calcmode="lin" valueType="num">
                                      <p:cBhvr additive="base">
                                        <p:cTn id="143" dur="500" fill="hold"/>
                                        <p:tgtEl>
                                          <p:spTgt spid="38932"/>
                                        </p:tgtEl>
                                        <p:attrNameLst>
                                          <p:attrName>ppt_x</p:attrName>
                                        </p:attrNameLst>
                                      </p:cBhvr>
                                      <p:tavLst>
                                        <p:tav tm="0">
                                          <p:val>
                                            <p:strVal val="0-#ppt_w/2"/>
                                          </p:val>
                                        </p:tav>
                                        <p:tav tm="100000">
                                          <p:val>
                                            <p:strVal val="#ppt_x"/>
                                          </p:val>
                                        </p:tav>
                                      </p:tavLst>
                                    </p:anim>
                                    <p:anim calcmode="lin" valueType="num">
                                      <p:cBhvr additive="base">
                                        <p:cTn id="144" dur="500" fill="hold"/>
                                        <p:tgtEl>
                                          <p:spTgt spid="38932"/>
                                        </p:tgtEl>
                                        <p:attrNameLst>
                                          <p:attrName>ppt_y</p:attrName>
                                        </p:attrNameLst>
                                      </p:cBhvr>
                                      <p:tavLst>
                                        <p:tav tm="0">
                                          <p:val>
                                            <p:strVal val="#ppt_y"/>
                                          </p:val>
                                        </p:tav>
                                        <p:tav tm="100000">
                                          <p:val>
                                            <p:strVal val="#ppt_y"/>
                                          </p:val>
                                        </p:tav>
                                      </p:tavLst>
                                    </p:anim>
                                  </p:childTnLst>
                                </p:cTn>
                              </p:par>
                            </p:childTnLst>
                          </p:cTn>
                        </p:par>
                      </p:childTnLst>
                    </p:cTn>
                  </p:par>
                  <p:par>
                    <p:cTn id="145" fill="hold" nodeType="clickPar">
                      <p:stCondLst>
                        <p:cond delay="indefinite"/>
                      </p:stCondLst>
                      <p:childTnLst>
                        <p:par>
                          <p:cTn id="146" fill="hold" nodeType="withGroup">
                            <p:stCondLst>
                              <p:cond delay="0"/>
                            </p:stCondLst>
                            <p:childTnLst>
                              <p:par>
                                <p:cTn id="147" presetID="3" presetClass="entr" presetSubtype="10" fill="hold" grpId="0" nodeType="clickEffect">
                                  <p:stCondLst>
                                    <p:cond delay="0"/>
                                  </p:stCondLst>
                                  <p:childTnLst>
                                    <p:set>
                                      <p:cBhvr>
                                        <p:cTn id="148" dur="1" fill="hold">
                                          <p:stCondLst>
                                            <p:cond delay="0"/>
                                          </p:stCondLst>
                                        </p:cTn>
                                        <p:tgtEl>
                                          <p:spTgt spid="38917"/>
                                        </p:tgtEl>
                                        <p:attrNameLst>
                                          <p:attrName>style.visibility</p:attrName>
                                        </p:attrNameLst>
                                      </p:cBhvr>
                                      <p:to>
                                        <p:strVal val="visible"/>
                                      </p:to>
                                    </p:set>
                                    <p:animEffect transition="in" filter="blinds(horizontal)">
                                      <p:cBhvr>
                                        <p:cTn id="149" dur="500"/>
                                        <p:tgtEl>
                                          <p:spTgt spid="38917"/>
                                        </p:tgtEl>
                                      </p:cBhvr>
                                    </p:animEffect>
                                  </p:childTnLst>
                                </p:cTn>
                              </p:par>
                            </p:childTnLst>
                          </p:cTn>
                        </p:par>
                      </p:childTnLst>
                    </p:cTn>
                  </p:par>
                  <p:par>
                    <p:cTn id="150" fill="hold" nodeType="clickPar">
                      <p:stCondLst>
                        <p:cond delay="indefinite"/>
                      </p:stCondLst>
                      <p:childTnLst>
                        <p:par>
                          <p:cTn id="151" fill="hold" nodeType="withGroup">
                            <p:stCondLst>
                              <p:cond delay="0"/>
                            </p:stCondLst>
                            <p:childTnLst>
                              <p:par>
                                <p:cTn id="152" presetID="2" presetClass="entr" presetSubtype="8" fill="hold" nodeType="clickEffect">
                                  <p:stCondLst>
                                    <p:cond delay="0"/>
                                  </p:stCondLst>
                                  <p:childTnLst>
                                    <p:set>
                                      <p:cBhvr>
                                        <p:cTn id="153" dur="1" fill="hold">
                                          <p:stCondLst>
                                            <p:cond delay="0"/>
                                          </p:stCondLst>
                                        </p:cTn>
                                        <p:tgtEl>
                                          <p:spTgt spid="38933"/>
                                        </p:tgtEl>
                                        <p:attrNameLst>
                                          <p:attrName>style.visibility</p:attrName>
                                        </p:attrNameLst>
                                      </p:cBhvr>
                                      <p:to>
                                        <p:strVal val="visible"/>
                                      </p:to>
                                    </p:set>
                                    <p:anim calcmode="lin" valueType="num">
                                      <p:cBhvr additive="base">
                                        <p:cTn id="154" dur="500" fill="hold"/>
                                        <p:tgtEl>
                                          <p:spTgt spid="38933"/>
                                        </p:tgtEl>
                                        <p:attrNameLst>
                                          <p:attrName>ppt_x</p:attrName>
                                        </p:attrNameLst>
                                      </p:cBhvr>
                                      <p:tavLst>
                                        <p:tav tm="0">
                                          <p:val>
                                            <p:strVal val="0-#ppt_w/2"/>
                                          </p:val>
                                        </p:tav>
                                        <p:tav tm="100000">
                                          <p:val>
                                            <p:strVal val="#ppt_x"/>
                                          </p:val>
                                        </p:tav>
                                      </p:tavLst>
                                    </p:anim>
                                    <p:anim calcmode="lin" valueType="num">
                                      <p:cBhvr additive="base">
                                        <p:cTn id="155" dur="500" fill="hold"/>
                                        <p:tgtEl>
                                          <p:spTgt spid="38933"/>
                                        </p:tgtEl>
                                        <p:attrNameLst>
                                          <p:attrName>ppt_y</p:attrName>
                                        </p:attrNameLst>
                                      </p:cBhvr>
                                      <p:tavLst>
                                        <p:tav tm="0">
                                          <p:val>
                                            <p:strVal val="#ppt_y"/>
                                          </p:val>
                                        </p:tav>
                                        <p:tav tm="100000">
                                          <p:val>
                                            <p:strVal val="#ppt_y"/>
                                          </p:val>
                                        </p:tav>
                                      </p:tavLst>
                                    </p:anim>
                                  </p:childTnLst>
                                </p:cTn>
                              </p:par>
                            </p:childTnLst>
                          </p:cTn>
                        </p:par>
                      </p:childTnLst>
                    </p:cTn>
                  </p:par>
                  <p:par>
                    <p:cTn id="156" fill="hold" nodeType="clickPar">
                      <p:stCondLst>
                        <p:cond delay="indefinite"/>
                      </p:stCondLst>
                      <p:childTnLst>
                        <p:par>
                          <p:cTn id="157" fill="hold" nodeType="withGroup">
                            <p:stCondLst>
                              <p:cond delay="0"/>
                            </p:stCondLst>
                            <p:childTnLst>
                              <p:par>
                                <p:cTn id="158" presetID="3" presetClass="entr" presetSubtype="10" fill="hold" grpId="0" nodeType="clickEffect">
                                  <p:stCondLst>
                                    <p:cond delay="0"/>
                                  </p:stCondLst>
                                  <p:childTnLst>
                                    <p:set>
                                      <p:cBhvr>
                                        <p:cTn id="159" dur="1" fill="hold">
                                          <p:stCondLst>
                                            <p:cond delay="0"/>
                                          </p:stCondLst>
                                        </p:cTn>
                                        <p:tgtEl>
                                          <p:spTgt spid="38919"/>
                                        </p:tgtEl>
                                        <p:attrNameLst>
                                          <p:attrName>style.visibility</p:attrName>
                                        </p:attrNameLst>
                                      </p:cBhvr>
                                      <p:to>
                                        <p:strVal val="visible"/>
                                      </p:to>
                                    </p:set>
                                    <p:animEffect transition="in" filter="blinds(horizontal)">
                                      <p:cBhvr>
                                        <p:cTn id="160" dur="500"/>
                                        <p:tgtEl>
                                          <p:spTgt spid="38919"/>
                                        </p:tgtEl>
                                      </p:cBhvr>
                                    </p:animEffect>
                                  </p:childTnLst>
                                </p:cTn>
                              </p:par>
                            </p:childTnLst>
                          </p:cTn>
                        </p:par>
                      </p:childTnLst>
                    </p:cTn>
                  </p:par>
                  <p:par>
                    <p:cTn id="161" fill="hold" nodeType="clickPar">
                      <p:stCondLst>
                        <p:cond delay="indefinite"/>
                      </p:stCondLst>
                      <p:childTnLst>
                        <p:par>
                          <p:cTn id="162" fill="hold" nodeType="withGroup">
                            <p:stCondLst>
                              <p:cond delay="0"/>
                            </p:stCondLst>
                            <p:childTnLst>
                              <p:par>
                                <p:cTn id="163" presetID="2" presetClass="entr" presetSubtype="8" fill="hold" nodeType="clickEffect">
                                  <p:stCondLst>
                                    <p:cond delay="0"/>
                                  </p:stCondLst>
                                  <p:childTnLst>
                                    <p:set>
                                      <p:cBhvr>
                                        <p:cTn id="164" dur="1" fill="hold">
                                          <p:stCondLst>
                                            <p:cond delay="0"/>
                                          </p:stCondLst>
                                        </p:cTn>
                                        <p:tgtEl>
                                          <p:spTgt spid="38937"/>
                                        </p:tgtEl>
                                        <p:attrNameLst>
                                          <p:attrName>style.visibility</p:attrName>
                                        </p:attrNameLst>
                                      </p:cBhvr>
                                      <p:to>
                                        <p:strVal val="visible"/>
                                      </p:to>
                                    </p:set>
                                    <p:anim calcmode="lin" valueType="num">
                                      <p:cBhvr additive="base">
                                        <p:cTn id="165" dur="500" fill="hold"/>
                                        <p:tgtEl>
                                          <p:spTgt spid="38937"/>
                                        </p:tgtEl>
                                        <p:attrNameLst>
                                          <p:attrName>ppt_x</p:attrName>
                                        </p:attrNameLst>
                                      </p:cBhvr>
                                      <p:tavLst>
                                        <p:tav tm="0">
                                          <p:val>
                                            <p:strVal val="0-#ppt_w/2"/>
                                          </p:val>
                                        </p:tav>
                                        <p:tav tm="100000">
                                          <p:val>
                                            <p:strVal val="#ppt_x"/>
                                          </p:val>
                                        </p:tav>
                                      </p:tavLst>
                                    </p:anim>
                                    <p:anim calcmode="lin" valueType="num">
                                      <p:cBhvr additive="base">
                                        <p:cTn id="166" dur="500" fill="hold"/>
                                        <p:tgtEl>
                                          <p:spTgt spid="38937"/>
                                        </p:tgtEl>
                                        <p:attrNameLst>
                                          <p:attrName>ppt_y</p:attrName>
                                        </p:attrNameLst>
                                      </p:cBhvr>
                                      <p:tavLst>
                                        <p:tav tm="0">
                                          <p:val>
                                            <p:strVal val="#ppt_y"/>
                                          </p:val>
                                        </p:tav>
                                        <p:tav tm="100000">
                                          <p:val>
                                            <p:strVal val="#ppt_y"/>
                                          </p:val>
                                        </p:tav>
                                      </p:tavLst>
                                    </p:anim>
                                  </p:childTnLst>
                                </p:cTn>
                              </p:par>
                            </p:childTnLst>
                          </p:cTn>
                        </p:par>
                      </p:childTnLst>
                    </p:cTn>
                  </p:par>
                  <p:par>
                    <p:cTn id="167" fill="hold" nodeType="clickPar">
                      <p:stCondLst>
                        <p:cond delay="indefinite"/>
                      </p:stCondLst>
                      <p:childTnLst>
                        <p:par>
                          <p:cTn id="168" fill="hold" nodeType="withGroup">
                            <p:stCondLst>
                              <p:cond delay="0"/>
                            </p:stCondLst>
                            <p:childTnLst>
                              <p:par>
                                <p:cTn id="169" presetID="2" presetClass="entr" presetSubtype="8" fill="hold" grpId="0" nodeType="clickEffect">
                                  <p:stCondLst>
                                    <p:cond delay="0"/>
                                  </p:stCondLst>
                                  <p:childTnLst>
                                    <p:set>
                                      <p:cBhvr>
                                        <p:cTn id="170" dur="1" fill="hold">
                                          <p:stCondLst>
                                            <p:cond delay="0"/>
                                          </p:stCondLst>
                                        </p:cTn>
                                        <p:tgtEl>
                                          <p:spTgt spid="38936"/>
                                        </p:tgtEl>
                                        <p:attrNameLst>
                                          <p:attrName>style.visibility</p:attrName>
                                        </p:attrNameLst>
                                      </p:cBhvr>
                                      <p:to>
                                        <p:strVal val="visible"/>
                                      </p:to>
                                    </p:set>
                                    <p:anim calcmode="lin" valueType="num">
                                      <p:cBhvr additive="base">
                                        <p:cTn id="171" dur="500" fill="hold"/>
                                        <p:tgtEl>
                                          <p:spTgt spid="38936"/>
                                        </p:tgtEl>
                                        <p:attrNameLst>
                                          <p:attrName>ppt_x</p:attrName>
                                        </p:attrNameLst>
                                      </p:cBhvr>
                                      <p:tavLst>
                                        <p:tav tm="0">
                                          <p:val>
                                            <p:strVal val="0-#ppt_w/2"/>
                                          </p:val>
                                        </p:tav>
                                        <p:tav tm="100000">
                                          <p:val>
                                            <p:strVal val="#ppt_x"/>
                                          </p:val>
                                        </p:tav>
                                      </p:tavLst>
                                    </p:anim>
                                    <p:anim calcmode="lin" valueType="num">
                                      <p:cBhvr additive="base">
                                        <p:cTn id="172" dur="500" fill="hold"/>
                                        <p:tgtEl>
                                          <p:spTgt spid="38936"/>
                                        </p:tgtEl>
                                        <p:attrNameLst>
                                          <p:attrName>ppt_y</p:attrName>
                                        </p:attrNameLst>
                                      </p:cBhvr>
                                      <p:tavLst>
                                        <p:tav tm="0">
                                          <p:val>
                                            <p:strVal val="#ppt_y"/>
                                          </p:val>
                                        </p:tav>
                                        <p:tav tm="100000">
                                          <p:val>
                                            <p:strVal val="#ppt_y"/>
                                          </p:val>
                                        </p:tav>
                                      </p:tavLst>
                                    </p:anim>
                                  </p:childTnLst>
                                </p:cTn>
                              </p:par>
                            </p:childTnLst>
                          </p:cTn>
                        </p:par>
                      </p:childTnLst>
                    </p:cTn>
                  </p:par>
                  <p:par>
                    <p:cTn id="173" fill="hold" nodeType="clickPar">
                      <p:stCondLst>
                        <p:cond delay="indefinite"/>
                      </p:stCondLst>
                      <p:childTnLst>
                        <p:par>
                          <p:cTn id="174" fill="hold" nodeType="withGroup">
                            <p:stCondLst>
                              <p:cond delay="0"/>
                            </p:stCondLst>
                            <p:childTnLst>
                              <p:par>
                                <p:cTn id="175" presetID="2" presetClass="entr" presetSubtype="8" fill="hold" nodeType="clickEffect">
                                  <p:stCondLst>
                                    <p:cond delay="0"/>
                                  </p:stCondLst>
                                  <p:childTnLst>
                                    <p:set>
                                      <p:cBhvr>
                                        <p:cTn id="176" dur="1" fill="hold">
                                          <p:stCondLst>
                                            <p:cond delay="0"/>
                                          </p:stCondLst>
                                        </p:cTn>
                                        <p:tgtEl>
                                          <p:spTgt spid="38934"/>
                                        </p:tgtEl>
                                        <p:attrNameLst>
                                          <p:attrName>style.visibility</p:attrName>
                                        </p:attrNameLst>
                                      </p:cBhvr>
                                      <p:to>
                                        <p:strVal val="visible"/>
                                      </p:to>
                                    </p:set>
                                    <p:anim calcmode="lin" valueType="num">
                                      <p:cBhvr additive="base">
                                        <p:cTn id="177" dur="500" fill="hold"/>
                                        <p:tgtEl>
                                          <p:spTgt spid="38934"/>
                                        </p:tgtEl>
                                        <p:attrNameLst>
                                          <p:attrName>ppt_x</p:attrName>
                                        </p:attrNameLst>
                                      </p:cBhvr>
                                      <p:tavLst>
                                        <p:tav tm="0">
                                          <p:val>
                                            <p:strVal val="0-#ppt_w/2"/>
                                          </p:val>
                                        </p:tav>
                                        <p:tav tm="100000">
                                          <p:val>
                                            <p:strVal val="#ppt_x"/>
                                          </p:val>
                                        </p:tav>
                                      </p:tavLst>
                                    </p:anim>
                                    <p:anim calcmode="lin" valueType="num">
                                      <p:cBhvr additive="base">
                                        <p:cTn id="178" dur="500" fill="hold"/>
                                        <p:tgtEl>
                                          <p:spTgt spid="38934"/>
                                        </p:tgtEl>
                                        <p:attrNameLst>
                                          <p:attrName>ppt_y</p:attrName>
                                        </p:attrNameLst>
                                      </p:cBhvr>
                                      <p:tavLst>
                                        <p:tav tm="0">
                                          <p:val>
                                            <p:strVal val="#ppt_y"/>
                                          </p:val>
                                        </p:tav>
                                        <p:tav tm="100000">
                                          <p:val>
                                            <p:strVal val="#ppt_y"/>
                                          </p:val>
                                        </p:tav>
                                      </p:tavLst>
                                    </p:anim>
                                  </p:childTnLst>
                                </p:cTn>
                              </p:par>
                            </p:childTnLst>
                          </p:cTn>
                        </p:par>
                      </p:childTnLst>
                    </p:cTn>
                  </p:par>
                  <p:par>
                    <p:cTn id="179" fill="hold" nodeType="clickPar">
                      <p:stCondLst>
                        <p:cond delay="indefinite"/>
                      </p:stCondLst>
                      <p:childTnLst>
                        <p:par>
                          <p:cTn id="180" fill="hold" nodeType="withGroup">
                            <p:stCondLst>
                              <p:cond delay="0"/>
                            </p:stCondLst>
                            <p:childTnLst>
                              <p:par>
                                <p:cTn id="181" presetID="2" presetClass="entr" presetSubtype="8" fill="hold" grpId="0" nodeType="clickEffect">
                                  <p:stCondLst>
                                    <p:cond delay="0"/>
                                  </p:stCondLst>
                                  <p:childTnLst>
                                    <p:set>
                                      <p:cBhvr>
                                        <p:cTn id="182" dur="1" fill="hold">
                                          <p:stCondLst>
                                            <p:cond delay="0"/>
                                          </p:stCondLst>
                                        </p:cTn>
                                        <p:tgtEl>
                                          <p:spTgt spid="38922"/>
                                        </p:tgtEl>
                                        <p:attrNameLst>
                                          <p:attrName>style.visibility</p:attrName>
                                        </p:attrNameLst>
                                      </p:cBhvr>
                                      <p:to>
                                        <p:strVal val="visible"/>
                                      </p:to>
                                    </p:set>
                                    <p:anim calcmode="lin" valueType="num">
                                      <p:cBhvr additive="base">
                                        <p:cTn id="183" dur="500" fill="hold"/>
                                        <p:tgtEl>
                                          <p:spTgt spid="38922"/>
                                        </p:tgtEl>
                                        <p:attrNameLst>
                                          <p:attrName>ppt_x</p:attrName>
                                        </p:attrNameLst>
                                      </p:cBhvr>
                                      <p:tavLst>
                                        <p:tav tm="0">
                                          <p:val>
                                            <p:strVal val="0-#ppt_w/2"/>
                                          </p:val>
                                        </p:tav>
                                        <p:tav tm="100000">
                                          <p:val>
                                            <p:strVal val="#ppt_x"/>
                                          </p:val>
                                        </p:tav>
                                      </p:tavLst>
                                    </p:anim>
                                    <p:anim calcmode="lin" valueType="num">
                                      <p:cBhvr additive="base">
                                        <p:cTn id="184" dur="500" fill="hold"/>
                                        <p:tgtEl>
                                          <p:spTgt spid="38922"/>
                                        </p:tgtEl>
                                        <p:attrNameLst>
                                          <p:attrName>ppt_y</p:attrName>
                                        </p:attrNameLst>
                                      </p:cBhvr>
                                      <p:tavLst>
                                        <p:tav tm="0">
                                          <p:val>
                                            <p:strVal val="#ppt_y"/>
                                          </p:val>
                                        </p:tav>
                                        <p:tav tm="100000">
                                          <p:val>
                                            <p:strVal val="#ppt_y"/>
                                          </p:val>
                                        </p:tav>
                                      </p:tavLst>
                                    </p:anim>
                                  </p:childTnLst>
                                </p:cTn>
                              </p:par>
                            </p:childTnLst>
                          </p:cTn>
                        </p:par>
                      </p:childTnLst>
                    </p:cTn>
                  </p:par>
                  <p:par>
                    <p:cTn id="185" fill="hold" nodeType="clickPar">
                      <p:stCondLst>
                        <p:cond delay="indefinite"/>
                      </p:stCondLst>
                      <p:childTnLst>
                        <p:par>
                          <p:cTn id="186" fill="hold" nodeType="withGroup">
                            <p:stCondLst>
                              <p:cond delay="0"/>
                            </p:stCondLst>
                            <p:childTnLst>
                              <p:par>
                                <p:cTn id="187" presetID="2" presetClass="entr" presetSubtype="8" fill="hold" nodeType="clickEffect">
                                  <p:stCondLst>
                                    <p:cond delay="0"/>
                                  </p:stCondLst>
                                  <p:childTnLst>
                                    <p:set>
                                      <p:cBhvr>
                                        <p:cTn id="188" dur="1" fill="hold">
                                          <p:stCondLst>
                                            <p:cond delay="0"/>
                                          </p:stCondLst>
                                        </p:cTn>
                                        <p:tgtEl>
                                          <p:spTgt spid="38939"/>
                                        </p:tgtEl>
                                        <p:attrNameLst>
                                          <p:attrName>style.visibility</p:attrName>
                                        </p:attrNameLst>
                                      </p:cBhvr>
                                      <p:to>
                                        <p:strVal val="visible"/>
                                      </p:to>
                                    </p:set>
                                    <p:anim calcmode="lin" valueType="num">
                                      <p:cBhvr additive="base">
                                        <p:cTn id="189" dur="500" fill="hold"/>
                                        <p:tgtEl>
                                          <p:spTgt spid="38939"/>
                                        </p:tgtEl>
                                        <p:attrNameLst>
                                          <p:attrName>ppt_x</p:attrName>
                                        </p:attrNameLst>
                                      </p:cBhvr>
                                      <p:tavLst>
                                        <p:tav tm="0">
                                          <p:val>
                                            <p:strVal val="0-#ppt_w/2"/>
                                          </p:val>
                                        </p:tav>
                                        <p:tav tm="100000">
                                          <p:val>
                                            <p:strVal val="#ppt_x"/>
                                          </p:val>
                                        </p:tav>
                                      </p:tavLst>
                                    </p:anim>
                                    <p:anim calcmode="lin" valueType="num">
                                      <p:cBhvr additive="base">
                                        <p:cTn id="190" dur="500" fill="hold"/>
                                        <p:tgtEl>
                                          <p:spTgt spid="38939"/>
                                        </p:tgtEl>
                                        <p:attrNameLst>
                                          <p:attrName>ppt_y</p:attrName>
                                        </p:attrNameLst>
                                      </p:cBhvr>
                                      <p:tavLst>
                                        <p:tav tm="0">
                                          <p:val>
                                            <p:strVal val="#ppt_y"/>
                                          </p:val>
                                        </p:tav>
                                        <p:tav tm="100000">
                                          <p:val>
                                            <p:strVal val="#ppt_y"/>
                                          </p:val>
                                        </p:tav>
                                      </p:tavLst>
                                    </p:anim>
                                  </p:childTnLst>
                                </p:cTn>
                              </p:par>
                            </p:childTnLst>
                          </p:cTn>
                        </p:par>
                      </p:childTnLst>
                    </p:cTn>
                  </p:par>
                  <p:par>
                    <p:cTn id="191" fill="hold" nodeType="clickPar">
                      <p:stCondLst>
                        <p:cond delay="indefinite"/>
                      </p:stCondLst>
                      <p:childTnLst>
                        <p:par>
                          <p:cTn id="192" fill="hold" nodeType="withGroup">
                            <p:stCondLst>
                              <p:cond delay="0"/>
                            </p:stCondLst>
                            <p:childTnLst>
                              <p:par>
                                <p:cTn id="193" presetID="2" presetClass="entr" presetSubtype="8" fill="hold" grpId="0" nodeType="clickEffect">
                                  <p:stCondLst>
                                    <p:cond delay="0"/>
                                  </p:stCondLst>
                                  <p:childTnLst>
                                    <p:set>
                                      <p:cBhvr>
                                        <p:cTn id="194" dur="1" fill="hold">
                                          <p:stCondLst>
                                            <p:cond delay="0"/>
                                          </p:stCondLst>
                                        </p:cTn>
                                        <p:tgtEl>
                                          <p:spTgt spid="38938"/>
                                        </p:tgtEl>
                                        <p:attrNameLst>
                                          <p:attrName>style.visibility</p:attrName>
                                        </p:attrNameLst>
                                      </p:cBhvr>
                                      <p:to>
                                        <p:strVal val="visible"/>
                                      </p:to>
                                    </p:set>
                                    <p:anim calcmode="lin" valueType="num">
                                      <p:cBhvr additive="base">
                                        <p:cTn id="195" dur="500" fill="hold"/>
                                        <p:tgtEl>
                                          <p:spTgt spid="38938"/>
                                        </p:tgtEl>
                                        <p:attrNameLst>
                                          <p:attrName>ppt_x</p:attrName>
                                        </p:attrNameLst>
                                      </p:cBhvr>
                                      <p:tavLst>
                                        <p:tav tm="0">
                                          <p:val>
                                            <p:strVal val="0-#ppt_w/2"/>
                                          </p:val>
                                        </p:tav>
                                        <p:tav tm="100000">
                                          <p:val>
                                            <p:strVal val="#ppt_x"/>
                                          </p:val>
                                        </p:tav>
                                      </p:tavLst>
                                    </p:anim>
                                    <p:anim calcmode="lin" valueType="num">
                                      <p:cBhvr additive="base">
                                        <p:cTn id="196" dur="500" fill="hold"/>
                                        <p:tgtEl>
                                          <p:spTgt spid="38938"/>
                                        </p:tgtEl>
                                        <p:attrNameLst>
                                          <p:attrName>ppt_y</p:attrName>
                                        </p:attrNameLst>
                                      </p:cBhvr>
                                      <p:tavLst>
                                        <p:tav tm="0">
                                          <p:val>
                                            <p:strVal val="#ppt_y"/>
                                          </p:val>
                                        </p:tav>
                                        <p:tav tm="100000">
                                          <p:val>
                                            <p:strVal val="#ppt_y"/>
                                          </p:val>
                                        </p:tav>
                                      </p:tavLst>
                                    </p:anim>
                                  </p:childTnLst>
                                </p:cTn>
                              </p:par>
                            </p:childTnLst>
                          </p:cTn>
                        </p:par>
                      </p:childTnLst>
                    </p:cTn>
                  </p:par>
                  <p:par>
                    <p:cTn id="197" fill="hold" nodeType="clickPar">
                      <p:stCondLst>
                        <p:cond delay="indefinite"/>
                      </p:stCondLst>
                      <p:childTnLst>
                        <p:par>
                          <p:cTn id="198" fill="hold" nodeType="withGroup">
                            <p:stCondLst>
                              <p:cond delay="0"/>
                            </p:stCondLst>
                            <p:childTnLst>
                              <p:par>
                                <p:cTn id="199" presetID="2" presetClass="entr" presetSubtype="8" fill="hold" nodeType="clickEffect">
                                  <p:stCondLst>
                                    <p:cond delay="0"/>
                                  </p:stCondLst>
                                  <p:childTnLst>
                                    <p:set>
                                      <p:cBhvr>
                                        <p:cTn id="200" dur="1" fill="hold">
                                          <p:stCondLst>
                                            <p:cond delay="0"/>
                                          </p:stCondLst>
                                        </p:cTn>
                                        <p:tgtEl>
                                          <p:spTgt spid="38957"/>
                                        </p:tgtEl>
                                        <p:attrNameLst>
                                          <p:attrName>style.visibility</p:attrName>
                                        </p:attrNameLst>
                                      </p:cBhvr>
                                      <p:to>
                                        <p:strVal val="visible"/>
                                      </p:to>
                                    </p:set>
                                    <p:anim calcmode="lin" valueType="num">
                                      <p:cBhvr additive="base">
                                        <p:cTn id="201" dur="500" fill="hold"/>
                                        <p:tgtEl>
                                          <p:spTgt spid="38957"/>
                                        </p:tgtEl>
                                        <p:attrNameLst>
                                          <p:attrName>ppt_x</p:attrName>
                                        </p:attrNameLst>
                                      </p:cBhvr>
                                      <p:tavLst>
                                        <p:tav tm="0">
                                          <p:val>
                                            <p:strVal val="0-#ppt_w/2"/>
                                          </p:val>
                                        </p:tav>
                                        <p:tav tm="100000">
                                          <p:val>
                                            <p:strVal val="#ppt_x"/>
                                          </p:val>
                                        </p:tav>
                                      </p:tavLst>
                                    </p:anim>
                                    <p:anim calcmode="lin" valueType="num">
                                      <p:cBhvr additive="base">
                                        <p:cTn id="202" dur="500" fill="hold"/>
                                        <p:tgtEl>
                                          <p:spTgt spid="38957"/>
                                        </p:tgtEl>
                                        <p:attrNameLst>
                                          <p:attrName>ppt_y</p:attrName>
                                        </p:attrNameLst>
                                      </p:cBhvr>
                                      <p:tavLst>
                                        <p:tav tm="0">
                                          <p:val>
                                            <p:strVal val="#ppt_y"/>
                                          </p:val>
                                        </p:tav>
                                        <p:tav tm="100000">
                                          <p:val>
                                            <p:strVal val="#ppt_y"/>
                                          </p:val>
                                        </p:tav>
                                      </p:tavLst>
                                    </p:anim>
                                  </p:childTnLst>
                                </p:cTn>
                              </p:par>
                            </p:childTnLst>
                          </p:cTn>
                        </p:par>
                      </p:childTnLst>
                    </p:cTn>
                  </p:par>
                  <p:par>
                    <p:cTn id="203" fill="hold" nodeType="clickPar">
                      <p:stCondLst>
                        <p:cond delay="indefinite"/>
                      </p:stCondLst>
                      <p:childTnLst>
                        <p:par>
                          <p:cTn id="204" fill="hold" nodeType="withGroup">
                            <p:stCondLst>
                              <p:cond delay="0"/>
                            </p:stCondLst>
                            <p:childTnLst>
                              <p:par>
                                <p:cTn id="205" presetID="2" presetClass="entr" presetSubtype="8" fill="hold" grpId="0" nodeType="clickEffect">
                                  <p:stCondLst>
                                    <p:cond delay="0"/>
                                  </p:stCondLst>
                                  <p:childTnLst>
                                    <p:set>
                                      <p:cBhvr>
                                        <p:cTn id="206" dur="1" fill="hold">
                                          <p:stCondLst>
                                            <p:cond delay="0"/>
                                          </p:stCondLst>
                                        </p:cTn>
                                        <p:tgtEl>
                                          <p:spTgt spid="38956"/>
                                        </p:tgtEl>
                                        <p:attrNameLst>
                                          <p:attrName>style.visibility</p:attrName>
                                        </p:attrNameLst>
                                      </p:cBhvr>
                                      <p:to>
                                        <p:strVal val="visible"/>
                                      </p:to>
                                    </p:set>
                                    <p:anim calcmode="lin" valueType="num">
                                      <p:cBhvr additive="base">
                                        <p:cTn id="207" dur="500" fill="hold"/>
                                        <p:tgtEl>
                                          <p:spTgt spid="38956"/>
                                        </p:tgtEl>
                                        <p:attrNameLst>
                                          <p:attrName>ppt_x</p:attrName>
                                        </p:attrNameLst>
                                      </p:cBhvr>
                                      <p:tavLst>
                                        <p:tav tm="0">
                                          <p:val>
                                            <p:strVal val="0-#ppt_w/2"/>
                                          </p:val>
                                        </p:tav>
                                        <p:tav tm="100000">
                                          <p:val>
                                            <p:strVal val="#ppt_x"/>
                                          </p:val>
                                        </p:tav>
                                      </p:tavLst>
                                    </p:anim>
                                    <p:anim calcmode="lin" valueType="num">
                                      <p:cBhvr additive="base">
                                        <p:cTn id="208" dur="500" fill="hold"/>
                                        <p:tgtEl>
                                          <p:spTgt spid="38956"/>
                                        </p:tgtEl>
                                        <p:attrNameLst>
                                          <p:attrName>ppt_y</p:attrName>
                                        </p:attrNameLst>
                                      </p:cBhvr>
                                      <p:tavLst>
                                        <p:tav tm="0">
                                          <p:val>
                                            <p:strVal val="#ppt_y"/>
                                          </p:val>
                                        </p:tav>
                                        <p:tav tm="100000">
                                          <p:val>
                                            <p:strVal val="#ppt_y"/>
                                          </p:val>
                                        </p:tav>
                                      </p:tavLst>
                                    </p:anim>
                                  </p:childTnLst>
                                </p:cTn>
                              </p:par>
                            </p:childTnLst>
                          </p:cTn>
                        </p:par>
                      </p:childTnLst>
                    </p:cTn>
                  </p:par>
                  <p:par>
                    <p:cTn id="209" fill="hold" nodeType="clickPar">
                      <p:stCondLst>
                        <p:cond delay="indefinite"/>
                      </p:stCondLst>
                      <p:childTnLst>
                        <p:par>
                          <p:cTn id="210" fill="hold" nodeType="withGroup">
                            <p:stCondLst>
                              <p:cond delay="0"/>
                            </p:stCondLst>
                            <p:childTnLst>
                              <p:par>
                                <p:cTn id="211" presetID="2" presetClass="entr" presetSubtype="8" fill="hold" nodeType="clickEffect">
                                  <p:stCondLst>
                                    <p:cond delay="0"/>
                                  </p:stCondLst>
                                  <p:childTnLst>
                                    <p:set>
                                      <p:cBhvr>
                                        <p:cTn id="212" dur="1" fill="hold">
                                          <p:stCondLst>
                                            <p:cond delay="0"/>
                                          </p:stCondLst>
                                        </p:cTn>
                                        <p:tgtEl>
                                          <p:spTgt spid="38929"/>
                                        </p:tgtEl>
                                        <p:attrNameLst>
                                          <p:attrName>style.visibility</p:attrName>
                                        </p:attrNameLst>
                                      </p:cBhvr>
                                      <p:to>
                                        <p:strVal val="visible"/>
                                      </p:to>
                                    </p:set>
                                    <p:anim calcmode="lin" valueType="num">
                                      <p:cBhvr additive="base">
                                        <p:cTn id="213" dur="500" fill="hold"/>
                                        <p:tgtEl>
                                          <p:spTgt spid="38929"/>
                                        </p:tgtEl>
                                        <p:attrNameLst>
                                          <p:attrName>ppt_x</p:attrName>
                                        </p:attrNameLst>
                                      </p:cBhvr>
                                      <p:tavLst>
                                        <p:tav tm="0">
                                          <p:val>
                                            <p:strVal val="0-#ppt_w/2"/>
                                          </p:val>
                                        </p:tav>
                                        <p:tav tm="100000">
                                          <p:val>
                                            <p:strVal val="#ppt_x"/>
                                          </p:val>
                                        </p:tav>
                                      </p:tavLst>
                                    </p:anim>
                                    <p:anim calcmode="lin" valueType="num">
                                      <p:cBhvr additive="base">
                                        <p:cTn id="214" dur="500" fill="hold"/>
                                        <p:tgtEl>
                                          <p:spTgt spid="38929"/>
                                        </p:tgtEl>
                                        <p:attrNameLst>
                                          <p:attrName>ppt_y</p:attrName>
                                        </p:attrNameLst>
                                      </p:cBhvr>
                                      <p:tavLst>
                                        <p:tav tm="0">
                                          <p:val>
                                            <p:strVal val="#ppt_y"/>
                                          </p:val>
                                        </p:tav>
                                        <p:tav tm="100000">
                                          <p:val>
                                            <p:strVal val="#ppt_y"/>
                                          </p:val>
                                        </p:tav>
                                      </p:tavLst>
                                    </p:anim>
                                  </p:childTnLst>
                                </p:cTn>
                              </p:par>
                            </p:childTnLst>
                          </p:cTn>
                        </p:par>
                      </p:childTnLst>
                    </p:cTn>
                  </p:par>
                  <p:par>
                    <p:cTn id="215" fill="hold" nodeType="clickPar">
                      <p:stCondLst>
                        <p:cond delay="indefinite"/>
                      </p:stCondLst>
                      <p:childTnLst>
                        <p:par>
                          <p:cTn id="216" fill="hold" nodeType="withGroup">
                            <p:stCondLst>
                              <p:cond delay="0"/>
                            </p:stCondLst>
                            <p:childTnLst>
                              <p:par>
                                <p:cTn id="217" presetID="3" presetClass="entr" presetSubtype="10" fill="hold" grpId="0" nodeType="clickEffect">
                                  <p:stCondLst>
                                    <p:cond delay="0"/>
                                  </p:stCondLst>
                                  <p:childTnLst>
                                    <p:set>
                                      <p:cBhvr>
                                        <p:cTn id="218" dur="1" fill="hold">
                                          <p:stCondLst>
                                            <p:cond delay="0"/>
                                          </p:stCondLst>
                                        </p:cTn>
                                        <p:tgtEl>
                                          <p:spTgt spid="38926"/>
                                        </p:tgtEl>
                                        <p:attrNameLst>
                                          <p:attrName>style.visibility</p:attrName>
                                        </p:attrNameLst>
                                      </p:cBhvr>
                                      <p:to>
                                        <p:strVal val="visible"/>
                                      </p:to>
                                    </p:set>
                                    <p:animEffect transition="in" filter="blinds(horizontal)">
                                      <p:cBhvr>
                                        <p:cTn id="219" dur="500"/>
                                        <p:tgtEl>
                                          <p:spTgt spid="38926"/>
                                        </p:tgtEl>
                                      </p:cBhvr>
                                    </p:animEffect>
                                  </p:childTnLst>
                                </p:cTn>
                              </p:par>
                            </p:childTnLst>
                          </p:cTn>
                        </p:par>
                      </p:childTnLst>
                    </p:cTn>
                  </p:par>
                  <p:par>
                    <p:cTn id="220" fill="hold" nodeType="clickPar">
                      <p:stCondLst>
                        <p:cond delay="indefinite"/>
                      </p:stCondLst>
                      <p:childTnLst>
                        <p:par>
                          <p:cTn id="221" fill="hold" nodeType="withGroup">
                            <p:stCondLst>
                              <p:cond delay="0"/>
                            </p:stCondLst>
                            <p:childTnLst>
                              <p:par>
                                <p:cTn id="222" presetID="2" presetClass="entr" presetSubtype="8" fill="hold" nodeType="clickEffect">
                                  <p:stCondLst>
                                    <p:cond delay="0"/>
                                  </p:stCondLst>
                                  <p:childTnLst>
                                    <p:set>
                                      <p:cBhvr>
                                        <p:cTn id="223" dur="1" fill="hold">
                                          <p:stCondLst>
                                            <p:cond delay="0"/>
                                          </p:stCondLst>
                                        </p:cTn>
                                        <p:tgtEl>
                                          <p:spTgt spid="38931"/>
                                        </p:tgtEl>
                                        <p:attrNameLst>
                                          <p:attrName>style.visibility</p:attrName>
                                        </p:attrNameLst>
                                      </p:cBhvr>
                                      <p:to>
                                        <p:strVal val="visible"/>
                                      </p:to>
                                    </p:set>
                                    <p:anim calcmode="lin" valueType="num">
                                      <p:cBhvr additive="base">
                                        <p:cTn id="224" dur="500" fill="hold"/>
                                        <p:tgtEl>
                                          <p:spTgt spid="38931"/>
                                        </p:tgtEl>
                                        <p:attrNameLst>
                                          <p:attrName>ppt_x</p:attrName>
                                        </p:attrNameLst>
                                      </p:cBhvr>
                                      <p:tavLst>
                                        <p:tav tm="0">
                                          <p:val>
                                            <p:strVal val="0-#ppt_w/2"/>
                                          </p:val>
                                        </p:tav>
                                        <p:tav tm="100000">
                                          <p:val>
                                            <p:strVal val="#ppt_x"/>
                                          </p:val>
                                        </p:tav>
                                      </p:tavLst>
                                    </p:anim>
                                    <p:anim calcmode="lin" valueType="num">
                                      <p:cBhvr additive="base">
                                        <p:cTn id="225" dur="500" fill="hold"/>
                                        <p:tgtEl>
                                          <p:spTgt spid="38931"/>
                                        </p:tgtEl>
                                        <p:attrNameLst>
                                          <p:attrName>ppt_y</p:attrName>
                                        </p:attrNameLst>
                                      </p:cBhvr>
                                      <p:tavLst>
                                        <p:tav tm="0">
                                          <p:val>
                                            <p:strVal val="#ppt_y"/>
                                          </p:val>
                                        </p:tav>
                                        <p:tav tm="100000">
                                          <p:val>
                                            <p:strVal val="#ppt_y"/>
                                          </p:val>
                                        </p:tav>
                                      </p:tavLst>
                                    </p:anim>
                                  </p:childTnLst>
                                </p:cTn>
                              </p:par>
                            </p:childTnLst>
                          </p:cTn>
                        </p:par>
                      </p:childTnLst>
                    </p:cTn>
                  </p:par>
                  <p:par>
                    <p:cTn id="226" fill="hold" nodeType="clickPar">
                      <p:stCondLst>
                        <p:cond delay="indefinite"/>
                      </p:stCondLst>
                      <p:childTnLst>
                        <p:par>
                          <p:cTn id="227" fill="hold" nodeType="withGroup">
                            <p:stCondLst>
                              <p:cond delay="0"/>
                            </p:stCondLst>
                            <p:childTnLst>
                              <p:par>
                                <p:cTn id="228" presetID="2" presetClass="entr" presetSubtype="8" fill="hold" grpId="0" nodeType="clickEffect">
                                  <p:stCondLst>
                                    <p:cond delay="0"/>
                                  </p:stCondLst>
                                  <p:childTnLst>
                                    <p:set>
                                      <p:cBhvr>
                                        <p:cTn id="229" dur="1" fill="hold">
                                          <p:stCondLst>
                                            <p:cond delay="0"/>
                                          </p:stCondLst>
                                        </p:cTn>
                                        <p:tgtEl>
                                          <p:spTgt spid="38920"/>
                                        </p:tgtEl>
                                        <p:attrNameLst>
                                          <p:attrName>style.visibility</p:attrName>
                                        </p:attrNameLst>
                                      </p:cBhvr>
                                      <p:to>
                                        <p:strVal val="visible"/>
                                      </p:to>
                                    </p:set>
                                    <p:anim calcmode="lin" valueType="num">
                                      <p:cBhvr additive="base">
                                        <p:cTn id="230" dur="500" fill="hold"/>
                                        <p:tgtEl>
                                          <p:spTgt spid="38920"/>
                                        </p:tgtEl>
                                        <p:attrNameLst>
                                          <p:attrName>ppt_x</p:attrName>
                                        </p:attrNameLst>
                                      </p:cBhvr>
                                      <p:tavLst>
                                        <p:tav tm="0">
                                          <p:val>
                                            <p:strVal val="0-#ppt_w/2"/>
                                          </p:val>
                                        </p:tav>
                                        <p:tav tm="100000">
                                          <p:val>
                                            <p:strVal val="#ppt_x"/>
                                          </p:val>
                                        </p:tav>
                                      </p:tavLst>
                                    </p:anim>
                                    <p:anim calcmode="lin" valueType="num">
                                      <p:cBhvr additive="base">
                                        <p:cTn id="231" dur="500" fill="hold"/>
                                        <p:tgtEl>
                                          <p:spTgt spid="389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utoUpdateAnimBg="0"/>
      <p:bldP spid="38915" grpId="0" animBg="1" autoUpdateAnimBg="0"/>
      <p:bldP spid="38916" grpId="0" animBg="1" autoUpdateAnimBg="0"/>
      <p:bldP spid="38917" grpId="0" animBg="1" autoUpdateAnimBg="0"/>
      <p:bldP spid="38918" grpId="0" animBg="1" autoUpdateAnimBg="0"/>
      <p:bldP spid="38919" grpId="0" animBg="1" autoUpdateAnimBg="0"/>
      <p:bldP spid="38920" grpId="0" animBg="1" autoUpdateAnimBg="0"/>
      <p:bldP spid="38922" grpId="0" animBg="1" autoUpdateAnimBg="0"/>
      <p:bldP spid="38925" grpId="0" animBg="1" autoUpdateAnimBg="0"/>
      <p:bldP spid="38926" grpId="0" animBg="1" autoUpdateAnimBg="0"/>
      <p:bldP spid="38936" grpId="0" animBg="1" autoUpdateAnimBg="0"/>
      <p:bldP spid="38938" grpId="0" animBg="1" autoUpdateAnimBg="0"/>
      <p:bldP spid="38940" grpId="0" animBg="1" autoUpdateAnimBg="0"/>
      <p:bldP spid="38942" grpId="0" animBg="1" autoUpdateAnimBg="0"/>
      <p:bldP spid="38943" grpId="0" animBg="1" autoUpdateAnimBg="0"/>
      <p:bldP spid="38944" grpId="0" animBg="1" autoUpdateAnimBg="0"/>
      <p:bldP spid="38945" grpId="0" animBg="1" autoUpdateAnimBg="0"/>
      <p:bldP spid="38946" grpId="0" animBg="1" autoUpdateAnimBg="0"/>
      <p:bldP spid="38947" grpId="0" animBg="1" autoUpdateAnimBg="0"/>
      <p:bldP spid="38953" grpId="0" animBg="1"/>
      <p:bldP spid="38954" grpId="0" animBg="1" autoUpdateAnimBg="0"/>
      <p:bldP spid="38956" grpId="0" animBg="1"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620688"/>
            <a:ext cx="8229600" cy="1066800"/>
          </a:xfrm>
        </p:spPr>
        <p:txBody>
          <a:bodyPr>
            <a:normAutofit fontScale="90000"/>
          </a:bodyPr>
          <a:lstStyle/>
          <a:p>
            <a:pPr eaLnBrk="1" hangingPunct="1">
              <a:defRPr/>
            </a:pPr>
            <a:r>
              <a:rPr lang="pl-PL" sz="3600" b="1" dirty="0" smtClean="0">
                <a:solidFill>
                  <a:srgbClr val="99CCFF"/>
                </a:solidFill>
              </a:rPr>
              <a:t>GRAVES’ DISEASE – </a:t>
            </a:r>
            <a:br>
              <a:rPr lang="pl-PL" sz="3600" b="1" dirty="0" smtClean="0">
                <a:solidFill>
                  <a:srgbClr val="99CCFF"/>
                </a:solidFill>
              </a:rPr>
            </a:br>
            <a:r>
              <a:rPr lang="pl-PL" sz="3600" b="1" dirty="0" smtClean="0">
                <a:solidFill>
                  <a:srgbClr val="99CCFF"/>
                </a:solidFill>
              </a:rPr>
              <a:t>TREATMENT</a:t>
            </a:r>
            <a:endParaRPr lang="en-GB" sz="3600" b="1" dirty="0" smtClean="0">
              <a:solidFill>
                <a:srgbClr val="99CCFF"/>
              </a:solidFill>
            </a:endParaRPr>
          </a:p>
        </p:txBody>
      </p:sp>
      <p:sp>
        <p:nvSpPr>
          <p:cNvPr id="44035" name="Rectangle 3"/>
          <p:cNvSpPr>
            <a:spLocks noGrp="1" noChangeArrowheads="1"/>
          </p:cNvSpPr>
          <p:nvPr>
            <p:ph idx="1"/>
          </p:nvPr>
        </p:nvSpPr>
        <p:spPr>
          <a:xfrm>
            <a:off x="468313" y="1557338"/>
            <a:ext cx="8229600" cy="820737"/>
          </a:xfrm>
        </p:spPr>
        <p:txBody>
          <a:bodyPr/>
          <a:lstStyle/>
          <a:p>
            <a:pPr algn="ctr" eaLnBrk="1" hangingPunct="1">
              <a:buFont typeface="Wingdings" pitchFamily="2" charset="2"/>
              <a:buNone/>
              <a:defRPr/>
            </a:pPr>
            <a:r>
              <a:rPr lang="pl-PL" sz="2400" b="1" u="sng" smtClean="0"/>
              <a:t>General principles of treatment </a:t>
            </a:r>
            <a:endParaRPr lang="en-GB" sz="2400" b="1" u="sng" smtClean="0"/>
          </a:p>
        </p:txBody>
      </p:sp>
      <p:sp>
        <p:nvSpPr>
          <p:cNvPr id="44036" name="AutoShape 4"/>
          <p:cNvSpPr>
            <a:spLocks noChangeArrowheads="1"/>
          </p:cNvSpPr>
          <p:nvPr/>
        </p:nvSpPr>
        <p:spPr bwMode="auto">
          <a:xfrm>
            <a:off x="2555875" y="2924175"/>
            <a:ext cx="3744913" cy="2592388"/>
          </a:xfrm>
          <a:custGeom>
            <a:avLst/>
            <a:gdLst>
              <a:gd name="G0" fmla="+- 6480 0 0"/>
              <a:gd name="G1" fmla="+- 7852 0 0"/>
              <a:gd name="G2" fmla="+- 5008 0 0"/>
              <a:gd name="G3" fmla="+- 21600 0 6480"/>
              <a:gd name="G4" fmla="+- 21600 0 7852"/>
              <a:gd name="G5" fmla="*/ G0 21600 G3"/>
              <a:gd name="G6" fmla="*/ G1 21600 G3"/>
              <a:gd name="G7" fmla="*/ G2 G3 21600"/>
              <a:gd name="G8" fmla="*/ 10800 21600 G3"/>
              <a:gd name="G9" fmla="*/ G4 21600 G3"/>
              <a:gd name="G10" fmla="+- 21600 0 G7"/>
              <a:gd name="G11" fmla="+- G5 0 G8"/>
              <a:gd name="G12" fmla="+- G6 0 G8"/>
              <a:gd name="G13" fmla="*/ G12 G7 G11"/>
              <a:gd name="G14" fmla="+- 21600 0 G13"/>
              <a:gd name="G15" fmla="+- G0 0 10800"/>
              <a:gd name="G16" fmla="+- G1 0 10800"/>
              <a:gd name="G17" fmla="*/ G2 G16 G15"/>
              <a:gd name="T0" fmla="*/ 10800 w 21600"/>
              <a:gd name="T1" fmla="*/ 0 h 21600"/>
              <a:gd name="T2" fmla="*/ 0 w 21600"/>
              <a:gd name="T3" fmla="*/ 15429 h 21600"/>
              <a:gd name="T4" fmla="*/ 10800 w 21600"/>
              <a:gd name="T5" fmla="*/ 19640 h 21600"/>
              <a:gd name="T6" fmla="*/ 21600 w 21600"/>
              <a:gd name="T7" fmla="*/ 15429 h 21600"/>
              <a:gd name="T8" fmla="*/ 17694720 60000 65536"/>
              <a:gd name="T9" fmla="*/ 11796480 60000 65536"/>
              <a:gd name="T10" fmla="*/ 5898240 60000 65536"/>
              <a:gd name="T11" fmla="*/ 0 60000 65536"/>
              <a:gd name="T12" fmla="*/ G13 w 21600"/>
              <a:gd name="T13" fmla="*/ G6 h 21600"/>
              <a:gd name="T14" fmla="*/ G14 w 21600"/>
              <a:gd name="T15" fmla="*/ G9 h 21600"/>
            </a:gdLst>
            <a:ahLst/>
            <a:cxnLst>
              <a:cxn ang="T8">
                <a:pos x="T0" y="T1"/>
              </a:cxn>
              <a:cxn ang="T9">
                <a:pos x="T2" y="T3"/>
              </a:cxn>
              <a:cxn ang="T10">
                <a:pos x="T4" y="T5"/>
              </a:cxn>
              <a:cxn ang="T11">
                <a:pos x="T6" y="T7"/>
              </a:cxn>
            </a:cxnLst>
            <a:rect l="T12" t="T13" r="T14" b="T15"/>
            <a:pathLst>
              <a:path w="21600" h="21600">
                <a:moveTo>
                  <a:pt x="10800" y="0"/>
                </a:moveTo>
                <a:lnTo>
                  <a:pt x="6480" y="5008"/>
                </a:lnTo>
                <a:lnTo>
                  <a:pt x="7852" y="5008"/>
                </a:lnTo>
                <a:lnTo>
                  <a:pt x="7852" y="11217"/>
                </a:lnTo>
                <a:lnTo>
                  <a:pt x="3506" y="11217"/>
                </a:lnTo>
                <a:lnTo>
                  <a:pt x="3506" y="9257"/>
                </a:lnTo>
                <a:lnTo>
                  <a:pt x="0" y="15429"/>
                </a:lnTo>
                <a:lnTo>
                  <a:pt x="3506" y="21600"/>
                </a:lnTo>
                <a:lnTo>
                  <a:pt x="3506" y="19640"/>
                </a:lnTo>
                <a:lnTo>
                  <a:pt x="18094" y="19640"/>
                </a:lnTo>
                <a:lnTo>
                  <a:pt x="18094" y="21600"/>
                </a:lnTo>
                <a:lnTo>
                  <a:pt x="21600" y="15429"/>
                </a:lnTo>
                <a:lnTo>
                  <a:pt x="18094" y="9257"/>
                </a:lnTo>
                <a:lnTo>
                  <a:pt x="18094" y="11217"/>
                </a:lnTo>
                <a:lnTo>
                  <a:pt x="13748" y="11217"/>
                </a:lnTo>
                <a:lnTo>
                  <a:pt x="13748" y="5008"/>
                </a:lnTo>
                <a:lnTo>
                  <a:pt x="15120" y="5008"/>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pl-PL" sz="2400" b="1">
                <a:solidFill>
                  <a:schemeClr val="bg2"/>
                </a:solidFill>
                <a:effectLst>
                  <a:outerShdw blurRad="38100" dist="38100" dir="2700000" algn="tl">
                    <a:srgbClr val="000000"/>
                  </a:outerShdw>
                </a:effectLst>
              </a:rPr>
              <a:t>Treatments available</a:t>
            </a:r>
          </a:p>
          <a:p>
            <a:pPr algn="ctr">
              <a:defRPr/>
            </a:pPr>
            <a:r>
              <a:rPr lang="pl-PL" sz="2400" b="1">
                <a:solidFill>
                  <a:schemeClr val="bg2"/>
                </a:solidFill>
                <a:effectLst>
                  <a:outerShdw blurRad="38100" dist="38100" dir="2700000" algn="tl">
                    <a:srgbClr val="000000"/>
                  </a:outerShdw>
                </a:effectLst>
              </a:rPr>
              <a:t> for Graves’ disease</a:t>
            </a:r>
            <a:endParaRPr lang="en-GB" sz="2400" b="1">
              <a:solidFill>
                <a:schemeClr val="bg2"/>
              </a:solidFill>
              <a:effectLst>
                <a:outerShdw blurRad="38100" dist="38100" dir="2700000" algn="tl">
                  <a:srgbClr val="000000"/>
                </a:outerShdw>
              </a:effectLst>
            </a:endParaRPr>
          </a:p>
        </p:txBody>
      </p:sp>
      <p:sp>
        <p:nvSpPr>
          <p:cNvPr id="44038" name="Text Box 6"/>
          <p:cNvSpPr txBox="1">
            <a:spLocks noChangeArrowheads="1"/>
          </p:cNvSpPr>
          <p:nvPr/>
        </p:nvSpPr>
        <p:spPr bwMode="auto">
          <a:xfrm>
            <a:off x="250825" y="4508500"/>
            <a:ext cx="2305050" cy="584775"/>
          </a:xfrm>
          <a:prstGeom prst="rect">
            <a:avLst/>
          </a:prstGeom>
          <a:solidFill>
            <a:srgbClr val="FFFF66"/>
          </a:solidFill>
          <a:ln w="38100">
            <a:solidFill>
              <a:srgbClr val="F92F0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defRPr/>
            </a:pPr>
            <a:r>
              <a:rPr lang="pl-PL" sz="3200" b="1" dirty="0">
                <a:solidFill>
                  <a:schemeClr val="bg2">
                    <a:lumMod val="10000"/>
                  </a:schemeClr>
                </a:solidFill>
                <a:effectLst>
                  <a:outerShdw blurRad="38100" dist="38100" dir="2700000" algn="tl">
                    <a:srgbClr val="FFFFFF"/>
                  </a:outerShdw>
                </a:effectLst>
              </a:rPr>
              <a:t>MEDICAL</a:t>
            </a:r>
            <a:endParaRPr lang="en-GB" sz="3200" b="1" dirty="0">
              <a:solidFill>
                <a:schemeClr val="bg2">
                  <a:lumMod val="10000"/>
                </a:schemeClr>
              </a:solidFill>
              <a:effectLst>
                <a:outerShdw blurRad="38100" dist="38100" dir="2700000" algn="tl">
                  <a:srgbClr val="FFFFFF"/>
                </a:outerShdw>
              </a:effectLst>
            </a:endParaRPr>
          </a:p>
        </p:txBody>
      </p:sp>
      <p:sp>
        <p:nvSpPr>
          <p:cNvPr id="44039" name="Text Box 7"/>
          <p:cNvSpPr txBox="1">
            <a:spLocks noChangeArrowheads="1"/>
          </p:cNvSpPr>
          <p:nvPr/>
        </p:nvSpPr>
        <p:spPr bwMode="auto">
          <a:xfrm>
            <a:off x="6372225" y="4437063"/>
            <a:ext cx="2592388" cy="584775"/>
          </a:xfrm>
          <a:prstGeom prst="rect">
            <a:avLst/>
          </a:prstGeom>
          <a:solidFill>
            <a:srgbClr val="FFFF66"/>
          </a:solidFill>
          <a:ln w="38100">
            <a:solidFill>
              <a:srgbClr val="F92F0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defRPr/>
            </a:pPr>
            <a:r>
              <a:rPr lang="pl-PL" sz="3200" b="1" dirty="0">
                <a:solidFill>
                  <a:schemeClr val="bg2">
                    <a:lumMod val="10000"/>
                  </a:schemeClr>
                </a:solidFill>
                <a:effectLst>
                  <a:outerShdw blurRad="38100" dist="38100" dir="2700000" algn="tl">
                    <a:srgbClr val="FFFFFF"/>
                  </a:outerShdw>
                </a:effectLst>
              </a:rPr>
              <a:t>SURGICAL</a:t>
            </a:r>
            <a:endParaRPr lang="en-GB" sz="3200" b="1" dirty="0">
              <a:solidFill>
                <a:schemeClr val="bg2">
                  <a:lumMod val="10000"/>
                </a:schemeClr>
              </a:solidFill>
              <a:effectLst>
                <a:outerShdw blurRad="38100" dist="38100" dir="2700000" algn="tl">
                  <a:srgbClr val="FFFFFF"/>
                </a:outerShdw>
              </a:effectLst>
            </a:endParaRPr>
          </a:p>
        </p:txBody>
      </p:sp>
      <p:sp>
        <p:nvSpPr>
          <p:cNvPr id="44040" name="Text Box 8"/>
          <p:cNvSpPr txBox="1">
            <a:spLocks noChangeArrowheads="1"/>
          </p:cNvSpPr>
          <p:nvPr/>
        </p:nvSpPr>
        <p:spPr bwMode="auto">
          <a:xfrm>
            <a:off x="2771775" y="2276475"/>
            <a:ext cx="3457575" cy="584775"/>
          </a:xfrm>
          <a:prstGeom prst="rect">
            <a:avLst/>
          </a:prstGeom>
          <a:solidFill>
            <a:srgbClr val="FFFF66"/>
          </a:solidFill>
          <a:ln w="38100">
            <a:solidFill>
              <a:srgbClr val="F92F0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defRPr/>
            </a:pPr>
            <a:r>
              <a:rPr lang="pl-PL" sz="3200" b="1" dirty="0">
                <a:solidFill>
                  <a:schemeClr val="bg2">
                    <a:lumMod val="10000"/>
                  </a:schemeClr>
                </a:solidFill>
                <a:effectLst>
                  <a:outerShdw blurRad="38100" dist="38100" dir="2700000" algn="tl">
                    <a:srgbClr val="FFFFFF"/>
                  </a:outerShdw>
                </a:effectLst>
              </a:rPr>
              <a:t>RADIOIODINE</a:t>
            </a:r>
            <a:endParaRPr lang="en-GB" sz="3200" b="1" dirty="0">
              <a:solidFill>
                <a:schemeClr val="bg2">
                  <a:lumMod val="10000"/>
                </a:schemeClr>
              </a:solidFill>
              <a:effectLst>
                <a:outerShdw blurRad="38100" dist="38100" dir="2700000" algn="tl">
                  <a:srgbClr val="FFFFFF"/>
                </a:outerShdw>
              </a:effectLst>
            </a:endParaRPr>
          </a:p>
        </p:txBody>
      </p:sp>
    </p:spTree>
    <p:extLst>
      <p:ext uri="{BB962C8B-B14F-4D97-AF65-F5344CB8AC3E}">
        <p14:creationId xmlns:p14="http://schemas.microsoft.com/office/powerpoint/2010/main" val="176276966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2">
                    <a:lumMod val="60000"/>
                    <a:lumOff val="40000"/>
                  </a:schemeClr>
                </a:solidFill>
              </a:rPr>
              <a:t>Medical treatment</a:t>
            </a: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a:bodyPr>
          <a:lstStyle/>
          <a:p>
            <a:pPr marL="742950" indent="-742950" algn="l" rtl="0">
              <a:buFont typeface="+mj-lt"/>
              <a:buAutoNum type="arabicPeriod"/>
            </a:pPr>
            <a:r>
              <a:rPr lang="en-US" sz="4800" b="1" dirty="0" smtClean="0"/>
              <a:t>Antithyroid drugs </a:t>
            </a:r>
          </a:p>
          <a:p>
            <a:pPr marL="742950" indent="-742950" algn="l" rtl="0">
              <a:buFont typeface="+mj-lt"/>
              <a:buAutoNum type="arabicPeriod"/>
              <a:defRPr/>
            </a:pPr>
            <a:r>
              <a:rPr lang="el-GR" sz="4800" b="1" dirty="0"/>
              <a:t>β</a:t>
            </a:r>
            <a:r>
              <a:rPr lang="en-US" sz="4800" b="1" dirty="0"/>
              <a:t> – </a:t>
            </a:r>
            <a:r>
              <a:rPr lang="en-US" sz="4800" b="1" dirty="0" smtClean="0"/>
              <a:t>blockers</a:t>
            </a:r>
            <a:endParaRPr lang="ar-SA" sz="4800" b="1" dirty="0"/>
          </a:p>
        </p:txBody>
      </p:sp>
    </p:spTree>
    <p:extLst>
      <p:ext uri="{BB962C8B-B14F-4D97-AF65-F5344CB8AC3E}">
        <p14:creationId xmlns:p14="http://schemas.microsoft.com/office/powerpoint/2010/main" val="28748697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r>
              <a:rPr lang="en-US" smtClean="0">
                <a:latin typeface="Garamond" pitchFamily="18" charset="0"/>
              </a:rPr>
              <a:t>www.drsarma.in</a:t>
            </a:r>
          </a:p>
        </p:txBody>
      </p:sp>
      <p:sp>
        <p:nvSpPr>
          <p:cNvPr id="6" name="Slide Number Placeholder 5"/>
          <p:cNvSpPr>
            <a:spLocks noGrp="1"/>
          </p:cNvSpPr>
          <p:nvPr>
            <p:ph type="sldNum" sz="quarter" idx="11"/>
          </p:nvPr>
        </p:nvSpPr>
        <p:spPr/>
        <p:txBody>
          <a:bodyPr/>
          <a:lstStyle/>
          <a:p>
            <a:pPr>
              <a:defRPr/>
            </a:pPr>
            <a:fld id="{2089BFEF-4F3E-465C-868C-2DAB734DC119}" type="slidenum">
              <a:rPr lang="en-US"/>
              <a:pPr>
                <a:defRPr/>
              </a:pPr>
              <a:t>4</a:t>
            </a:fld>
            <a:endParaRPr lang="en-US"/>
          </a:p>
        </p:txBody>
      </p:sp>
      <p:sp>
        <p:nvSpPr>
          <p:cNvPr id="424962" name="Rectangle 2"/>
          <p:cNvSpPr>
            <a:spLocks noGrp="1" noChangeArrowheads="1"/>
          </p:cNvSpPr>
          <p:nvPr>
            <p:ph type="title"/>
          </p:nvPr>
        </p:nvSpPr>
        <p:spPr bwMode="auto">
          <a:xfrm>
            <a:off x="457200" y="617538"/>
            <a:ext cx="8229600" cy="1143000"/>
          </a:xfrm>
          <a:ln>
            <a:miter lim="800000"/>
            <a:headEnd/>
            <a:tailEnd/>
          </a:ln>
        </p:spPr>
        <p:txBody>
          <a:bodyPr vert="horz" wrap="square" lIns="91440" tIns="45720" rIns="91440" bIns="45720" numCol="1" anchor="t" anchorCtr="0" compatLnSpc="1">
            <a:prstTxWarp prst="textNoShape">
              <a:avLst/>
            </a:prstTxWarp>
          </a:bodyPr>
          <a:lstStyle/>
          <a:p>
            <a:pPr eaLnBrk="1" hangingPunct="1">
              <a:defRPr/>
            </a:pPr>
            <a:endParaRPr lang="en-US" sz="4000" b="1" dirty="0" smtClean="0"/>
          </a:p>
        </p:txBody>
      </p:sp>
      <p:pic>
        <p:nvPicPr>
          <p:cNvPr id="22533" name="Picture 3" descr="thyroid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l="15439" t="6735" b="46124"/>
          <a:stretch>
            <a:fillRect/>
          </a:stretch>
        </p:blipFill>
        <p:spPr bwMode="auto">
          <a:xfrm>
            <a:off x="304800" y="2028825"/>
            <a:ext cx="4191000" cy="3381375"/>
          </a:xfrm>
          <a:noFill/>
          <a:ln w="28575">
            <a:solidFill>
              <a:srgbClr val="99FF33"/>
            </a:solidFill>
            <a:miter lim="800000"/>
            <a:headEnd/>
            <a:tailEnd/>
          </a:ln>
          <a:extLst>
            <a:ext uri="{909E8E84-426E-40DD-AFC4-6F175D3DCCD1}">
              <a14:hiddenFill xmlns:a14="http://schemas.microsoft.com/office/drawing/2010/main">
                <a:solidFill>
                  <a:srgbClr val="FFFFFF"/>
                </a:solidFill>
              </a14:hiddenFill>
            </a:ext>
          </a:extLst>
        </p:spPr>
      </p:pic>
      <p:pic>
        <p:nvPicPr>
          <p:cNvPr id="22534" name="Picture 4" descr="thyroid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l="12239" t="52193" r="9752" b="5476"/>
          <a:stretch>
            <a:fillRect/>
          </a:stretch>
        </p:blipFill>
        <p:spPr bwMode="auto">
          <a:xfrm>
            <a:off x="4648200" y="2057400"/>
            <a:ext cx="4267200" cy="3352800"/>
          </a:xfrm>
          <a:noFill/>
          <a:ln w="28575" algn="ctr">
            <a:solidFill>
              <a:srgbClr val="99FF33"/>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8002130"/>
      </p:ext>
    </p:extLst>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l-GR" sz="4800" b="1" dirty="0">
                <a:solidFill>
                  <a:schemeClr val="tx2">
                    <a:lumMod val="60000"/>
                    <a:lumOff val="40000"/>
                  </a:schemeClr>
                </a:solidFill>
              </a:rPr>
              <a:t>β</a:t>
            </a:r>
            <a:r>
              <a:rPr lang="en-US" sz="4800" b="1" dirty="0">
                <a:solidFill>
                  <a:schemeClr val="tx2">
                    <a:lumMod val="60000"/>
                    <a:lumOff val="40000"/>
                  </a:schemeClr>
                </a:solidFill>
              </a:rPr>
              <a:t> – blockers</a:t>
            </a:r>
            <a:endParaRPr lang="ar-SA" sz="4800" b="1" dirty="0">
              <a:solidFill>
                <a:schemeClr val="tx2">
                  <a:lumMod val="60000"/>
                  <a:lumOff val="40000"/>
                </a:schemeClr>
              </a:solidFill>
            </a:endParaRPr>
          </a:p>
        </p:txBody>
      </p:sp>
      <p:sp>
        <p:nvSpPr>
          <p:cNvPr id="3" name="عنصر نائب للمحتوى 2"/>
          <p:cNvSpPr>
            <a:spLocks noGrp="1"/>
          </p:cNvSpPr>
          <p:nvPr>
            <p:ph idx="1"/>
          </p:nvPr>
        </p:nvSpPr>
        <p:spPr/>
        <p:txBody>
          <a:bodyPr/>
          <a:lstStyle/>
          <a:p>
            <a:pPr marL="0" indent="0" algn="l" rtl="0">
              <a:buNone/>
              <a:defRPr/>
            </a:pPr>
            <a:r>
              <a:rPr lang="en-US" sz="3000" dirty="0" smtClean="0"/>
              <a:t> to </a:t>
            </a:r>
            <a:r>
              <a:rPr lang="en-US" sz="3000" dirty="0"/>
              <a:t>decrease the sympathetic excess </a:t>
            </a:r>
          </a:p>
          <a:p>
            <a:pPr marL="990600" lvl="1" indent="-533400" algn="l" rtl="0">
              <a:buFont typeface="Wingdings" pitchFamily="2" charset="2"/>
              <a:buChar char="Ø"/>
              <a:defRPr/>
            </a:pPr>
            <a:r>
              <a:rPr lang="en-US" sz="3000" dirty="0"/>
              <a:t>Propranalol, Atenelol, Metoprolol</a:t>
            </a:r>
          </a:p>
          <a:p>
            <a:pPr marL="0" indent="0" algn="l" rtl="0">
              <a:buNone/>
              <a:defRPr/>
            </a:pPr>
            <a:r>
              <a:rPr lang="en-US" sz="3000" dirty="0" smtClean="0"/>
              <a:t> </a:t>
            </a:r>
            <a:r>
              <a:rPr lang="en-US" sz="3000" dirty="0"/>
              <a:t>if </a:t>
            </a:r>
            <a:r>
              <a:rPr lang="el-GR" sz="3000" dirty="0"/>
              <a:t>β</a:t>
            </a:r>
            <a:r>
              <a:rPr lang="en-US" sz="3000" dirty="0"/>
              <a:t> – blockers </a:t>
            </a:r>
            <a:r>
              <a:rPr lang="en-US" sz="3000" dirty="0" smtClean="0"/>
              <a:t>contraindicated calcium chanel blockers used</a:t>
            </a:r>
            <a:endParaRPr lang="en-US" sz="3000" dirty="0"/>
          </a:p>
          <a:p>
            <a:pPr algn="l" rtl="0"/>
            <a:endParaRPr lang="ar-SA" dirty="0"/>
          </a:p>
        </p:txBody>
      </p:sp>
    </p:spTree>
    <p:extLst>
      <p:ext uri="{BB962C8B-B14F-4D97-AF65-F5344CB8AC3E}">
        <p14:creationId xmlns:p14="http://schemas.microsoft.com/office/powerpoint/2010/main" val="126529413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solidFill>
                  <a:srgbClr val="0070C0"/>
                </a:solidFill>
                <a:latin typeface="+mn-lt"/>
              </a:rPr>
              <a:t>Antithyroid drugs</a:t>
            </a:r>
            <a:endParaRPr lang="ar-SA" b="1" dirty="0">
              <a:solidFill>
                <a:srgbClr val="0070C0"/>
              </a:solidFill>
              <a:latin typeface="+mn-lt"/>
            </a:endParaRPr>
          </a:p>
        </p:txBody>
      </p:sp>
      <p:sp>
        <p:nvSpPr>
          <p:cNvPr id="3" name="عنصر نائب للمحتوى 2"/>
          <p:cNvSpPr>
            <a:spLocks noGrp="1"/>
          </p:cNvSpPr>
          <p:nvPr>
            <p:ph idx="1"/>
          </p:nvPr>
        </p:nvSpPr>
        <p:spPr/>
        <p:txBody>
          <a:bodyPr/>
          <a:lstStyle/>
          <a:p>
            <a:pPr algn="ctr" rtl="0">
              <a:lnSpc>
                <a:spcPct val="125000"/>
              </a:lnSpc>
              <a:buNone/>
              <a:defRPr/>
            </a:pPr>
            <a:r>
              <a:rPr lang="pl-PL" sz="3600" b="1" u="sng" dirty="0"/>
              <a:t>Goal:</a:t>
            </a:r>
          </a:p>
          <a:p>
            <a:pPr algn="ctr" rtl="0">
              <a:lnSpc>
                <a:spcPct val="125000"/>
              </a:lnSpc>
              <a:buClr>
                <a:srgbClr val="FFFF00"/>
              </a:buClr>
              <a:buSzPct val="125000"/>
              <a:buFont typeface="Wingdings" pitchFamily="2" charset="2"/>
              <a:buChar char="G"/>
              <a:defRPr/>
            </a:pPr>
            <a:r>
              <a:rPr lang="pl-PL" b="1" dirty="0"/>
              <a:t>Permanent remission of hyperthyroidism</a:t>
            </a:r>
          </a:p>
          <a:p>
            <a:pPr algn="ctr" rtl="0">
              <a:lnSpc>
                <a:spcPct val="125000"/>
              </a:lnSpc>
              <a:buNone/>
              <a:defRPr/>
            </a:pPr>
            <a:r>
              <a:rPr lang="pl-PL" sz="3600" b="1" u="sng" dirty="0"/>
              <a:t>Limitations:</a:t>
            </a:r>
          </a:p>
          <a:p>
            <a:pPr algn="ctr" rtl="0">
              <a:lnSpc>
                <a:spcPct val="125000"/>
              </a:lnSpc>
              <a:buClr>
                <a:srgbClr val="FFFF00"/>
              </a:buClr>
              <a:buSzPct val="125000"/>
              <a:buFont typeface="Wingdings" pitchFamily="2" charset="2"/>
              <a:buChar char="G"/>
              <a:defRPr/>
            </a:pPr>
            <a:r>
              <a:rPr lang="pl-PL" b="1" dirty="0"/>
              <a:t>High recurrence rate of hyperthyroidism</a:t>
            </a:r>
          </a:p>
          <a:p>
            <a:pPr algn="ctr" rtl="0">
              <a:lnSpc>
                <a:spcPct val="125000"/>
              </a:lnSpc>
              <a:buClr>
                <a:srgbClr val="FFFF00"/>
              </a:buClr>
              <a:buSzPct val="125000"/>
              <a:buFont typeface="Wingdings" pitchFamily="2" charset="2"/>
              <a:buChar char="G"/>
              <a:defRPr/>
            </a:pPr>
            <a:r>
              <a:rPr lang="pl-PL" b="1" dirty="0"/>
              <a:t>Possible side effects</a:t>
            </a:r>
            <a:endParaRPr lang="en-GB" b="1" dirty="0"/>
          </a:p>
          <a:p>
            <a:endParaRPr lang="ar-SA" dirty="0"/>
          </a:p>
        </p:txBody>
      </p:sp>
    </p:spTree>
    <p:extLst>
      <p:ext uri="{BB962C8B-B14F-4D97-AF65-F5344CB8AC3E}">
        <p14:creationId xmlns:p14="http://schemas.microsoft.com/office/powerpoint/2010/main" val="236980449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228600"/>
            <a:ext cx="8229600" cy="1139825"/>
          </a:xfrm>
        </p:spPr>
        <p:txBody>
          <a:bodyPr/>
          <a:lstStyle/>
          <a:p>
            <a:pPr eaLnBrk="1" hangingPunct="1">
              <a:defRPr/>
            </a:pPr>
            <a:r>
              <a:rPr lang="en-US" b="1" dirty="0" smtClean="0">
                <a:solidFill>
                  <a:srgbClr val="0070C0"/>
                </a:solidFill>
                <a:latin typeface="+mn-lt"/>
              </a:rPr>
              <a:t>Anti Thyroid Drugs (ATD)</a:t>
            </a:r>
          </a:p>
        </p:txBody>
      </p:sp>
      <p:graphicFrame>
        <p:nvGraphicFramePr>
          <p:cNvPr id="49267" name="Group 115"/>
          <p:cNvGraphicFramePr>
            <a:graphicFrameLocks noGrp="1"/>
          </p:cNvGraphicFramePr>
          <p:nvPr>
            <p:ph type="tbl" idx="1"/>
            <p:extLst>
              <p:ext uri="{D42A27DB-BD31-4B8C-83A1-F6EECF244321}">
                <p14:modId xmlns:p14="http://schemas.microsoft.com/office/powerpoint/2010/main" val="2238190430"/>
              </p:ext>
            </p:extLst>
          </p:nvPr>
        </p:nvGraphicFramePr>
        <p:xfrm>
          <a:off x="533400" y="1676400"/>
          <a:ext cx="8077200" cy="4726308"/>
        </p:xfrm>
        <a:graphic>
          <a:graphicData uri="http://schemas.openxmlformats.org/drawingml/2006/table">
            <a:tbl>
              <a:tblPr/>
              <a:tblGrid>
                <a:gridCol w="2813050"/>
                <a:gridCol w="2524125"/>
                <a:gridCol w="2740025"/>
              </a:tblGrid>
              <a:tr h="560388">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0" i="0" u="none" strike="noStrike" cap="none" normalizeH="0" baseline="0" dirty="0" smtClean="0">
                          <a:ln>
                            <a:noFill/>
                          </a:ln>
                          <a:solidFill>
                            <a:schemeClr val="tx1"/>
                          </a:solidFill>
                          <a:effectLst>
                            <a:outerShdw blurRad="38100" dist="38100" dir="2700000" algn="tl">
                              <a:srgbClr val="000000"/>
                            </a:outerShdw>
                          </a:effectLst>
                          <a:latin typeface="Arial Narrow" pitchFamily="34" charset="0"/>
                        </a:rPr>
                        <a:t>Imp. considerations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dirty="0" smtClean="0">
                          <a:ln>
                            <a:noFill/>
                          </a:ln>
                          <a:solidFill>
                            <a:srgbClr val="C00000"/>
                          </a:solidFill>
                          <a:effectLst>
                            <a:outerShdw blurRad="38100" dist="38100" dir="2700000" algn="tl">
                              <a:srgbClr val="000000"/>
                            </a:outerShdw>
                          </a:effectLst>
                          <a:latin typeface="Arial Narrow" pitchFamily="34" charset="0"/>
                        </a:rPr>
                        <a:t>Methimazole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smtClean="0">
                          <a:ln>
                            <a:noFill/>
                          </a:ln>
                          <a:solidFill>
                            <a:srgbClr val="C00000"/>
                          </a:solidFill>
                          <a:effectLst>
                            <a:outerShdw blurRad="38100" dist="38100" dir="2700000" algn="tl">
                              <a:srgbClr val="000000"/>
                            </a:outerShdw>
                          </a:effectLst>
                          <a:latin typeface="Arial Narrow" pitchFamily="34" charset="0"/>
                        </a:rPr>
                        <a:t>Propylthiouracil</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7213">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0" i="0" u="none" strike="noStrike" cap="none" normalizeH="0" baseline="0" smtClean="0">
                          <a:ln>
                            <a:noFill/>
                          </a:ln>
                          <a:solidFill>
                            <a:schemeClr val="tx1"/>
                          </a:solidFill>
                          <a:effectLst>
                            <a:outerShdw blurRad="38100" dist="38100" dir="2700000" algn="tl">
                              <a:srgbClr val="000000"/>
                            </a:outerShdw>
                          </a:effectLst>
                          <a:latin typeface="Arial Narrow" pitchFamily="34" charset="0"/>
                        </a:rPr>
                        <a:t>Efficacy</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dirty="0" smtClean="0">
                          <a:ln>
                            <a:noFill/>
                          </a:ln>
                          <a:solidFill>
                            <a:srgbClr val="C00000"/>
                          </a:solidFill>
                          <a:effectLst>
                            <a:outerShdw blurRad="38100" dist="38100" dir="2700000" algn="tl">
                              <a:srgbClr val="000000"/>
                            </a:outerShdw>
                          </a:effectLst>
                          <a:latin typeface="Arial Narrow" pitchFamily="34" charset="0"/>
                        </a:rPr>
                        <a:t>Very potent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smtClean="0">
                          <a:ln>
                            <a:noFill/>
                          </a:ln>
                          <a:solidFill>
                            <a:srgbClr val="C00000"/>
                          </a:solidFill>
                          <a:effectLst>
                            <a:outerShdw blurRad="38100" dist="38100" dir="2700000" algn="tl">
                              <a:srgbClr val="000000"/>
                            </a:outerShdw>
                          </a:effectLst>
                          <a:latin typeface="Arial Narrow" pitchFamily="34" charset="0"/>
                        </a:rPr>
                        <a:t>Potent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0388">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0" i="0" u="none" strike="noStrike" cap="none" normalizeH="0" baseline="0" smtClean="0">
                          <a:ln>
                            <a:noFill/>
                          </a:ln>
                          <a:solidFill>
                            <a:schemeClr val="tx1"/>
                          </a:solidFill>
                          <a:effectLst>
                            <a:outerShdw blurRad="38100" dist="38100" dir="2700000" algn="tl">
                              <a:srgbClr val="000000"/>
                            </a:outerShdw>
                          </a:effectLst>
                          <a:latin typeface="Arial Narrow" pitchFamily="34" charset="0"/>
                        </a:rPr>
                        <a:t>Duration of action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dirty="0" smtClean="0">
                          <a:ln>
                            <a:noFill/>
                          </a:ln>
                          <a:solidFill>
                            <a:srgbClr val="C00000"/>
                          </a:solidFill>
                          <a:effectLst>
                            <a:outerShdw blurRad="38100" dist="38100" dir="2700000" algn="tl">
                              <a:srgbClr val="000000"/>
                            </a:outerShdw>
                          </a:effectLst>
                          <a:latin typeface="Arial Narrow" pitchFamily="34" charset="0"/>
                        </a:rPr>
                        <a:t>Long acting BID/OD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dirty="0" smtClean="0">
                          <a:ln>
                            <a:noFill/>
                          </a:ln>
                          <a:solidFill>
                            <a:srgbClr val="C00000"/>
                          </a:solidFill>
                          <a:effectLst>
                            <a:outerShdw blurRad="38100" dist="38100" dir="2700000" algn="tl">
                              <a:srgbClr val="000000"/>
                            </a:outerShdw>
                          </a:effectLst>
                          <a:latin typeface="Arial Narrow" pitchFamily="34" charset="0"/>
                        </a:rPr>
                        <a:t>Short acting QID/TID</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8800">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0" i="0" u="none" strike="noStrike" cap="none" normalizeH="0" baseline="0" smtClean="0">
                          <a:ln>
                            <a:noFill/>
                          </a:ln>
                          <a:solidFill>
                            <a:schemeClr val="tx1"/>
                          </a:solidFill>
                          <a:effectLst>
                            <a:outerShdw blurRad="38100" dist="38100" dir="2700000" algn="tl">
                              <a:srgbClr val="000000"/>
                            </a:outerShdw>
                          </a:effectLst>
                          <a:latin typeface="Arial Narrow" pitchFamily="34" charset="0"/>
                        </a:rPr>
                        <a:t>In pregnancy</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smtClean="0">
                          <a:ln>
                            <a:noFill/>
                          </a:ln>
                          <a:solidFill>
                            <a:srgbClr val="C00000"/>
                          </a:solidFill>
                          <a:effectLst>
                            <a:outerShdw blurRad="38100" dist="38100" dir="2700000" algn="tl">
                              <a:srgbClr val="000000"/>
                            </a:outerShdw>
                          </a:effectLst>
                          <a:latin typeface="Arial Narrow" pitchFamily="34" charset="0"/>
                        </a:rPr>
                        <a:t>Contraindicated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dirty="0" smtClean="0">
                          <a:ln>
                            <a:noFill/>
                          </a:ln>
                          <a:solidFill>
                            <a:srgbClr val="C00000"/>
                          </a:solidFill>
                          <a:effectLst>
                            <a:outerShdw blurRad="38100" dist="38100" dir="2700000" algn="tl">
                              <a:srgbClr val="000000"/>
                            </a:outerShdw>
                          </a:effectLst>
                          <a:latin typeface="Arial Narrow" pitchFamily="34" charset="0"/>
                        </a:rPr>
                        <a:t>Safely can be given</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7213">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0" i="0" u="none" strike="noStrike" cap="none" normalizeH="0" baseline="0" smtClean="0">
                          <a:ln>
                            <a:noFill/>
                          </a:ln>
                          <a:solidFill>
                            <a:schemeClr val="tx1"/>
                          </a:solidFill>
                          <a:effectLst>
                            <a:outerShdw blurRad="38100" dist="38100" dir="2700000" algn="tl">
                              <a:srgbClr val="000000"/>
                            </a:outerShdw>
                          </a:effectLst>
                          <a:latin typeface="Arial Narrow" pitchFamily="34" charset="0"/>
                        </a:rPr>
                        <a:t>Mechanism of action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smtClean="0">
                          <a:ln>
                            <a:noFill/>
                          </a:ln>
                          <a:solidFill>
                            <a:srgbClr val="C00000"/>
                          </a:solidFill>
                          <a:effectLst>
                            <a:outerShdw blurRad="38100" dist="38100" dir="2700000" algn="tl">
                              <a:srgbClr val="000000"/>
                            </a:outerShdw>
                          </a:effectLst>
                          <a:latin typeface="Arial Narrow" pitchFamily="34" charset="0"/>
                        </a:rPr>
                        <a:t>Iodination, Coupling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dirty="0" smtClean="0">
                          <a:ln>
                            <a:noFill/>
                          </a:ln>
                          <a:solidFill>
                            <a:srgbClr val="C00000"/>
                          </a:solidFill>
                          <a:effectLst>
                            <a:outerShdw blurRad="38100" dist="38100" dir="2700000" algn="tl">
                              <a:srgbClr val="000000"/>
                            </a:outerShdw>
                          </a:effectLst>
                          <a:latin typeface="Arial Narrow" pitchFamily="34" charset="0"/>
                        </a:rPr>
                        <a:t>Iodination, Coupling</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0388">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0" i="0" u="none" strike="noStrike" cap="none" normalizeH="0" baseline="0" smtClean="0">
                          <a:ln>
                            <a:noFill/>
                          </a:ln>
                          <a:solidFill>
                            <a:schemeClr val="tx1"/>
                          </a:solidFill>
                          <a:effectLst>
                            <a:outerShdw blurRad="38100" dist="38100" dir="2700000" algn="tl">
                              <a:srgbClr val="000000"/>
                            </a:outerShdw>
                          </a:effectLst>
                          <a:latin typeface="Arial Narrow" pitchFamily="34" charset="0"/>
                        </a:rPr>
                        <a:t>Conversion of T</a:t>
                      </a:r>
                      <a:r>
                        <a:rPr kumimoji="0" lang="en-US" sz="2300" b="0" i="0" u="none" strike="noStrike" cap="none" normalizeH="0" baseline="-25000" smtClean="0">
                          <a:ln>
                            <a:noFill/>
                          </a:ln>
                          <a:solidFill>
                            <a:schemeClr val="tx1"/>
                          </a:solidFill>
                          <a:effectLst>
                            <a:outerShdw blurRad="38100" dist="38100" dir="2700000" algn="tl">
                              <a:srgbClr val="000000"/>
                            </a:outerShdw>
                          </a:effectLst>
                          <a:latin typeface="Arial Narrow" pitchFamily="34" charset="0"/>
                        </a:rPr>
                        <a:t>4</a:t>
                      </a:r>
                      <a:r>
                        <a:rPr kumimoji="0" lang="en-US" sz="2300" b="0" i="0" u="none" strike="noStrike" cap="none" normalizeH="0" baseline="0" smtClean="0">
                          <a:ln>
                            <a:noFill/>
                          </a:ln>
                          <a:solidFill>
                            <a:schemeClr val="tx1"/>
                          </a:solidFill>
                          <a:effectLst>
                            <a:outerShdw blurRad="38100" dist="38100" dir="2700000" algn="tl">
                              <a:srgbClr val="000000"/>
                            </a:outerShdw>
                          </a:effectLst>
                          <a:latin typeface="Arial Narrow" pitchFamily="34" charset="0"/>
                        </a:rPr>
                        <a:t> to T</a:t>
                      </a:r>
                      <a:r>
                        <a:rPr kumimoji="0" lang="en-US" sz="2300" b="0" i="0" u="none" strike="noStrike" cap="none" normalizeH="0" baseline="-25000" smtClean="0">
                          <a:ln>
                            <a:noFill/>
                          </a:ln>
                          <a:solidFill>
                            <a:schemeClr val="tx1"/>
                          </a:solidFill>
                          <a:effectLst>
                            <a:outerShdw blurRad="38100" dist="38100" dir="2700000" algn="tl">
                              <a:srgbClr val="000000"/>
                            </a:outerShdw>
                          </a:effectLst>
                          <a:latin typeface="Arial Narrow" pitchFamily="34" charset="0"/>
                        </a:rPr>
                        <a:t>3</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smtClean="0">
                          <a:ln>
                            <a:noFill/>
                          </a:ln>
                          <a:solidFill>
                            <a:srgbClr val="C00000"/>
                          </a:solidFill>
                          <a:effectLst>
                            <a:outerShdw blurRad="38100" dist="38100" dir="2700000" algn="tl">
                              <a:srgbClr val="000000"/>
                            </a:outerShdw>
                          </a:effectLst>
                          <a:latin typeface="Arial Narrow" pitchFamily="34" charset="0"/>
                        </a:rPr>
                        <a:t>No action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dirty="0" smtClean="0">
                          <a:ln>
                            <a:noFill/>
                          </a:ln>
                          <a:solidFill>
                            <a:srgbClr val="C00000"/>
                          </a:solidFill>
                          <a:effectLst>
                            <a:outerShdw blurRad="38100" dist="38100" dir="2700000" algn="tl">
                              <a:srgbClr val="000000"/>
                            </a:outerShdw>
                          </a:effectLst>
                          <a:latin typeface="Arial Narrow" pitchFamily="34" charset="0"/>
                        </a:rPr>
                        <a:t>Inhibits conversion</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0" i="0" u="none" strike="noStrike" cap="none" normalizeH="0" baseline="0" smtClean="0">
                          <a:ln>
                            <a:noFill/>
                          </a:ln>
                          <a:solidFill>
                            <a:schemeClr val="tx1"/>
                          </a:solidFill>
                          <a:effectLst>
                            <a:outerShdw blurRad="38100" dist="38100" dir="2700000" algn="tl">
                              <a:srgbClr val="000000"/>
                            </a:outerShdw>
                          </a:effectLst>
                          <a:latin typeface="Arial Narrow" pitchFamily="34" charset="0"/>
                        </a:rPr>
                        <a:t>Adverse reactions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smtClean="0">
                          <a:ln>
                            <a:noFill/>
                          </a:ln>
                          <a:solidFill>
                            <a:srgbClr val="C00000"/>
                          </a:solidFill>
                          <a:effectLst>
                            <a:outerShdw blurRad="38100" dist="38100" dir="2700000" algn="tl">
                              <a:srgbClr val="000000"/>
                            </a:outerShdw>
                          </a:effectLst>
                          <a:latin typeface="Arial Narrow" pitchFamily="34" charset="0"/>
                        </a:rPr>
                        <a:t>Rashes, Neutropenia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dirty="0" smtClean="0">
                          <a:ln>
                            <a:noFill/>
                          </a:ln>
                          <a:solidFill>
                            <a:srgbClr val="C00000"/>
                          </a:solidFill>
                          <a:effectLst>
                            <a:outerShdw blurRad="38100" dist="38100" dir="2700000" algn="tl">
                              <a:srgbClr val="000000"/>
                            </a:outerShdw>
                          </a:effectLst>
                          <a:latin typeface="Arial Narrow" pitchFamily="34" charset="0"/>
                        </a:rPr>
                        <a:t>Rashes, ↑Neutropenia</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438">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0" i="0" u="none" strike="noStrike" cap="none" normalizeH="0" baseline="0" smtClean="0">
                          <a:ln>
                            <a:noFill/>
                          </a:ln>
                          <a:solidFill>
                            <a:schemeClr val="tx1"/>
                          </a:solidFill>
                          <a:effectLst>
                            <a:outerShdw blurRad="38100" dist="38100" dir="2700000" algn="tl">
                              <a:srgbClr val="000000"/>
                            </a:outerShdw>
                          </a:effectLst>
                          <a:latin typeface="Arial Narrow" pitchFamily="34" charset="0"/>
                        </a:rPr>
                        <a:t>Dosage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smtClean="0">
                          <a:ln>
                            <a:noFill/>
                          </a:ln>
                          <a:solidFill>
                            <a:srgbClr val="C00000"/>
                          </a:solidFill>
                          <a:effectLst>
                            <a:outerShdw blurRad="38100" dist="38100" dir="2700000" algn="tl">
                              <a:srgbClr val="000000"/>
                            </a:outerShdw>
                          </a:effectLst>
                          <a:latin typeface="Arial Narrow" pitchFamily="34" charset="0"/>
                        </a:rPr>
                        <a:t>20 to 40 mg/ OD PO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dirty="0" smtClean="0">
                          <a:ln>
                            <a:noFill/>
                          </a:ln>
                          <a:solidFill>
                            <a:srgbClr val="C00000"/>
                          </a:solidFill>
                          <a:effectLst>
                            <a:outerShdw blurRad="38100" dist="38100" dir="2700000" algn="tl">
                              <a:srgbClr val="000000"/>
                            </a:outerShdw>
                          </a:effectLst>
                          <a:latin typeface="Arial Narrow" pitchFamily="34" charset="0"/>
                        </a:rPr>
                        <a:t>100 to 150mg qid PO</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46432176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417984"/>
            <a:ext cx="8229600" cy="1066800"/>
          </a:xfrm>
        </p:spPr>
        <p:txBody>
          <a:bodyPr>
            <a:normAutofit fontScale="90000"/>
          </a:bodyPr>
          <a:lstStyle/>
          <a:p>
            <a:r>
              <a:rPr lang="en-US" b="1" dirty="0" smtClean="0">
                <a:solidFill>
                  <a:srgbClr val="0070C0"/>
                </a:solidFill>
                <a:latin typeface="+mn-lt"/>
              </a:rPr>
              <a:t>Adverse effects of Antithyroid drugs</a:t>
            </a:r>
            <a:endParaRPr lang="ar-SA" b="1" dirty="0">
              <a:solidFill>
                <a:srgbClr val="0070C0"/>
              </a:solidFill>
              <a:latin typeface="+mn-lt"/>
            </a:endParaRPr>
          </a:p>
        </p:txBody>
      </p:sp>
      <p:sp>
        <p:nvSpPr>
          <p:cNvPr id="3" name="عنصر نائب للمحتوى 2"/>
          <p:cNvSpPr>
            <a:spLocks noGrp="1"/>
          </p:cNvSpPr>
          <p:nvPr>
            <p:ph idx="1"/>
          </p:nvPr>
        </p:nvSpPr>
        <p:spPr/>
        <p:txBody>
          <a:bodyPr>
            <a:normAutofit lnSpcReduction="10000"/>
          </a:bodyPr>
          <a:lstStyle/>
          <a:p>
            <a:pPr algn="l" rtl="0"/>
            <a:r>
              <a:rPr lang="en-US" dirty="0"/>
              <a:t>Mild leukopenia (12 – 25%)</a:t>
            </a:r>
          </a:p>
          <a:p>
            <a:pPr algn="l" rtl="0"/>
            <a:r>
              <a:rPr lang="en-US" dirty="0"/>
              <a:t>Agranulocytosis (0.1 – 0.5%)</a:t>
            </a:r>
          </a:p>
          <a:p>
            <a:pPr algn="l" rtl="0"/>
            <a:r>
              <a:rPr lang="en-US" dirty="0"/>
              <a:t>Aplastic anemia</a:t>
            </a:r>
          </a:p>
          <a:p>
            <a:pPr algn="l" rtl="0"/>
            <a:r>
              <a:rPr lang="en-US" dirty="0"/>
              <a:t>Thrombocytopenia</a:t>
            </a:r>
          </a:p>
          <a:p>
            <a:pPr algn="l" rtl="0"/>
            <a:r>
              <a:rPr lang="en-US" dirty="0"/>
              <a:t>Cholestasis</a:t>
            </a:r>
          </a:p>
          <a:p>
            <a:pPr algn="l" rtl="0"/>
            <a:r>
              <a:rPr lang="en-US" dirty="0"/>
              <a:t>Hepatocellular necrosis</a:t>
            </a:r>
          </a:p>
          <a:p>
            <a:pPr algn="l" rtl="0"/>
            <a:r>
              <a:rPr lang="en-US" dirty="0"/>
              <a:t>Lupus-like syndrome</a:t>
            </a:r>
          </a:p>
          <a:p>
            <a:pPr algn="l" rtl="0"/>
            <a:r>
              <a:rPr lang="en-US" dirty="0"/>
              <a:t>Nephrotic syndrome</a:t>
            </a:r>
          </a:p>
          <a:p>
            <a:pPr algn="l" rtl="0"/>
            <a:endParaRPr lang="ar-SA" dirty="0"/>
          </a:p>
        </p:txBody>
      </p:sp>
    </p:spTree>
    <p:extLst>
      <p:ext uri="{BB962C8B-B14F-4D97-AF65-F5344CB8AC3E}">
        <p14:creationId xmlns:p14="http://schemas.microsoft.com/office/powerpoint/2010/main" val="117599157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395536" y="548680"/>
            <a:ext cx="8229600" cy="1066800"/>
          </a:xfrm>
        </p:spPr>
        <p:txBody>
          <a:bodyPr/>
          <a:lstStyle/>
          <a:p>
            <a:pPr algn="ctr" eaLnBrk="1" hangingPunct="1">
              <a:defRPr/>
            </a:pPr>
            <a:r>
              <a:rPr lang="en-US" b="1" dirty="0" smtClean="0">
                <a:solidFill>
                  <a:srgbClr val="0070C0"/>
                </a:solidFill>
                <a:latin typeface="+mn-lt"/>
              </a:rPr>
              <a:t>Radio Active Iodine (RAI Rx)</a:t>
            </a:r>
          </a:p>
        </p:txBody>
      </p:sp>
      <p:sp>
        <p:nvSpPr>
          <p:cNvPr id="60419" name="Rectangle 3"/>
          <p:cNvSpPr>
            <a:spLocks noGrp="1" noChangeArrowheads="1"/>
          </p:cNvSpPr>
          <p:nvPr>
            <p:ph idx="1"/>
          </p:nvPr>
        </p:nvSpPr>
        <p:spPr>
          <a:xfrm>
            <a:off x="457200" y="1676400"/>
            <a:ext cx="8229600" cy="4267200"/>
          </a:xfrm>
        </p:spPr>
        <p:txBody>
          <a:bodyPr>
            <a:normAutofit fontScale="92500"/>
          </a:bodyPr>
          <a:lstStyle/>
          <a:p>
            <a:pPr algn="l" rtl="0">
              <a:spcBef>
                <a:spcPct val="40000"/>
              </a:spcBef>
              <a:buFont typeface="Wingdings" pitchFamily="2" charset="2"/>
              <a:buChar char="Ø"/>
              <a:defRPr/>
            </a:pPr>
            <a:r>
              <a:rPr lang="pl-PL" sz="2800" dirty="0" smtClean="0"/>
              <a:t>Destruction </a:t>
            </a:r>
            <a:r>
              <a:rPr lang="pl-PL" sz="2800" dirty="0"/>
              <a:t>of thyrocytes by </a:t>
            </a:r>
            <a:r>
              <a:rPr lang="el-GR" sz="2800" dirty="0">
                <a:cs typeface="Arial" pitchFamily="34" charset="0"/>
              </a:rPr>
              <a:t>β</a:t>
            </a:r>
            <a:r>
              <a:rPr lang="pl-PL" sz="2800" dirty="0" smtClean="0">
                <a:cs typeface="Arial" pitchFamily="34" charset="0"/>
              </a:rPr>
              <a:t>-radiation</a:t>
            </a:r>
            <a:endParaRPr lang="en-US" sz="2800" dirty="0" smtClean="0">
              <a:cs typeface="Arial" pitchFamily="34" charset="0"/>
            </a:endParaRPr>
          </a:p>
          <a:p>
            <a:pPr algn="l" rtl="0">
              <a:spcBef>
                <a:spcPct val="40000"/>
              </a:spcBef>
              <a:buFont typeface="Wingdings" pitchFamily="2" charset="2"/>
              <a:buChar char="Ø"/>
              <a:defRPr/>
            </a:pPr>
            <a:r>
              <a:rPr lang="en-US" sz="2800" dirty="0"/>
              <a:t>The effect is less rapid than ATD or Thyroidectomy</a:t>
            </a:r>
          </a:p>
          <a:p>
            <a:pPr algn="l" rtl="0">
              <a:spcBef>
                <a:spcPct val="40000"/>
              </a:spcBef>
              <a:buFont typeface="Wingdings" pitchFamily="2" charset="2"/>
              <a:buChar char="Ø"/>
              <a:defRPr/>
            </a:pPr>
            <a:r>
              <a:rPr lang="en-US" sz="2800" dirty="0"/>
              <a:t>It is effective, safe, and does not require hospitalization. </a:t>
            </a:r>
          </a:p>
          <a:p>
            <a:pPr algn="l" rtl="0">
              <a:spcBef>
                <a:spcPct val="40000"/>
              </a:spcBef>
              <a:buFont typeface="Wingdings" pitchFamily="2" charset="2"/>
              <a:buChar char="Ø"/>
              <a:defRPr/>
            </a:pPr>
            <a:r>
              <a:rPr lang="en-US" sz="2800" dirty="0"/>
              <a:t>Very few adverse effects as no other tissue absorbs </a:t>
            </a:r>
            <a:r>
              <a:rPr lang="en-US" sz="2800" dirty="0" smtClean="0"/>
              <a:t>RAI</a:t>
            </a:r>
          </a:p>
          <a:p>
            <a:pPr algn="l" rtl="0" eaLnBrk="1" hangingPunct="1">
              <a:spcBef>
                <a:spcPct val="40000"/>
              </a:spcBef>
              <a:buFont typeface="Wingdings" pitchFamily="2" charset="2"/>
              <a:buChar char="Ø"/>
              <a:defRPr/>
            </a:pPr>
            <a:r>
              <a:rPr lang="en-US" sz="2800" dirty="0" smtClean="0"/>
              <a:t>Goal is to make the patient hypothyroid</a:t>
            </a:r>
          </a:p>
          <a:p>
            <a:pPr algn="l" rtl="0" eaLnBrk="1" hangingPunct="1">
              <a:spcBef>
                <a:spcPct val="40000"/>
              </a:spcBef>
              <a:buFont typeface="Wingdings" pitchFamily="2" charset="2"/>
              <a:buChar char="Ø"/>
              <a:defRPr/>
            </a:pPr>
            <a:r>
              <a:rPr lang="en-US" sz="2800" dirty="0" smtClean="0">
                <a:solidFill>
                  <a:schemeClr val="bg2">
                    <a:lumMod val="10000"/>
                  </a:schemeClr>
                </a:solidFill>
              </a:rPr>
              <a:t>Never given for children and pregnant/ lactating women</a:t>
            </a:r>
          </a:p>
          <a:p>
            <a:pPr algn="l" rtl="0" eaLnBrk="1" hangingPunct="1">
              <a:spcBef>
                <a:spcPct val="40000"/>
              </a:spcBef>
              <a:buFont typeface="Wingdings" pitchFamily="2" charset="2"/>
              <a:buChar char="Ø"/>
              <a:defRPr/>
            </a:pPr>
            <a:r>
              <a:rPr lang="en-US" sz="2800" dirty="0" smtClean="0">
                <a:solidFill>
                  <a:schemeClr val="bg2">
                    <a:lumMod val="10000"/>
                  </a:schemeClr>
                </a:solidFill>
              </a:rPr>
              <a:t>Not recommended with patients of severe Ophthalmopathy </a:t>
            </a:r>
          </a:p>
          <a:p>
            <a:pPr marL="0" indent="0" algn="l" rtl="0" eaLnBrk="1" hangingPunct="1">
              <a:spcBef>
                <a:spcPct val="40000"/>
              </a:spcBef>
              <a:buNone/>
              <a:defRPr/>
            </a:pPr>
            <a:endParaRPr lang="en-US" sz="2800" dirty="0" smtClean="0">
              <a:solidFill>
                <a:schemeClr val="bg2">
                  <a:lumMod val="10000"/>
                </a:schemeClr>
              </a:solidFill>
            </a:endParaRPr>
          </a:p>
        </p:txBody>
      </p:sp>
    </p:spTree>
    <p:extLst>
      <p:ext uri="{BB962C8B-B14F-4D97-AF65-F5344CB8AC3E}">
        <p14:creationId xmlns:p14="http://schemas.microsoft.com/office/powerpoint/2010/main" val="196085394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rmAutofit fontScale="90000"/>
          </a:bodyPr>
          <a:lstStyle/>
          <a:p>
            <a:r>
              <a:rPr lang="pl-PL" b="1" dirty="0">
                <a:solidFill>
                  <a:srgbClr val="0070C0"/>
                </a:solidFill>
                <a:effectLst>
                  <a:outerShdw blurRad="38100" dist="38100" dir="2700000" algn="tl">
                    <a:srgbClr val="FFFFFF"/>
                  </a:outerShdw>
                </a:effectLst>
                <a:latin typeface="+mn-lt"/>
              </a:rPr>
              <a:t>Indications for radioiodine therapy</a:t>
            </a:r>
            <a:r>
              <a:rPr lang="en-GB" b="1" dirty="0">
                <a:solidFill>
                  <a:srgbClr val="0070C0"/>
                </a:solidFill>
                <a:effectLst>
                  <a:outerShdw blurRad="38100" dist="38100" dir="2700000" algn="tl">
                    <a:srgbClr val="FFFFFF"/>
                  </a:outerShdw>
                </a:effectLst>
                <a:latin typeface="+mn-lt"/>
              </a:rPr>
              <a:t/>
            </a:r>
            <a:br>
              <a:rPr lang="en-GB" b="1" dirty="0">
                <a:solidFill>
                  <a:srgbClr val="0070C0"/>
                </a:solidFill>
                <a:effectLst>
                  <a:outerShdw blurRad="38100" dist="38100" dir="2700000" algn="tl">
                    <a:srgbClr val="FFFFFF"/>
                  </a:outerShdw>
                </a:effectLst>
                <a:latin typeface="+mn-lt"/>
              </a:rPr>
            </a:br>
            <a:endParaRPr lang="ar-SA" dirty="0">
              <a:solidFill>
                <a:srgbClr val="0070C0"/>
              </a:solidFill>
              <a:latin typeface="+mn-lt"/>
            </a:endParaRPr>
          </a:p>
        </p:txBody>
      </p:sp>
      <p:sp>
        <p:nvSpPr>
          <p:cNvPr id="6" name="عنصر نائب للمحتوى 5"/>
          <p:cNvSpPr>
            <a:spLocks noGrp="1"/>
          </p:cNvSpPr>
          <p:nvPr>
            <p:ph idx="1"/>
          </p:nvPr>
        </p:nvSpPr>
        <p:spPr/>
        <p:txBody>
          <a:bodyPr/>
          <a:lstStyle/>
          <a:p>
            <a:pPr algn="l" rtl="0">
              <a:lnSpc>
                <a:spcPct val="90000"/>
              </a:lnSpc>
              <a:defRPr/>
            </a:pPr>
            <a:r>
              <a:rPr lang="pl-PL" dirty="0"/>
              <a:t>Patient preference</a:t>
            </a:r>
          </a:p>
          <a:p>
            <a:pPr algn="l" rtl="0">
              <a:lnSpc>
                <a:spcPct val="90000"/>
              </a:lnSpc>
              <a:defRPr/>
            </a:pPr>
            <a:r>
              <a:rPr lang="pl-PL" dirty="0"/>
              <a:t>Poor-compliance with antithyroid </a:t>
            </a:r>
            <a:r>
              <a:rPr lang="pl-PL" dirty="0" smtClean="0"/>
              <a:t>drugs</a:t>
            </a:r>
            <a:endParaRPr lang="pl-PL" dirty="0"/>
          </a:p>
          <a:p>
            <a:pPr algn="l" rtl="0">
              <a:lnSpc>
                <a:spcPct val="90000"/>
              </a:lnSpc>
              <a:defRPr/>
            </a:pPr>
            <a:r>
              <a:rPr lang="pl-PL" dirty="0"/>
              <a:t>Recurrence after </a:t>
            </a:r>
            <a:r>
              <a:rPr lang="pl-PL" dirty="0" smtClean="0"/>
              <a:t>thyroidectomy</a:t>
            </a:r>
            <a:endParaRPr lang="en-US" dirty="0" smtClean="0"/>
          </a:p>
          <a:p>
            <a:pPr algn="l" rtl="0">
              <a:lnSpc>
                <a:spcPct val="90000"/>
              </a:lnSpc>
              <a:defRPr/>
            </a:pPr>
            <a:r>
              <a:rPr lang="pl-PL" dirty="0"/>
              <a:t>Severe uncontrolled </a:t>
            </a:r>
            <a:r>
              <a:rPr lang="pl-PL" dirty="0" smtClean="0"/>
              <a:t>disease</a:t>
            </a:r>
            <a:endParaRPr lang="pl-PL" dirty="0"/>
          </a:p>
          <a:p>
            <a:pPr marL="109728" indent="0" algn="l" rtl="0">
              <a:lnSpc>
                <a:spcPct val="90000"/>
              </a:lnSpc>
              <a:buNone/>
              <a:defRPr/>
            </a:pPr>
            <a:endParaRPr lang="pl-PL" b="1" dirty="0"/>
          </a:p>
          <a:p>
            <a:endParaRPr lang="ar-SA" dirty="0"/>
          </a:p>
        </p:txBody>
      </p:sp>
    </p:spTree>
    <p:extLst>
      <p:ext uri="{BB962C8B-B14F-4D97-AF65-F5344CB8AC3E}">
        <p14:creationId xmlns:p14="http://schemas.microsoft.com/office/powerpoint/2010/main" val="17391594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539552" y="548680"/>
            <a:ext cx="8229600" cy="1066800"/>
          </a:xfrm>
        </p:spPr>
        <p:txBody>
          <a:bodyPr>
            <a:normAutofit/>
          </a:bodyPr>
          <a:lstStyle/>
          <a:p>
            <a:pPr algn="l" rtl="0">
              <a:defRPr/>
            </a:pPr>
            <a:r>
              <a:rPr lang="en-US" sz="3600" b="1" dirty="0">
                <a:solidFill>
                  <a:srgbClr val="0070C0"/>
                </a:solidFill>
                <a:latin typeface="+mn-lt"/>
              </a:rPr>
              <a:t> </a:t>
            </a:r>
            <a:r>
              <a:rPr lang="en-US" sz="3600" b="1" dirty="0" smtClean="0">
                <a:solidFill>
                  <a:srgbClr val="0070C0"/>
                </a:solidFill>
                <a:latin typeface="+mn-lt"/>
              </a:rPr>
              <a:t>Complcations </a:t>
            </a:r>
            <a:r>
              <a:rPr lang="pl-PL" sz="3600" b="1" dirty="0" smtClean="0">
                <a:solidFill>
                  <a:srgbClr val="0070C0"/>
                </a:solidFill>
                <a:latin typeface="+mn-lt"/>
              </a:rPr>
              <a:t>Radioiodine  Therapy</a:t>
            </a:r>
            <a:endParaRPr lang="en-GB" sz="3600" b="1" dirty="0" smtClean="0">
              <a:solidFill>
                <a:srgbClr val="0070C0"/>
              </a:solidFill>
              <a:latin typeface="+mn-lt"/>
            </a:endParaRPr>
          </a:p>
        </p:txBody>
      </p:sp>
      <p:sp>
        <p:nvSpPr>
          <p:cNvPr id="63491" name="Rectangle 3"/>
          <p:cNvSpPr>
            <a:spLocks noGrp="1" noChangeArrowheads="1"/>
          </p:cNvSpPr>
          <p:nvPr>
            <p:ph idx="1"/>
          </p:nvPr>
        </p:nvSpPr>
        <p:spPr>
          <a:xfrm>
            <a:off x="395536" y="1772816"/>
            <a:ext cx="8229600" cy="4325112"/>
          </a:xfrm>
        </p:spPr>
        <p:txBody>
          <a:bodyPr/>
          <a:lstStyle/>
          <a:p>
            <a:pPr algn="l" rtl="0" eaLnBrk="1" hangingPunct="1">
              <a:buClr>
                <a:srgbClr val="FFFF00"/>
              </a:buClr>
              <a:buSzTx/>
              <a:buFont typeface="Wingdings" pitchFamily="2" charset="2"/>
              <a:buChar char="Ø"/>
              <a:defRPr/>
            </a:pPr>
            <a:r>
              <a:rPr lang="pl-PL" sz="2800" dirty="0" smtClean="0">
                <a:cs typeface="Arial" pitchFamily="34" charset="0"/>
              </a:rPr>
              <a:t>Permanent hypothyroidism</a:t>
            </a:r>
          </a:p>
          <a:p>
            <a:pPr algn="l" rtl="0" eaLnBrk="1" hangingPunct="1">
              <a:buClr>
                <a:srgbClr val="FFFF00"/>
              </a:buClr>
              <a:buSzTx/>
              <a:buFont typeface="Wingdings" pitchFamily="2" charset="2"/>
              <a:buChar char="Ø"/>
              <a:defRPr/>
            </a:pPr>
            <a:r>
              <a:rPr lang="pl-PL" sz="2800" dirty="0" smtClean="0">
                <a:cs typeface="Arial" pitchFamily="34" charset="0"/>
              </a:rPr>
              <a:t>Transient hypothyroidism</a:t>
            </a:r>
          </a:p>
          <a:p>
            <a:pPr algn="l" rtl="0" eaLnBrk="1" hangingPunct="1">
              <a:buClr>
                <a:srgbClr val="FFFF00"/>
              </a:buClr>
              <a:buSzTx/>
              <a:buFont typeface="Wingdings" pitchFamily="2" charset="2"/>
              <a:buChar char="Ø"/>
              <a:defRPr/>
            </a:pPr>
            <a:r>
              <a:rPr lang="pl-PL" sz="2800" dirty="0" smtClean="0">
                <a:cs typeface="Arial" pitchFamily="34" charset="0"/>
              </a:rPr>
              <a:t>Thyroiditis</a:t>
            </a:r>
          </a:p>
          <a:p>
            <a:pPr algn="l" rtl="0" eaLnBrk="1" hangingPunct="1">
              <a:buClr>
                <a:srgbClr val="FFFF00"/>
              </a:buClr>
              <a:buSzTx/>
              <a:buFont typeface="Wingdings" pitchFamily="2" charset="2"/>
              <a:buChar char="Ø"/>
              <a:defRPr/>
            </a:pPr>
            <a:r>
              <a:rPr lang="pl-PL" sz="2800" dirty="0" smtClean="0">
                <a:cs typeface="Arial" pitchFamily="34" charset="0"/>
              </a:rPr>
              <a:t>Thyrotoxic crisis</a:t>
            </a:r>
          </a:p>
          <a:p>
            <a:pPr algn="l" rtl="0" eaLnBrk="1" hangingPunct="1">
              <a:buClr>
                <a:srgbClr val="FFFF00"/>
              </a:buClr>
              <a:buSzTx/>
              <a:buFont typeface="Wingdings" pitchFamily="2" charset="2"/>
              <a:buChar char="Ø"/>
              <a:defRPr/>
            </a:pPr>
            <a:r>
              <a:rPr lang="pl-PL" sz="2800" dirty="0" smtClean="0">
                <a:cs typeface="Arial" pitchFamily="34" charset="0"/>
              </a:rPr>
              <a:t>Possible exacerbation of ophtalmopathy </a:t>
            </a:r>
          </a:p>
          <a:p>
            <a:pPr marL="0" indent="0" algn="l" rtl="0" eaLnBrk="1" hangingPunct="1">
              <a:buNone/>
              <a:defRPr/>
            </a:pPr>
            <a:r>
              <a:rPr lang="pl-PL" sz="2800" dirty="0" smtClean="0">
                <a:cs typeface="Arial" pitchFamily="34" charset="0"/>
              </a:rPr>
              <a:t>(preventable by glucocorticoids)</a:t>
            </a:r>
          </a:p>
          <a:p>
            <a:pPr algn="l" rtl="0" eaLnBrk="1" hangingPunct="1">
              <a:buFont typeface="Wingdings" pitchFamily="2" charset="2"/>
              <a:buChar char="Ø"/>
              <a:defRPr/>
            </a:pPr>
            <a:endParaRPr lang="pl-PL" sz="2800" dirty="0" smtClean="0">
              <a:cs typeface="Arial" pitchFamily="34" charset="0"/>
            </a:endParaRPr>
          </a:p>
          <a:p>
            <a:pPr algn="l" rtl="0" eaLnBrk="1" hangingPunct="1">
              <a:buFont typeface="Wingdings" pitchFamily="2" charset="2"/>
              <a:buChar char="Ø"/>
              <a:defRPr/>
            </a:pPr>
            <a:endParaRPr lang="el-GR" sz="2800" dirty="0" smtClean="0">
              <a:cs typeface="Arial" pitchFamily="34" charset="0"/>
            </a:endParaRPr>
          </a:p>
        </p:txBody>
      </p:sp>
    </p:spTree>
    <p:extLst>
      <p:ext uri="{BB962C8B-B14F-4D97-AF65-F5344CB8AC3E}">
        <p14:creationId xmlns:p14="http://schemas.microsoft.com/office/powerpoint/2010/main" val="384197382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4800" b="1" dirty="0" smtClean="0">
                <a:solidFill>
                  <a:srgbClr val="0070C0"/>
                </a:solidFill>
              </a:rPr>
              <a:t>Surgical treatment</a:t>
            </a:r>
            <a:br>
              <a:rPr lang="en-US" sz="4800" b="1" dirty="0" smtClean="0">
                <a:solidFill>
                  <a:srgbClr val="0070C0"/>
                </a:solidFill>
              </a:rPr>
            </a:br>
            <a:endParaRPr lang="ar-SA" sz="4800" b="1" dirty="0">
              <a:solidFill>
                <a:srgbClr val="0070C0"/>
              </a:solidFill>
            </a:endParaRPr>
          </a:p>
        </p:txBody>
      </p:sp>
      <p:sp>
        <p:nvSpPr>
          <p:cNvPr id="3" name="عنصر نائب للمحتوى 2"/>
          <p:cNvSpPr>
            <a:spLocks noGrp="1"/>
          </p:cNvSpPr>
          <p:nvPr>
            <p:ph idx="1"/>
          </p:nvPr>
        </p:nvSpPr>
        <p:spPr/>
        <p:txBody>
          <a:bodyPr/>
          <a:lstStyle/>
          <a:p>
            <a:pPr marL="0" indent="0" algn="l" rtl="0">
              <a:buNone/>
            </a:pPr>
            <a:r>
              <a:rPr lang="en-US" dirty="0"/>
              <a:t>Total thyroidectomy is now considered the operation of choice </a:t>
            </a:r>
            <a:r>
              <a:rPr lang="en-US" dirty="0" smtClean="0"/>
              <a:t>because of </a:t>
            </a:r>
            <a:r>
              <a:rPr lang="en-US" dirty="0"/>
              <a:t>the risk of </a:t>
            </a:r>
            <a:r>
              <a:rPr lang="en-US" dirty="0" smtClean="0"/>
              <a:t>relapse with </a:t>
            </a:r>
            <a:r>
              <a:rPr lang="en-US" dirty="0"/>
              <a:t>partial </a:t>
            </a:r>
            <a:r>
              <a:rPr lang="en-US" dirty="0" smtClean="0"/>
              <a:t>thyroidectomy</a:t>
            </a:r>
            <a:endParaRPr lang="en-US" dirty="0"/>
          </a:p>
        </p:txBody>
      </p:sp>
    </p:spTree>
    <p:extLst>
      <p:ext uri="{BB962C8B-B14F-4D97-AF65-F5344CB8AC3E}">
        <p14:creationId xmlns:p14="http://schemas.microsoft.com/office/powerpoint/2010/main" val="49622920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solidFill>
                  <a:schemeClr val="tx2">
                    <a:lumMod val="60000"/>
                    <a:lumOff val="40000"/>
                  </a:schemeClr>
                </a:solidFill>
              </a:rPr>
              <a:t>Thyroid crisis or ‘thyroid storm’</a:t>
            </a:r>
            <a:br>
              <a:rPr lang="en-US" b="1" dirty="0">
                <a:solidFill>
                  <a:schemeClr val="tx2">
                    <a:lumMod val="60000"/>
                    <a:lumOff val="40000"/>
                  </a:schemeClr>
                </a:solidFill>
              </a:rPr>
            </a:b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85000" lnSpcReduction="10000"/>
          </a:bodyPr>
          <a:lstStyle/>
          <a:p>
            <a:pPr algn="l" rtl="0"/>
            <a:r>
              <a:rPr lang="en-US" dirty="0" smtClean="0"/>
              <a:t>is </a:t>
            </a:r>
            <a:r>
              <a:rPr lang="en-US" dirty="0"/>
              <a:t>Acute life threatening exacerbation of </a:t>
            </a:r>
            <a:r>
              <a:rPr lang="en-US" dirty="0" smtClean="0"/>
              <a:t>thyrotoxicosis </a:t>
            </a:r>
            <a:r>
              <a:rPr lang="en-US" dirty="0"/>
              <a:t>rare condition, with a mortality of 10%, </a:t>
            </a:r>
            <a:endParaRPr lang="en-GB" dirty="0"/>
          </a:p>
          <a:p>
            <a:pPr algn="l" rtl="0"/>
            <a:r>
              <a:rPr lang="en-US" dirty="0" smtClean="0"/>
              <a:t> </a:t>
            </a:r>
            <a:r>
              <a:rPr lang="en-US" dirty="0"/>
              <a:t>hyperpyrexia, severe </a:t>
            </a:r>
            <a:r>
              <a:rPr lang="en-US" dirty="0" smtClean="0"/>
              <a:t>tachycardia, extreme </a:t>
            </a:r>
            <a:r>
              <a:rPr lang="en-US" dirty="0"/>
              <a:t>restlessness, cardiac failure and </a:t>
            </a:r>
            <a:r>
              <a:rPr lang="en-US" dirty="0" smtClean="0"/>
              <a:t>liver dysfunction.</a:t>
            </a:r>
          </a:p>
          <a:p>
            <a:pPr algn="l" rtl="0"/>
            <a:r>
              <a:rPr lang="en-US" dirty="0" smtClean="0"/>
              <a:t>  </a:t>
            </a:r>
            <a:r>
              <a:rPr lang="en-US" dirty="0"/>
              <a:t>usually precipitated by stress, infection </a:t>
            </a:r>
            <a:r>
              <a:rPr lang="en-US" dirty="0" smtClean="0"/>
              <a:t>or surgery </a:t>
            </a:r>
            <a:r>
              <a:rPr lang="en-US" dirty="0"/>
              <a:t>in an unprepared patient, or radioiodine therapy</a:t>
            </a:r>
            <a:r>
              <a:rPr lang="en-US" dirty="0" smtClean="0"/>
              <a:t>.</a:t>
            </a:r>
          </a:p>
          <a:p>
            <a:pPr algn="l" rtl="0"/>
            <a:r>
              <a:rPr lang="en-US" b="1" dirty="0" smtClean="0"/>
              <a:t>Treatment </a:t>
            </a:r>
            <a:r>
              <a:rPr lang="en-US" b="1" dirty="0"/>
              <a:t>is </a:t>
            </a:r>
            <a:r>
              <a:rPr lang="en-US" b="1" dirty="0" smtClean="0"/>
              <a:t>urgent</a:t>
            </a:r>
          </a:p>
          <a:p>
            <a:pPr algn="l" rtl="0"/>
            <a:r>
              <a:rPr lang="en-US" b="1" dirty="0" smtClean="0"/>
              <a:t> </a:t>
            </a:r>
            <a:r>
              <a:rPr lang="en-US" dirty="0"/>
              <a:t>Propranolol in full doses is </a:t>
            </a:r>
            <a:r>
              <a:rPr lang="en-US" dirty="0" smtClean="0"/>
              <a:t>started immediately </a:t>
            </a:r>
            <a:r>
              <a:rPr lang="en-US" dirty="0"/>
              <a:t>together with potassium iodide, </a:t>
            </a:r>
            <a:r>
              <a:rPr lang="en-US" dirty="0" smtClean="0"/>
              <a:t>antithyroid drugs</a:t>
            </a:r>
            <a:r>
              <a:rPr lang="en-US" dirty="0"/>
              <a:t>, </a:t>
            </a:r>
            <a:r>
              <a:rPr lang="en-US" dirty="0" smtClean="0"/>
              <a:t>corticosteroids</a:t>
            </a:r>
            <a:endParaRPr lang="en-US" dirty="0"/>
          </a:p>
        </p:txBody>
      </p:sp>
    </p:spTree>
    <p:extLst>
      <p:ext uri="{BB962C8B-B14F-4D97-AF65-F5344CB8AC3E}">
        <p14:creationId xmlns:p14="http://schemas.microsoft.com/office/powerpoint/2010/main" val="259950396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2050" name="Picture 2" descr="C:\Users\mosa\Desktop\family-business-20-social-media-tools-20-72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9" y="332656"/>
            <a:ext cx="8376930" cy="6282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1552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fld id="{83F69FFB-203A-4416-A305-C37D43ED4790}" type="slidenum">
              <a:rPr lang="en-US"/>
              <a:pPr>
                <a:defRPr/>
              </a:pPr>
              <a:t>5</a:t>
            </a:fld>
            <a:endParaRPr lang="en-US"/>
          </a:p>
        </p:txBody>
      </p:sp>
      <p:sp>
        <p:nvSpPr>
          <p:cNvPr id="30724" name="Rectangle 2"/>
          <p:cNvSpPr>
            <a:spLocks noGrp="1" noChangeArrowheads="1"/>
          </p:cNvSpPr>
          <p:nvPr>
            <p:ph type="title"/>
          </p:nvPr>
        </p:nvSpPr>
        <p:spPr bwMode="auto">
          <a:xfrm>
            <a:off x="466725" y="728663"/>
            <a:ext cx="8229600" cy="70788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a:spcBef>
                <a:spcPct val="50000"/>
              </a:spcBef>
            </a:pPr>
            <a:r>
              <a:rPr lang="en-US" sz="4000" b="1" dirty="0" smtClean="0">
                <a:solidFill>
                  <a:schemeClr val="tx2">
                    <a:lumMod val="60000"/>
                    <a:lumOff val="40000"/>
                  </a:schemeClr>
                </a:solidFill>
                <a:effectLst/>
              </a:rPr>
              <a:t>In the Thyroid Gland</a:t>
            </a:r>
          </a:p>
        </p:txBody>
      </p:sp>
      <p:sp>
        <p:nvSpPr>
          <p:cNvPr id="30725" name="Rectangle 3"/>
          <p:cNvSpPr>
            <a:spLocks noGrp="1" noChangeArrowheads="1"/>
          </p:cNvSpPr>
          <p:nvPr>
            <p:ph type="body" idx="1"/>
          </p:nvPr>
        </p:nvSpPr>
        <p:spPr bwMode="auto">
          <a:xfrm>
            <a:off x="615950" y="1812925"/>
            <a:ext cx="7927975" cy="40084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lnSpcReduction="10000"/>
          </a:bodyPr>
          <a:lstStyle/>
          <a:p>
            <a:pPr marL="609600" indent="-609600" algn="l" rtl="0" eaLnBrk="1" hangingPunct="1">
              <a:spcBef>
                <a:spcPct val="50000"/>
              </a:spcBef>
              <a:buFont typeface="Wingdings" pitchFamily="2" charset="2"/>
              <a:buNone/>
            </a:pPr>
            <a:r>
              <a:rPr lang="en-US" sz="2800" dirty="0" smtClean="0">
                <a:latin typeface="Arial Narrow" pitchFamily="34" charset="0"/>
              </a:rPr>
              <a:t>There the following </a:t>
            </a:r>
            <a:r>
              <a:rPr lang="en-US" sz="2800" dirty="0" smtClean="0">
                <a:solidFill>
                  <a:schemeClr val="folHlink"/>
                </a:solidFill>
                <a:latin typeface="Arial Narrow" pitchFamily="34" charset="0"/>
              </a:rPr>
              <a:t>5 steps</a:t>
            </a:r>
            <a:r>
              <a:rPr lang="en-US" sz="2800" dirty="0" smtClean="0">
                <a:latin typeface="Arial Narrow" pitchFamily="34" charset="0"/>
              </a:rPr>
              <a:t> in the hormonogenesis</a:t>
            </a:r>
          </a:p>
          <a:p>
            <a:pPr marL="609600" indent="-609600" algn="l" rtl="0" eaLnBrk="1" hangingPunct="1">
              <a:spcBef>
                <a:spcPct val="50000"/>
              </a:spcBef>
              <a:buFont typeface="Wingdings" pitchFamily="2" charset="2"/>
              <a:buAutoNum type="arabicPeriod"/>
            </a:pPr>
            <a:r>
              <a:rPr lang="en-US" sz="2800" dirty="0" smtClean="0">
                <a:solidFill>
                  <a:schemeClr val="folHlink"/>
                </a:solidFill>
                <a:latin typeface="Arial Narrow" pitchFamily="34" charset="0"/>
              </a:rPr>
              <a:t>Trapping</a:t>
            </a:r>
            <a:r>
              <a:rPr lang="en-US" sz="2800" dirty="0" smtClean="0">
                <a:latin typeface="Arial Narrow" pitchFamily="34" charset="0"/>
              </a:rPr>
              <a:t> of inorganic Iodine from dietary Iodides</a:t>
            </a:r>
          </a:p>
          <a:p>
            <a:pPr marL="609600" indent="-609600" algn="l" rtl="0">
              <a:spcBef>
                <a:spcPct val="50000"/>
              </a:spcBef>
              <a:buFont typeface="Wingdings" pitchFamily="2" charset="2"/>
              <a:buAutoNum type="arabicPeriod"/>
            </a:pPr>
            <a:r>
              <a:rPr lang="en-US" sz="2800" dirty="0" smtClean="0">
                <a:latin typeface="Arial Narrow" pitchFamily="34" charset="0"/>
              </a:rPr>
              <a:t>Activation of inorganic Iodine to  active iodide </a:t>
            </a:r>
            <a:r>
              <a:rPr lang="en-US" sz="2800" dirty="0">
                <a:solidFill>
                  <a:schemeClr val="folHlink"/>
                </a:solidFill>
                <a:latin typeface="Arial Narrow" pitchFamily="34" charset="0"/>
              </a:rPr>
              <a:t>I</a:t>
            </a:r>
            <a:r>
              <a:rPr lang="en-US" sz="2800" baseline="-25000" dirty="0">
                <a:solidFill>
                  <a:schemeClr val="folHlink"/>
                </a:solidFill>
                <a:latin typeface="Arial Narrow" pitchFamily="34" charset="0"/>
              </a:rPr>
              <a:t>2</a:t>
            </a:r>
            <a:r>
              <a:rPr lang="en-US" sz="2800" dirty="0" smtClean="0">
                <a:latin typeface="Arial Narrow" pitchFamily="34" charset="0"/>
              </a:rPr>
              <a:t> </a:t>
            </a:r>
          </a:p>
          <a:p>
            <a:pPr marL="609600" indent="-609600" algn="l" rtl="0" eaLnBrk="1" hangingPunct="1">
              <a:spcBef>
                <a:spcPct val="50000"/>
              </a:spcBef>
              <a:buFont typeface="Wingdings" pitchFamily="2" charset="2"/>
              <a:buAutoNum type="arabicPeriod"/>
            </a:pPr>
            <a:r>
              <a:rPr lang="en-US" sz="2800" dirty="0" smtClean="0">
                <a:solidFill>
                  <a:schemeClr val="folHlink"/>
                </a:solidFill>
                <a:latin typeface="Arial Narrow" pitchFamily="34" charset="0"/>
              </a:rPr>
              <a:t>Incorporation of I</a:t>
            </a:r>
            <a:r>
              <a:rPr lang="en-US" sz="2800" baseline="-25000" dirty="0" smtClean="0">
                <a:solidFill>
                  <a:schemeClr val="folHlink"/>
                </a:solidFill>
                <a:latin typeface="Arial Narrow" pitchFamily="34" charset="0"/>
              </a:rPr>
              <a:t>2</a:t>
            </a:r>
            <a:r>
              <a:rPr lang="en-US" sz="2800" dirty="0" smtClean="0">
                <a:latin typeface="Arial Narrow" pitchFamily="34" charset="0"/>
              </a:rPr>
              <a:t> into Tyrosine of Thyroid Globulin to form MIT and DIT</a:t>
            </a:r>
          </a:p>
          <a:p>
            <a:pPr marL="609600" indent="-609600" algn="l" rtl="0" eaLnBrk="1" hangingPunct="1">
              <a:spcBef>
                <a:spcPct val="50000"/>
              </a:spcBef>
              <a:buFont typeface="Wingdings" pitchFamily="2" charset="2"/>
              <a:buAutoNum type="arabicPeriod"/>
            </a:pPr>
            <a:r>
              <a:rPr lang="en-US" sz="2800" dirty="0" smtClean="0">
                <a:solidFill>
                  <a:schemeClr val="folHlink"/>
                </a:solidFill>
                <a:latin typeface="Arial Narrow" pitchFamily="34" charset="0"/>
              </a:rPr>
              <a:t>Coupling</a:t>
            </a:r>
            <a:r>
              <a:rPr lang="en-US" sz="2800" dirty="0" smtClean="0">
                <a:latin typeface="Arial Narrow" pitchFamily="34" charset="0"/>
              </a:rPr>
              <a:t> of formed MIT and DIT to form T</a:t>
            </a:r>
            <a:r>
              <a:rPr lang="en-US" sz="2800" baseline="-25000" dirty="0" smtClean="0">
                <a:latin typeface="Arial Narrow" pitchFamily="34" charset="0"/>
              </a:rPr>
              <a:t>4</a:t>
            </a:r>
            <a:r>
              <a:rPr lang="en-US" sz="2800" dirty="0" smtClean="0">
                <a:latin typeface="Arial Narrow" pitchFamily="34" charset="0"/>
              </a:rPr>
              <a:t> &amp; T</a:t>
            </a:r>
            <a:r>
              <a:rPr lang="en-US" sz="2800" baseline="-25000" dirty="0" smtClean="0">
                <a:latin typeface="Arial Narrow" pitchFamily="34" charset="0"/>
              </a:rPr>
              <a:t>3</a:t>
            </a:r>
          </a:p>
          <a:p>
            <a:pPr marL="609600" indent="-609600" algn="l" rtl="0" eaLnBrk="1" hangingPunct="1">
              <a:spcBef>
                <a:spcPct val="50000"/>
              </a:spcBef>
              <a:buFont typeface="Wingdings" pitchFamily="2" charset="2"/>
              <a:buAutoNum type="arabicPeriod"/>
            </a:pPr>
            <a:r>
              <a:rPr lang="en-US" sz="2800" dirty="0" smtClean="0">
                <a:latin typeface="Arial Narrow" pitchFamily="34" charset="0"/>
              </a:rPr>
              <a:t>Proteolysis of Thyroglobulin to </a:t>
            </a:r>
            <a:r>
              <a:rPr lang="en-US" sz="2800" dirty="0" smtClean="0">
                <a:solidFill>
                  <a:schemeClr val="folHlink"/>
                </a:solidFill>
                <a:latin typeface="Arial Narrow" pitchFamily="34" charset="0"/>
              </a:rPr>
              <a:t>release T</a:t>
            </a:r>
            <a:r>
              <a:rPr lang="en-US" sz="2800" baseline="-25000" dirty="0" smtClean="0">
                <a:solidFill>
                  <a:schemeClr val="folHlink"/>
                </a:solidFill>
                <a:latin typeface="Arial Narrow" pitchFamily="34" charset="0"/>
              </a:rPr>
              <a:t>4</a:t>
            </a:r>
            <a:r>
              <a:rPr lang="en-US" sz="2800" dirty="0" smtClean="0">
                <a:solidFill>
                  <a:schemeClr val="folHlink"/>
                </a:solidFill>
                <a:latin typeface="Arial Narrow" pitchFamily="34" charset="0"/>
              </a:rPr>
              <a:t> &amp; T</a:t>
            </a:r>
            <a:r>
              <a:rPr lang="en-US" sz="2800" baseline="-25000" dirty="0" smtClean="0">
                <a:solidFill>
                  <a:schemeClr val="folHlink"/>
                </a:solidFill>
                <a:latin typeface="Arial Narrow" pitchFamily="34" charset="0"/>
              </a:rPr>
              <a:t>3</a:t>
            </a:r>
            <a:endParaRPr lang="en-US" sz="2800" dirty="0" smtClean="0">
              <a:solidFill>
                <a:schemeClr val="folHlink"/>
              </a:solidFill>
              <a:latin typeface="Arial Narrow" pitchFamily="34" charset="0"/>
            </a:endParaRPr>
          </a:p>
        </p:txBody>
      </p:sp>
    </p:spTree>
    <p:extLst>
      <p:ext uri="{BB962C8B-B14F-4D97-AF65-F5344CB8AC3E}">
        <p14:creationId xmlns:p14="http://schemas.microsoft.com/office/powerpoint/2010/main" val="3383739625"/>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l" rtl="0"/>
            <a:r>
              <a:rPr lang="en-US" dirty="0" smtClean="0"/>
              <a:t>Thyroid gland secret mainly T4 (prohormone) 90% and only few T3 .</a:t>
            </a:r>
          </a:p>
          <a:p>
            <a:pPr algn="l" rtl="0"/>
            <a:r>
              <a:rPr lang="en-US" dirty="0" smtClean="0"/>
              <a:t> In plasma more </a:t>
            </a:r>
            <a:r>
              <a:rPr lang="en-US" dirty="0"/>
              <a:t>than 99% of all T4 and T3 is bound to hormone-binding </a:t>
            </a:r>
            <a:r>
              <a:rPr lang="en-US" dirty="0" smtClean="0"/>
              <a:t>proteins (thyroxine-binding </a:t>
            </a:r>
            <a:r>
              <a:rPr lang="en-US" dirty="0"/>
              <a:t>globulin, TBG). </a:t>
            </a:r>
            <a:endParaRPr lang="en-US" dirty="0" smtClean="0"/>
          </a:p>
          <a:p>
            <a:pPr algn="l" rtl="0"/>
            <a:r>
              <a:rPr lang="en-US" dirty="0"/>
              <a:t>Only free hormone is available for action in  target </a:t>
            </a:r>
            <a:r>
              <a:rPr lang="en-US" dirty="0" smtClean="0"/>
              <a:t>tissues</a:t>
            </a:r>
          </a:p>
          <a:p>
            <a:pPr algn="l" rtl="0"/>
            <a:r>
              <a:rPr lang="en-US" dirty="0" smtClean="0"/>
              <a:t>In peripheral tissue T4 is deiodinated and converted into T3 which is the active form</a:t>
            </a:r>
            <a:endParaRPr lang="en-US" dirty="0"/>
          </a:p>
          <a:p>
            <a:pPr algn="l" rtl="0"/>
            <a:endParaRPr lang="ar-SA" dirty="0"/>
          </a:p>
        </p:txBody>
      </p:sp>
    </p:spTree>
    <p:extLst>
      <p:ext uri="{BB962C8B-B14F-4D97-AF65-F5344CB8AC3E}">
        <p14:creationId xmlns:p14="http://schemas.microsoft.com/office/powerpoint/2010/main" val="26279179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lide Number Placeholder 4"/>
          <p:cNvSpPr>
            <a:spLocks noGrp="1"/>
          </p:cNvSpPr>
          <p:nvPr>
            <p:ph type="sldNum" sz="quarter" idx="11"/>
          </p:nvPr>
        </p:nvSpPr>
        <p:spPr/>
        <p:txBody>
          <a:bodyPr/>
          <a:lstStyle/>
          <a:p>
            <a:pPr>
              <a:defRPr/>
            </a:pPr>
            <a:fld id="{3FEF05DC-26EA-45F2-9415-1CDC506E009F}" type="slidenum">
              <a:rPr lang="en-US"/>
              <a:pPr>
                <a:defRPr/>
              </a:pPr>
              <a:t>7</a:t>
            </a:fld>
            <a:endParaRPr lang="en-US"/>
          </a:p>
        </p:txBody>
      </p:sp>
      <p:sp>
        <p:nvSpPr>
          <p:cNvPr id="29700" name="Rectangle 2"/>
          <p:cNvSpPr>
            <a:spLocks noGrp="1" noChangeArrowheads="1"/>
          </p:cNvSpPr>
          <p:nvPr>
            <p:ph type="title"/>
          </p:nvPr>
        </p:nvSpPr>
        <p:spPr bwMode="auto">
          <a:xfrm>
            <a:off x="457200" y="274638"/>
            <a:ext cx="8229600" cy="5847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a:spcBef>
                <a:spcPct val="50000"/>
              </a:spcBef>
            </a:pPr>
            <a:r>
              <a:rPr lang="en-US" sz="3200" b="1" dirty="0">
                <a:solidFill>
                  <a:schemeClr val="tx2">
                    <a:lumMod val="60000"/>
                    <a:lumOff val="40000"/>
                  </a:schemeClr>
                </a:solidFill>
              </a:rPr>
              <a:t>hypothalamic-pituitary-thyroid axis</a:t>
            </a:r>
            <a:endParaRPr lang="en-US" sz="3200" b="1" dirty="0" smtClean="0">
              <a:solidFill>
                <a:schemeClr val="tx2">
                  <a:lumMod val="60000"/>
                  <a:lumOff val="40000"/>
                </a:schemeClr>
              </a:solidFill>
              <a:effectLst/>
            </a:endParaRPr>
          </a:p>
        </p:txBody>
      </p:sp>
      <p:pic>
        <p:nvPicPr>
          <p:cNvPr id="29701" name="Picture 3" descr="Picture"/>
          <p:cNvPicPr>
            <a:picLocks noGrp="1" noChangeAspect="1" noChangeArrowheads="1"/>
          </p:cNvPicPr>
          <p:nvPr/>
        </p:nvPicPr>
        <p:blipFill>
          <a:blip r:embed="rId2">
            <a:extLst>
              <a:ext uri="{28A0092B-C50C-407E-A947-70E740481C1C}">
                <a14:useLocalDpi xmlns:a14="http://schemas.microsoft.com/office/drawing/2010/main" val="0"/>
              </a:ext>
            </a:extLst>
          </a:blip>
          <a:srcRect l="4143" t="1758" r="5670" b="3255"/>
          <a:stretch>
            <a:fillRect/>
          </a:stretch>
        </p:blipFill>
        <p:spPr bwMode="auto">
          <a:xfrm>
            <a:off x="4581525" y="1392238"/>
            <a:ext cx="2833688" cy="5086350"/>
          </a:xfrm>
          <a:prstGeom prst="rect">
            <a:avLst/>
          </a:prstGeom>
          <a:noFill/>
          <a:ln w="38100">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grpSp>
        <p:nvGrpSpPr>
          <p:cNvPr id="29702" name="Group 4"/>
          <p:cNvGrpSpPr>
            <a:grpSpLocks/>
          </p:cNvGrpSpPr>
          <p:nvPr/>
        </p:nvGrpSpPr>
        <p:grpSpPr bwMode="auto">
          <a:xfrm>
            <a:off x="1255713" y="1697038"/>
            <a:ext cx="3279775" cy="4384617"/>
            <a:chOff x="890" y="1069"/>
            <a:chExt cx="2130" cy="2796"/>
          </a:xfrm>
        </p:grpSpPr>
        <p:sp>
          <p:nvSpPr>
            <p:cNvPr id="29704" name="Text Box 5"/>
            <p:cNvSpPr txBox="1">
              <a:spLocks noChangeArrowheads="1"/>
            </p:cNvSpPr>
            <p:nvPr/>
          </p:nvSpPr>
          <p:spPr bwMode="auto">
            <a:xfrm>
              <a:off x="896" y="2749"/>
              <a:ext cx="2124"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sz="2400" b="1">
                  <a:solidFill>
                    <a:schemeClr val="accent1"/>
                  </a:solidFill>
                  <a:latin typeface="Arial Narrow" pitchFamily="34" charset="0"/>
                </a:rPr>
                <a:t>PLASMA T4 + FT4</a:t>
              </a:r>
            </a:p>
          </p:txBody>
        </p:sp>
        <p:sp>
          <p:nvSpPr>
            <p:cNvPr id="29705" name="Text Box 6"/>
            <p:cNvSpPr txBox="1">
              <a:spLocks noChangeArrowheads="1"/>
            </p:cNvSpPr>
            <p:nvPr/>
          </p:nvSpPr>
          <p:spPr bwMode="auto">
            <a:xfrm>
              <a:off x="981" y="1151"/>
              <a:ext cx="1300"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spcBef>
                  <a:spcPct val="50000"/>
                </a:spcBef>
              </a:pPr>
              <a:endParaRPr lang="ar-SA"/>
            </a:p>
          </p:txBody>
        </p:sp>
        <p:sp>
          <p:nvSpPr>
            <p:cNvPr id="29706" name="Text Box 7"/>
            <p:cNvSpPr txBox="1">
              <a:spLocks noChangeArrowheads="1"/>
            </p:cNvSpPr>
            <p:nvPr/>
          </p:nvSpPr>
          <p:spPr bwMode="auto">
            <a:xfrm>
              <a:off x="890" y="1069"/>
              <a:ext cx="2124"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sz="2400" b="1">
                  <a:solidFill>
                    <a:schemeClr val="folHlink"/>
                  </a:solidFill>
                  <a:latin typeface="Arial Narrow" pitchFamily="34" charset="0"/>
                </a:rPr>
                <a:t>HYPOTHALAMUS - TRH</a:t>
              </a:r>
            </a:p>
          </p:txBody>
        </p:sp>
        <p:sp>
          <p:nvSpPr>
            <p:cNvPr id="29707" name="Text Box 8"/>
            <p:cNvSpPr txBox="1">
              <a:spLocks noChangeArrowheads="1"/>
            </p:cNvSpPr>
            <p:nvPr/>
          </p:nvSpPr>
          <p:spPr bwMode="auto">
            <a:xfrm>
              <a:off x="890" y="1626"/>
              <a:ext cx="212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sz="2400" b="1">
                  <a:solidFill>
                    <a:srgbClr val="FFC5E3"/>
                  </a:solidFill>
                  <a:latin typeface="Arial Narrow" pitchFamily="34" charset="0"/>
                </a:rPr>
                <a:t>ANT. PITUITARY - TSH</a:t>
              </a:r>
            </a:p>
          </p:txBody>
        </p:sp>
        <p:sp>
          <p:nvSpPr>
            <p:cNvPr id="29708" name="Text Box 9"/>
            <p:cNvSpPr txBox="1">
              <a:spLocks noChangeArrowheads="1"/>
            </p:cNvSpPr>
            <p:nvPr/>
          </p:nvSpPr>
          <p:spPr bwMode="auto">
            <a:xfrm>
              <a:off x="896" y="2245"/>
              <a:ext cx="2124"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sz="2400" b="1">
                  <a:latin typeface="Arial Narrow" pitchFamily="34" charset="0"/>
                </a:rPr>
                <a:t>THYROID T4 and T3</a:t>
              </a:r>
            </a:p>
          </p:txBody>
        </p:sp>
        <p:sp>
          <p:nvSpPr>
            <p:cNvPr id="29709" name="Text Box 10"/>
            <p:cNvSpPr txBox="1">
              <a:spLocks noChangeArrowheads="1"/>
            </p:cNvSpPr>
            <p:nvPr/>
          </p:nvSpPr>
          <p:spPr bwMode="auto">
            <a:xfrm>
              <a:off x="896" y="2971"/>
              <a:ext cx="2124"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sz="2400" b="1">
                  <a:solidFill>
                    <a:schemeClr val="hlink"/>
                  </a:solidFill>
                  <a:latin typeface="Arial Narrow" pitchFamily="34" charset="0"/>
                </a:rPr>
                <a:t>PLASMA T3 + FT3</a:t>
              </a:r>
            </a:p>
          </p:txBody>
        </p:sp>
        <p:sp>
          <p:nvSpPr>
            <p:cNvPr id="29710" name="Text Box 11"/>
            <p:cNvSpPr txBox="1">
              <a:spLocks noChangeArrowheads="1"/>
            </p:cNvSpPr>
            <p:nvPr/>
          </p:nvSpPr>
          <p:spPr bwMode="auto">
            <a:xfrm>
              <a:off x="890" y="3571"/>
              <a:ext cx="2124"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sz="2400" b="1" dirty="0">
                  <a:solidFill>
                    <a:srgbClr val="00F000"/>
                  </a:solidFill>
                  <a:latin typeface="Arial Narrow" pitchFamily="34" charset="0"/>
                </a:rPr>
                <a:t>TISSUES FT4 to </a:t>
              </a:r>
              <a:r>
                <a:rPr lang="en-US" sz="2400" b="1" dirty="0" smtClean="0">
                  <a:solidFill>
                    <a:srgbClr val="00F000"/>
                  </a:solidFill>
                  <a:latin typeface="Arial Narrow" pitchFamily="34" charset="0"/>
                </a:rPr>
                <a:t>FT3</a:t>
              </a:r>
              <a:endParaRPr lang="en-US" sz="2400" b="1" dirty="0">
                <a:solidFill>
                  <a:srgbClr val="00F000"/>
                </a:solidFill>
                <a:latin typeface="Arial Narrow" pitchFamily="34" charset="0"/>
              </a:endParaRPr>
            </a:p>
          </p:txBody>
        </p:sp>
        <p:cxnSp>
          <p:nvCxnSpPr>
            <p:cNvPr id="29711" name="AutoShape 12"/>
            <p:cNvCxnSpPr>
              <a:cxnSpLocks noChangeShapeType="1"/>
              <a:stCxn id="29709" idx="1"/>
              <a:endCxn id="29707" idx="1"/>
            </p:cNvCxnSpPr>
            <p:nvPr/>
          </p:nvCxnSpPr>
          <p:spPr bwMode="auto">
            <a:xfrm rot="10800000">
              <a:off x="890" y="1770"/>
              <a:ext cx="6" cy="1345"/>
            </a:xfrm>
            <a:prstGeom prst="bentConnector3">
              <a:avLst>
                <a:gd name="adj1" fmla="val 2500000"/>
              </a:avLst>
            </a:prstGeom>
            <a:noFill/>
            <a:ln w="28575">
              <a:solidFill>
                <a:srgbClr val="F08F00"/>
              </a:solidFill>
              <a:miter lim="800000"/>
              <a:headEnd/>
              <a:tailEnd type="triangle" w="med" len="med"/>
            </a:ln>
            <a:extLst>
              <a:ext uri="{909E8E84-426E-40DD-AFC4-6F175D3DCCD1}">
                <a14:hiddenFill xmlns:a14="http://schemas.microsoft.com/office/drawing/2010/main">
                  <a:noFill/>
                </a14:hiddenFill>
              </a:ext>
            </a:extLst>
          </p:spPr>
        </p:cxnSp>
        <p:cxnSp>
          <p:nvCxnSpPr>
            <p:cNvPr id="29712" name="AutoShape 13"/>
            <p:cNvCxnSpPr>
              <a:cxnSpLocks noChangeShapeType="1"/>
            </p:cNvCxnSpPr>
            <p:nvPr/>
          </p:nvCxnSpPr>
          <p:spPr bwMode="auto">
            <a:xfrm rot="5400000" flipH="1">
              <a:off x="-45" y="2204"/>
              <a:ext cx="1908" cy="30"/>
            </a:xfrm>
            <a:prstGeom prst="bentConnector4">
              <a:avLst>
                <a:gd name="adj1" fmla="val 681"/>
                <a:gd name="adj2" fmla="val 1093333"/>
              </a:avLst>
            </a:prstGeom>
            <a:noFill/>
            <a:ln w="28575">
              <a:solidFill>
                <a:srgbClr val="F08F00"/>
              </a:solidFill>
              <a:miter lim="800000"/>
              <a:headEnd/>
              <a:tailEnd type="triangle" w="med" len="med"/>
            </a:ln>
            <a:extLst>
              <a:ext uri="{909E8E84-426E-40DD-AFC4-6F175D3DCCD1}">
                <a14:hiddenFill xmlns:a14="http://schemas.microsoft.com/office/drawing/2010/main">
                  <a:noFill/>
                </a14:hiddenFill>
              </a:ext>
            </a:extLst>
          </p:spPr>
        </p:cxnSp>
        <p:sp>
          <p:nvSpPr>
            <p:cNvPr id="29713" name="Line 14"/>
            <p:cNvSpPr>
              <a:spLocks noChangeShapeType="1"/>
            </p:cNvSpPr>
            <p:nvPr/>
          </p:nvSpPr>
          <p:spPr bwMode="auto">
            <a:xfrm>
              <a:off x="1862" y="1894"/>
              <a:ext cx="0" cy="36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ar-SA"/>
            </a:p>
          </p:txBody>
        </p:sp>
        <p:sp>
          <p:nvSpPr>
            <p:cNvPr id="29714" name="Line 15"/>
            <p:cNvSpPr>
              <a:spLocks noChangeShapeType="1"/>
            </p:cNvSpPr>
            <p:nvPr/>
          </p:nvSpPr>
          <p:spPr bwMode="auto">
            <a:xfrm>
              <a:off x="1862" y="1300"/>
              <a:ext cx="0" cy="36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ar-SA"/>
            </a:p>
          </p:txBody>
        </p:sp>
        <p:sp>
          <p:nvSpPr>
            <p:cNvPr id="29715" name="Line 16"/>
            <p:cNvSpPr>
              <a:spLocks noChangeShapeType="1"/>
            </p:cNvSpPr>
            <p:nvPr/>
          </p:nvSpPr>
          <p:spPr bwMode="auto">
            <a:xfrm>
              <a:off x="1855" y="2498"/>
              <a:ext cx="7" cy="32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ar-SA"/>
            </a:p>
          </p:txBody>
        </p:sp>
        <p:sp>
          <p:nvSpPr>
            <p:cNvPr id="29716" name="Line 17"/>
            <p:cNvSpPr>
              <a:spLocks noChangeShapeType="1"/>
            </p:cNvSpPr>
            <p:nvPr/>
          </p:nvSpPr>
          <p:spPr bwMode="auto">
            <a:xfrm flipH="1">
              <a:off x="1868" y="3248"/>
              <a:ext cx="6" cy="307"/>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ar-SA"/>
            </a:p>
          </p:txBody>
        </p:sp>
      </p:grpSp>
      <p:sp>
        <p:nvSpPr>
          <p:cNvPr id="29703" name="Text Box 18"/>
          <p:cNvSpPr txBox="1">
            <a:spLocks noChangeArrowheads="1"/>
          </p:cNvSpPr>
          <p:nvPr/>
        </p:nvSpPr>
        <p:spPr bwMode="auto">
          <a:xfrm>
            <a:off x="2932113" y="3074988"/>
            <a:ext cx="16494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sz="2400" b="1">
                <a:solidFill>
                  <a:srgbClr val="E400E4"/>
                </a:solidFill>
                <a:latin typeface="Arial Narrow" pitchFamily="34" charset="0"/>
              </a:rPr>
              <a:t>TSH -R</a:t>
            </a:r>
          </a:p>
        </p:txBody>
      </p:sp>
    </p:spTree>
    <p:extLst>
      <p:ext uri="{BB962C8B-B14F-4D97-AF65-F5344CB8AC3E}">
        <p14:creationId xmlns:p14="http://schemas.microsoft.com/office/powerpoint/2010/main" val="2192834855"/>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ctrTitle"/>
          </p:nvPr>
        </p:nvSpPr>
        <p:spPr/>
        <p:txBody>
          <a:bodyPr>
            <a:noAutofit/>
          </a:bodyPr>
          <a:lstStyle/>
          <a:p>
            <a:r>
              <a:rPr lang="en-US" sz="6000" b="1" dirty="0" smtClean="0">
                <a:solidFill>
                  <a:schemeClr val="tx2">
                    <a:lumMod val="60000"/>
                    <a:lumOff val="40000"/>
                  </a:schemeClr>
                </a:solidFill>
              </a:rPr>
              <a:t>Thyrotoxicosis</a:t>
            </a:r>
            <a:r>
              <a:rPr lang="ar-SA" sz="6000" b="1" dirty="0" smtClean="0">
                <a:solidFill>
                  <a:schemeClr val="tx2">
                    <a:lumMod val="60000"/>
                    <a:lumOff val="40000"/>
                  </a:schemeClr>
                </a:solidFill>
              </a:rPr>
              <a:t/>
            </a:r>
            <a:br>
              <a:rPr lang="ar-SA" sz="6000" b="1" dirty="0" smtClean="0">
                <a:solidFill>
                  <a:schemeClr val="tx2">
                    <a:lumMod val="60000"/>
                    <a:lumOff val="40000"/>
                  </a:schemeClr>
                </a:solidFill>
              </a:rPr>
            </a:br>
            <a:endParaRPr lang="ar-SA" sz="6000" b="1" dirty="0">
              <a:solidFill>
                <a:schemeClr val="tx2">
                  <a:lumMod val="60000"/>
                  <a:lumOff val="40000"/>
                </a:schemeClr>
              </a:solidFill>
            </a:endParaRPr>
          </a:p>
        </p:txBody>
      </p:sp>
      <p:sp>
        <p:nvSpPr>
          <p:cNvPr id="5" name="عنصر نائب للنص 4"/>
          <p:cNvSpPr>
            <a:spLocks noGrp="1"/>
          </p:cNvSpPr>
          <p:nvPr>
            <p:ph type="subTitle" idx="1"/>
          </p:nvPr>
        </p:nvSpPr>
        <p:spPr/>
        <p:txBody>
          <a:bodyPr>
            <a:normAutofit/>
          </a:bodyPr>
          <a:lstStyle/>
          <a:p>
            <a:pPr algn="l" rtl="0"/>
            <a:endParaRPr lang="ar-SA" sz="4000" dirty="0"/>
          </a:p>
        </p:txBody>
      </p:sp>
    </p:spTree>
    <p:extLst>
      <p:ext uri="{BB962C8B-B14F-4D97-AF65-F5344CB8AC3E}">
        <p14:creationId xmlns:p14="http://schemas.microsoft.com/office/powerpoint/2010/main" val="28795210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chemeClr val="tx2">
                    <a:lumMod val="60000"/>
                    <a:lumOff val="40000"/>
                  </a:schemeClr>
                </a:solidFill>
              </a:rPr>
              <a:t>Objectives </a:t>
            </a:r>
            <a:endParaRPr lang="ar-SA" b="1" dirty="0">
              <a:solidFill>
                <a:schemeClr val="tx2">
                  <a:lumMod val="60000"/>
                  <a:lumOff val="40000"/>
                </a:schemeClr>
              </a:solidFill>
            </a:endParaRPr>
          </a:p>
        </p:txBody>
      </p:sp>
      <p:sp>
        <p:nvSpPr>
          <p:cNvPr id="3" name="عنصر نائب للمحتوى 2"/>
          <p:cNvSpPr>
            <a:spLocks noGrp="1"/>
          </p:cNvSpPr>
          <p:nvPr>
            <p:ph idx="1"/>
          </p:nvPr>
        </p:nvSpPr>
        <p:spPr/>
        <p:txBody>
          <a:bodyPr/>
          <a:lstStyle/>
          <a:p>
            <a:pPr algn="l" rtl="0"/>
            <a:r>
              <a:rPr lang="en-US" dirty="0" smtClean="0"/>
              <a:t>Definitions </a:t>
            </a:r>
          </a:p>
          <a:p>
            <a:pPr algn="l" rtl="0"/>
            <a:r>
              <a:rPr lang="en-US" dirty="0" smtClean="0"/>
              <a:t>Symptoms</a:t>
            </a:r>
          </a:p>
          <a:p>
            <a:pPr algn="l" rtl="0"/>
            <a:r>
              <a:rPr lang="en-US" dirty="0" smtClean="0"/>
              <a:t>Signs</a:t>
            </a:r>
          </a:p>
          <a:p>
            <a:pPr algn="l" rtl="0"/>
            <a:r>
              <a:rPr lang="en-US" dirty="0" smtClean="0"/>
              <a:t>Causes </a:t>
            </a:r>
          </a:p>
          <a:p>
            <a:pPr algn="l" rtl="0"/>
            <a:r>
              <a:rPr lang="en-US" dirty="0" smtClean="0"/>
              <a:t>diagnosis</a:t>
            </a:r>
          </a:p>
          <a:p>
            <a:pPr algn="l" rtl="0"/>
            <a:r>
              <a:rPr lang="en-US" dirty="0" smtClean="0"/>
              <a:t>Treatment </a:t>
            </a:r>
            <a:endParaRPr lang="ar-SA" dirty="0"/>
          </a:p>
        </p:txBody>
      </p:sp>
    </p:spTree>
    <p:extLst>
      <p:ext uri="{BB962C8B-B14F-4D97-AF65-F5344CB8AC3E}">
        <p14:creationId xmlns:p14="http://schemas.microsoft.com/office/powerpoint/2010/main" val="1752171946"/>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1888</TotalTime>
  <Words>2058</Words>
  <Application>Microsoft Office PowerPoint</Application>
  <PresentationFormat>On-screen Show (4:3)</PresentationFormat>
  <Paragraphs>357</Paragraphs>
  <Slides>49</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49</vt:i4>
      </vt:variant>
    </vt:vector>
  </HeadingPairs>
  <TitlesOfParts>
    <vt:vector size="59" baseType="lpstr">
      <vt:lpstr>Aparajita</vt:lpstr>
      <vt:lpstr>Arial</vt:lpstr>
      <vt:lpstr>Arial Narrow</vt:lpstr>
      <vt:lpstr>Calibri</vt:lpstr>
      <vt:lpstr>Franklin Gothic Medium</vt:lpstr>
      <vt:lpstr>Garamond</vt:lpstr>
      <vt:lpstr>Symbol</vt:lpstr>
      <vt:lpstr>Times New Roman</vt:lpstr>
      <vt:lpstr>Wingdings</vt:lpstr>
      <vt:lpstr>سمة Office</vt:lpstr>
      <vt:lpstr>Thyroid gland disorders</vt:lpstr>
      <vt:lpstr>Objectives</vt:lpstr>
      <vt:lpstr>Anatomy</vt:lpstr>
      <vt:lpstr>PowerPoint Presentation</vt:lpstr>
      <vt:lpstr>In the Thyroid Gland</vt:lpstr>
      <vt:lpstr>PowerPoint Presentation</vt:lpstr>
      <vt:lpstr>hypothalamic-pituitary-thyroid axis</vt:lpstr>
      <vt:lpstr>Thyrotoxicosis </vt:lpstr>
      <vt:lpstr>Objectives </vt:lpstr>
      <vt:lpstr>Definitions</vt:lpstr>
      <vt:lpstr>Symptoms  of thyrotoxicosis</vt:lpstr>
      <vt:lpstr>Signs of thyrotoxicosis</vt:lpstr>
      <vt:lpstr>Causes of thyrotoxicosis</vt:lpstr>
      <vt:lpstr>Graves’ disease</vt:lpstr>
      <vt:lpstr>Epidemiology of Graves’ Disease</vt:lpstr>
      <vt:lpstr>Graves’ disease - pathogenesis</vt:lpstr>
      <vt:lpstr>Precipitating And Predisposing Factors </vt:lpstr>
      <vt:lpstr>Components of Graves’ disease</vt:lpstr>
      <vt:lpstr>PowerPoint Presentation</vt:lpstr>
      <vt:lpstr>Thyroid scintigraphy </vt:lpstr>
      <vt:lpstr>Thyroid Dermopathy</vt:lpstr>
      <vt:lpstr>PowerPoint Presentation</vt:lpstr>
      <vt:lpstr>Onycholysis</vt:lpstr>
      <vt:lpstr>PowerPoint Presentation</vt:lpstr>
      <vt:lpstr>Ophthalmopathy in Graves</vt:lpstr>
      <vt:lpstr>Toxic Multinodular Goiter (TMG)</vt:lpstr>
      <vt:lpstr>Thyroid scintigraphy inTMG</vt:lpstr>
      <vt:lpstr>Sub Acute Thyroiditis (SAT)</vt:lpstr>
      <vt:lpstr>Toxic Single Adenoma (TSA)</vt:lpstr>
      <vt:lpstr>Thyroid Scintigraphy inToxic Single Adenoma </vt:lpstr>
      <vt:lpstr>Diagnosis  of thyrotoxicosis</vt:lpstr>
      <vt:lpstr>Investigation to confirm diagnosis of thyrotoxicosis </vt:lpstr>
      <vt:lpstr>Subclinical thyrotoxicosis </vt:lpstr>
      <vt:lpstr>Invetstigation to diagnose underlying cause </vt:lpstr>
      <vt:lpstr>PowerPoint Presentation</vt:lpstr>
      <vt:lpstr>Other investigations for underlying causes</vt:lpstr>
      <vt:lpstr>PowerPoint Presentation</vt:lpstr>
      <vt:lpstr>GRAVES’ DISEASE –  TREATMENT</vt:lpstr>
      <vt:lpstr>Medical treatment</vt:lpstr>
      <vt:lpstr>β – blockers</vt:lpstr>
      <vt:lpstr>Antithyroid drugs</vt:lpstr>
      <vt:lpstr>Anti Thyroid Drugs (ATD)</vt:lpstr>
      <vt:lpstr>Adverse effects of Antithyroid drugs</vt:lpstr>
      <vt:lpstr>Radio Active Iodine (RAI Rx)</vt:lpstr>
      <vt:lpstr>Indications for radioiodine therapy </vt:lpstr>
      <vt:lpstr> Complcations Radioiodine  Therapy</vt:lpstr>
      <vt:lpstr>Surgical treatment </vt:lpstr>
      <vt:lpstr>Thyroid crisis or ‘thyroid storm’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mosa</dc:creator>
  <cp:lastModifiedBy>SARA</cp:lastModifiedBy>
  <cp:revision>71</cp:revision>
  <dcterms:created xsi:type="dcterms:W3CDTF">2018-03-23T08:43:22Z</dcterms:created>
  <dcterms:modified xsi:type="dcterms:W3CDTF">2020-06-20T09:27:28Z</dcterms:modified>
</cp:coreProperties>
</file>