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Raleway" charset="0"/>
      <p:regular r:id="rId15"/>
      <p:bold r:id="rId16"/>
      <p:italic r:id="rId17"/>
      <p:boldItalic r:id="rId18"/>
    </p:embeddedFont>
    <p:embeddedFont>
      <p:font typeface="Lora" charset="0"/>
      <p:regular r:id="rId19"/>
      <p:bold r:id="rId20"/>
      <p:italic r:id="rId21"/>
      <p:boldItalic r:id="rId22"/>
    </p:embeddedFont>
    <p:embeddedFont>
      <p:font typeface="Source Sans Pro" charset="0"/>
      <p:regular r:id="rId23"/>
      <p:bold r:id="rId24"/>
      <p:italic r:id="rId25"/>
      <p:boldItalic r:id="rId26"/>
    </p:embeddedFont>
    <p:embeddedFont>
      <p:font typeface="PT Serif" charset="0"/>
      <p:regular r:id="rId27"/>
      <p:bold r:id="rId28"/>
      <p:italic r:id="rId29"/>
      <p:boldItalic r:id="rId30"/>
    </p:embeddedFont>
    <p:embeddedFont>
      <p:font typeface="Ultra" charset="0"/>
      <p:regular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2" d="100"/>
          <a:sy n="102" d="100"/>
        </p:scale>
        <p:origin x="-456" y="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380866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21fde8213f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21fde8213f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21fde8213f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21fde8213f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2518e054b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2518e054b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21fde8213f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21fde8213f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21fde8213f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21fde8213f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21fde8213f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21fde8213f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21fde8213f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21fde8213f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2518e054b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2518e054b6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2518e054b6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2518e054b6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518e054b6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2518e054b6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2518e054b6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2518e054b6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l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shatha_3299@limu.edu.ly" TargetMode="Externa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326151" cy="1326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8850" y="0"/>
            <a:ext cx="1595149" cy="113731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1958250" y="322250"/>
            <a:ext cx="5081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Libyan International Medical University </a:t>
            </a:r>
            <a:endParaRPr sz="2100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Faculty of Business Administration </a:t>
            </a:r>
            <a:endParaRPr sz="2100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74375" y="4015650"/>
            <a:ext cx="34827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Name : Shatha wail elwerfalli</a:t>
            </a:r>
            <a:endParaRPr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ID number : 3299</a:t>
            </a:r>
            <a:endParaRPr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Email : </a:t>
            </a:r>
            <a:r>
              <a:rPr lang="en" u="sng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shatha_3299@limu.edu.ly</a:t>
            </a:r>
            <a:endParaRPr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Date : 18th / April / 2022 </a:t>
            </a:r>
            <a:endParaRPr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396600" y="2106975"/>
            <a:ext cx="8204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The Major Factors That Influence Business Buying Behavior </a:t>
            </a:r>
            <a:endParaRPr sz="2200" b="1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Conclusion 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There are alot of factors that can influence a Business Buyer Behavior , and businesses are confronted with ethical decision making every day, and business leaders and managers need to reinforce the importance of using ethics as a guiding force when conducting business.</a:t>
            </a:r>
            <a:endParaRPr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55" name="Google Shape;155;p22"/>
          <p:cNvSpPr txBox="1"/>
          <p:nvPr/>
        </p:nvSpPr>
        <p:spPr>
          <a:xfrm>
            <a:off x="8651000" y="4771675"/>
            <a:ext cx="492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9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References 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61" name="Google Shape;161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Techthug99. (2021, August 8). Business buyer behaviour - type, process, factors, roles. Geek Tonight. Retrieved April 18, 2022</a:t>
            </a:r>
            <a:endParaRPr sz="1900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Boundless. (n.d.). Boundless marketing. Lumen. Retrieved April 18, 2022</a:t>
            </a:r>
            <a:endParaRPr sz="1900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endParaRPr sz="1900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62" name="Google Shape;162;p23"/>
          <p:cNvSpPr txBox="1"/>
          <p:nvPr/>
        </p:nvSpPr>
        <p:spPr>
          <a:xfrm>
            <a:off x="8576625" y="4808875"/>
            <a:ext cx="64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10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PT Serif"/>
              <a:buChar char="●"/>
            </a:pPr>
            <a:r>
              <a:rPr lang="en" sz="1700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Get to know what are The Major Factors That Influence Business Buyer Behavior.</a:t>
            </a:r>
            <a:endParaRPr sz="1700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PT Serif"/>
              <a:buChar char="●"/>
            </a:pPr>
            <a:r>
              <a:rPr lang="en" sz="1700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Understand and gain more knowledge about them .</a:t>
            </a:r>
            <a:endParaRPr sz="1700" baseline="30000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11">
                <a:latin typeface="PT Serif"/>
                <a:ea typeface="PT Serif"/>
                <a:cs typeface="PT Serif"/>
                <a:sym typeface="PT Serif"/>
              </a:rPr>
              <a:t>Objectives :</a:t>
            </a:r>
            <a:endParaRPr sz="311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8651000" y="4833650"/>
            <a:ext cx="492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00">
                <a:latin typeface="PT Serif"/>
                <a:ea typeface="PT Serif"/>
                <a:cs typeface="PT Serif"/>
                <a:sym typeface="PT Serif"/>
              </a:rPr>
              <a:t>	Table of Contents</a:t>
            </a:r>
            <a:endParaRPr sz="290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PT Serif"/>
              <a:buAutoNum type="arabicPeriod"/>
            </a:pPr>
            <a:r>
              <a:rPr lang="en" sz="2200">
                <a:solidFill>
                  <a:srgbClr val="000000"/>
                </a:solidFill>
                <a:latin typeface="PT Serif"/>
                <a:ea typeface="PT Serif"/>
                <a:cs typeface="PT Serif"/>
                <a:sym typeface="PT Serif"/>
              </a:rPr>
              <a:t>What’s Business Buyer Behavior </a:t>
            </a:r>
            <a:endParaRPr sz="2200">
              <a:solidFill>
                <a:srgbClr val="000000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PT Serif"/>
              <a:buAutoNum type="arabicPeriod"/>
            </a:pPr>
            <a:r>
              <a:rPr lang="en" sz="2200">
                <a:solidFill>
                  <a:srgbClr val="000000"/>
                </a:solidFill>
                <a:latin typeface="PT Serif"/>
                <a:ea typeface="PT Serif"/>
                <a:cs typeface="PT Serif"/>
                <a:sym typeface="PT Serif"/>
              </a:rPr>
              <a:t>What are The Major Factors That Influence Business Buyer Behavior </a:t>
            </a:r>
            <a:endParaRPr sz="2200">
              <a:solidFill>
                <a:srgbClr val="000000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PT Serif"/>
              <a:buAutoNum type="arabicPeriod"/>
            </a:pPr>
            <a:r>
              <a:rPr lang="en" sz="2200">
                <a:solidFill>
                  <a:srgbClr val="000000"/>
                </a:solidFill>
                <a:latin typeface="PT Serif"/>
                <a:ea typeface="PT Serif"/>
                <a:cs typeface="PT Serif"/>
                <a:sym typeface="PT Serif"/>
              </a:rPr>
              <a:t>Examples</a:t>
            </a:r>
            <a:endParaRPr sz="2200">
              <a:solidFill>
                <a:srgbClr val="000000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PT Serif"/>
              <a:buAutoNum type="arabicPeriod"/>
            </a:pPr>
            <a:r>
              <a:rPr lang="en" sz="2200">
                <a:solidFill>
                  <a:srgbClr val="000000"/>
                </a:solidFill>
                <a:latin typeface="PT Serif"/>
                <a:ea typeface="PT Serif"/>
                <a:cs typeface="PT Serif"/>
                <a:sym typeface="PT Serif"/>
              </a:rPr>
              <a:t> Conclusion</a:t>
            </a:r>
            <a:endParaRPr sz="2200">
              <a:solidFill>
                <a:srgbClr val="000000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PT Serif"/>
              <a:buAutoNum type="arabicPeriod"/>
            </a:pPr>
            <a:r>
              <a:rPr lang="en" sz="2200">
                <a:solidFill>
                  <a:srgbClr val="000000"/>
                </a:solidFill>
                <a:latin typeface="PT Serif"/>
                <a:ea typeface="PT Serif"/>
                <a:cs typeface="PT Serif"/>
                <a:sym typeface="PT Serif"/>
              </a:rPr>
              <a:t>Reference</a:t>
            </a:r>
            <a:endParaRPr sz="2200">
              <a:solidFill>
                <a:srgbClr val="000000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8539450" y="4635350"/>
            <a:ext cx="54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2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11">
                <a:latin typeface="Lora"/>
                <a:ea typeface="Lora"/>
                <a:cs typeface="Lora"/>
                <a:sym typeface="Lora"/>
              </a:rPr>
              <a:t>Business Buyer Behavior :</a:t>
            </a:r>
            <a:endParaRPr sz="311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2"/>
                </a:solidFill>
                <a:latin typeface="Lora"/>
                <a:ea typeface="Lora"/>
                <a:cs typeface="Lora"/>
                <a:sym typeface="Lora"/>
              </a:rPr>
              <a:t>It’s the buying behaviour of organizations that buy goods and services for use in the production of other products and services that are sold, rented or supplied to other.</a:t>
            </a:r>
            <a:endParaRPr sz="2200">
              <a:solidFill>
                <a:schemeClr val="dk2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3" name="Google Shape;83;p16"/>
          <p:cNvSpPr txBox="1"/>
          <p:nvPr/>
        </p:nvSpPr>
        <p:spPr>
          <a:xfrm>
            <a:off x="8700575" y="4883225"/>
            <a:ext cx="44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3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900">
                <a:latin typeface="Lora"/>
                <a:ea typeface="Lora"/>
                <a:cs typeface="Lora"/>
                <a:sym typeface="Lora"/>
              </a:rPr>
              <a:t>What are The Major Factors That Influence Business Buyer Behavior:</a:t>
            </a:r>
            <a:endParaRPr sz="17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9" name="Google Shape;8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41910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T Serif"/>
              <a:buAutoNum type="arabicPeriod"/>
            </a:pPr>
            <a:r>
              <a:rPr lang="en" sz="3000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Environmental Factors </a:t>
            </a:r>
            <a:endParaRPr sz="3000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1910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T Serif"/>
              <a:buAutoNum type="arabicPeriod"/>
            </a:pPr>
            <a:r>
              <a:rPr lang="en" sz="3000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Organizational Factors</a:t>
            </a:r>
            <a:endParaRPr sz="3000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1910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T Serif"/>
              <a:buAutoNum type="arabicPeriod"/>
            </a:pPr>
            <a:r>
              <a:rPr lang="en" sz="3000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Interpersonal Factors</a:t>
            </a:r>
            <a:endParaRPr sz="3000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1910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T Serif"/>
              <a:buAutoNum type="arabicPeriod"/>
            </a:pPr>
            <a:r>
              <a:rPr lang="en" sz="3000">
                <a:solidFill>
                  <a:schemeClr val="dk2"/>
                </a:solidFill>
                <a:latin typeface="PT Serif"/>
                <a:ea typeface="PT Serif"/>
                <a:cs typeface="PT Serif"/>
                <a:sym typeface="PT Serif"/>
              </a:rPr>
              <a:t>Individual Factors </a:t>
            </a:r>
            <a:endParaRPr sz="3000">
              <a:solidFill>
                <a:schemeClr val="dk2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90" name="Google Shape;90;p17"/>
          <p:cNvSpPr txBox="1"/>
          <p:nvPr/>
        </p:nvSpPr>
        <p:spPr>
          <a:xfrm>
            <a:off x="8651000" y="4784075"/>
            <a:ext cx="492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4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437951" cy="156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4850" y="499425"/>
            <a:ext cx="2611450" cy="14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5" y="2336687"/>
            <a:ext cx="2790749" cy="156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98025" y="0"/>
            <a:ext cx="2720250" cy="219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34154" y="2190325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39173" y="3934292"/>
            <a:ext cx="2437950" cy="1302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369674" y="2458031"/>
            <a:ext cx="2437950" cy="147626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 txBox="1"/>
          <p:nvPr/>
        </p:nvSpPr>
        <p:spPr>
          <a:xfrm>
            <a:off x="210700" y="1735150"/>
            <a:ext cx="19086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Ultra"/>
                <a:ea typeface="Ultra"/>
                <a:cs typeface="Ultra"/>
                <a:sym typeface="Ultra"/>
              </a:rPr>
              <a:t>Economy</a:t>
            </a:r>
            <a:endParaRPr sz="210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03" name="Google Shape;103;p18"/>
          <p:cNvSpPr txBox="1"/>
          <p:nvPr/>
        </p:nvSpPr>
        <p:spPr>
          <a:xfrm>
            <a:off x="2938788" y="0"/>
            <a:ext cx="1958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Ultra"/>
                <a:ea typeface="Ultra"/>
                <a:cs typeface="Ultra"/>
                <a:sym typeface="Ultra"/>
              </a:rPr>
              <a:t>Supply</a:t>
            </a:r>
            <a:endParaRPr sz="200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04" name="Google Shape;104;p18"/>
          <p:cNvSpPr txBox="1"/>
          <p:nvPr/>
        </p:nvSpPr>
        <p:spPr>
          <a:xfrm>
            <a:off x="483375" y="4077625"/>
            <a:ext cx="26115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Ultra"/>
                <a:ea typeface="Ultra"/>
                <a:cs typeface="Ultra"/>
                <a:sym typeface="Ultra"/>
              </a:rPr>
              <a:t>Technology</a:t>
            </a:r>
            <a:endParaRPr sz="200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05" name="Google Shape;105;p18"/>
          <p:cNvSpPr txBox="1"/>
          <p:nvPr/>
        </p:nvSpPr>
        <p:spPr>
          <a:xfrm>
            <a:off x="6742325" y="3792550"/>
            <a:ext cx="1958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Ultra"/>
                <a:ea typeface="Ultra"/>
                <a:cs typeface="Ultra"/>
                <a:sym typeface="Ultra"/>
              </a:rPr>
              <a:t>Competitions </a:t>
            </a:r>
            <a:endParaRPr sz="160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06" name="Google Shape;106;p18"/>
          <p:cNvSpPr txBox="1"/>
          <p:nvPr/>
        </p:nvSpPr>
        <p:spPr>
          <a:xfrm>
            <a:off x="8626200" y="4833650"/>
            <a:ext cx="34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5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7" name="Google Shape;107;p18"/>
          <p:cNvSpPr txBox="1"/>
          <p:nvPr/>
        </p:nvSpPr>
        <p:spPr>
          <a:xfrm>
            <a:off x="4315400" y="-61100"/>
            <a:ext cx="1716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Ultra"/>
                <a:ea typeface="Ultra"/>
                <a:cs typeface="Ultra"/>
                <a:sym typeface="Ultra"/>
              </a:rPr>
              <a:t>Environmental</a:t>
            </a:r>
            <a:endParaRPr sz="1100">
              <a:latin typeface="Ultra"/>
              <a:ea typeface="Ultra"/>
              <a:cs typeface="Ultra"/>
              <a:sym typeface="Ultr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09875"/>
            <a:ext cx="3149176" cy="23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9625" y="813300"/>
            <a:ext cx="3558350" cy="162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75050" y="2310125"/>
            <a:ext cx="2268950" cy="28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1700" y="2752875"/>
            <a:ext cx="2728841" cy="181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56778" y="2652325"/>
            <a:ext cx="2454824" cy="166352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9"/>
          <p:cNvSpPr txBox="1"/>
          <p:nvPr/>
        </p:nvSpPr>
        <p:spPr>
          <a:xfrm>
            <a:off x="474125" y="4669375"/>
            <a:ext cx="25365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Ultra"/>
                <a:ea typeface="Ultra"/>
                <a:cs typeface="Ultra"/>
                <a:sym typeface="Ultra"/>
              </a:rPr>
              <a:t>System</a:t>
            </a:r>
            <a:endParaRPr sz="210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18" name="Google Shape;118;p19"/>
          <p:cNvSpPr txBox="1"/>
          <p:nvPr/>
        </p:nvSpPr>
        <p:spPr>
          <a:xfrm>
            <a:off x="3749875" y="4382025"/>
            <a:ext cx="202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Ultra"/>
                <a:ea typeface="Ultra"/>
                <a:cs typeface="Ultra"/>
                <a:sym typeface="Ultra"/>
              </a:rPr>
              <a:t>Procedures </a:t>
            </a:r>
            <a:endParaRPr sz="200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19" name="Google Shape;119;p19"/>
          <p:cNvSpPr txBox="1"/>
          <p:nvPr/>
        </p:nvSpPr>
        <p:spPr>
          <a:xfrm>
            <a:off x="7348425" y="2140650"/>
            <a:ext cx="1680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Ultra"/>
                <a:ea typeface="Ultra"/>
                <a:cs typeface="Ultra"/>
                <a:sym typeface="Ultra"/>
              </a:rPr>
              <a:t>Structure </a:t>
            </a:r>
            <a:endParaRPr sz="160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20" name="Google Shape;120;p19"/>
          <p:cNvSpPr txBox="1"/>
          <p:nvPr/>
        </p:nvSpPr>
        <p:spPr>
          <a:xfrm>
            <a:off x="5402125" y="110800"/>
            <a:ext cx="31491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Ultra"/>
                <a:ea typeface="Ultra"/>
                <a:cs typeface="Ultra"/>
                <a:sym typeface="Ultra"/>
              </a:rPr>
              <a:t>Organizational </a:t>
            </a:r>
            <a:endParaRPr sz="200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21" name="Google Shape;121;p19"/>
          <p:cNvSpPr txBox="1"/>
          <p:nvPr/>
        </p:nvSpPr>
        <p:spPr>
          <a:xfrm>
            <a:off x="8864625" y="4870525"/>
            <a:ext cx="279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6</a:t>
            </a:r>
            <a:endParaRPr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3269550" y="129325"/>
            <a:ext cx="26049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33">
                <a:latin typeface="Ultra"/>
                <a:ea typeface="Ultra"/>
                <a:cs typeface="Ultra"/>
                <a:sym typeface="Ultra"/>
              </a:rPr>
              <a:t>Interpersonal</a:t>
            </a:r>
            <a:r>
              <a:rPr lang="en"/>
              <a:t> </a:t>
            </a:r>
            <a:endParaRPr/>
          </a:p>
        </p:txBody>
      </p:sp>
      <p:pic>
        <p:nvPicPr>
          <p:cNvPr id="127" name="Google Shape;1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05125"/>
            <a:ext cx="3671500" cy="201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25" y="958350"/>
            <a:ext cx="24003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70675" y="3068975"/>
            <a:ext cx="2138703" cy="192212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0"/>
          <p:cNvSpPr txBox="1"/>
          <p:nvPr/>
        </p:nvSpPr>
        <p:spPr>
          <a:xfrm>
            <a:off x="272950" y="752725"/>
            <a:ext cx="962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Ultra"/>
                <a:ea typeface="Ultra"/>
                <a:cs typeface="Ultra"/>
                <a:sym typeface="Ultra"/>
              </a:rPr>
              <a:t>Influence</a:t>
            </a: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1" name="Google Shape;131;p20"/>
          <p:cNvSpPr txBox="1"/>
          <p:nvPr/>
        </p:nvSpPr>
        <p:spPr>
          <a:xfrm>
            <a:off x="3907900" y="2715425"/>
            <a:ext cx="1048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Ultra"/>
                <a:ea typeface="Ultra"/>
                <a:cs typeface="Ultra"/>
                <a:sym typeface="Ultra"/>
              </a:rPr>
              <a:t>Authority </a:t>
            </a:r>
            <a:endParaRPr sz="110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32" name="Google Shape;132;p20"/>
          <p:cNvSpPr txBox="1"/>
          <p:nvPr/>
        </p:nvSpPr>
        <p:spPr>
          <a:xfrm>
            <a:off x="8749700" y="4798675"/>
            <a:ext cx="39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7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3745500" y="71475"/>
            <a:ext cx="18579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Individual </a:t>
            </a:r>
            <a:endParaRPr/>
          </a:p>
        </p:txBody>
      </p:sp>
      <p:pic>
        <p:nvPicPr>
          <p:cNvPr id="138" name="Google Shape;13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47275"/>
            <a:ext cx="2620500" cy="1998525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1"/>
          <p:cNvSpPr txBox="1"/>
          <p:nvPr/>
        </p:nvSpPr>
        <p:spPr>
          <a:xfrm>
            <a:off x="574700" y="445375"/>
            <a:ext cx="1365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age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40" name="Google Shape;14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95425" y="1953550"/>
            <a:ext cx="2076450" cy="220027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1"/>
          <p:cNvSpPr txBox="1"/>
          <p:nvPr/>
        </p:nvSpPr>
        <p:spPr>
          <a:xfrm>
            <a:off x="3017125" y="1652250"/>
            <a:ext cx="1365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Job Position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42" name="Google Shape;14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71875" y="855400"/>
            <a:ext cx="2505075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97250" y="3249600"/>
            <a:ext cx="2581275" cy="177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1"/>
          <p:cNvSpPr txBox="1"/>
          <p:nvPr/>
        </p:nvSpPr>
        <p:spPr>
          <a:xfrm>
            <a:off x="5574525" y="2844725"/>
            <a:ext cx="207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Personality 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45" name="Google Shape;145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6000" y="2847500"/>
            <a:ext cx="1984043" cy="199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81374" y="309374"/>
            <a:ext cx="2362625" cy="15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1"/>
          <p:cNvSpPr txBox="1"/>
          <p:nvPr/>
        </p:nvSpPr>
        <p:spPr>
          <a:xfrm>
            <a:off x="7528475" y="1953550"/>
            <a:ext cx="152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Buying style 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8" name="Google Shape;148;p21"/>
          <p:cNvSpPr txBox="1"/>
          <p:nvPr/>
        </p:nvSpPr>
        <p:spPr>
          <a:xfrm>
            <a:off x="8649125" y="4683750"/>
            <a:ext cx="495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8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</Words>
  <Application>Microsoft Office PowerPoint</Application>
  <PresentationFormat>عرض على الشاشة (9:16)‏</PresentationFormat>
  <Paragraphs>55</Paragraphs>
  <Slides>12</Slides>
  <Notes>12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9" baseType="lpstr">
      <vt:lpstr>Arial</vt:lpstr>
      <vt:lpstr>Raleway</vt:lpstr>
      <vt:lpstr>Lora</vt:lpstr>
      <vt:lpstr>Source Sans Pro</vt:lpstr>
      <vt:lpstr>PT Serif</vt:lpstr>
      <vt:lpstr>Ultra</vt:lpstr>
      <vt:lpstr>Plum</vt:lpstr>
      <vt:lpstr>عرض تقديمي في PowerPoint</vt:lpstr>
      <vt:lpstr>Objectives :</vt:lpstr>
      <vt:lpstr> Table of Contents</vt:lpstr>
      <vt:lpstr>Business Buyer Behavior :</vt:lpstr>
      <vt:lpstr>What are The Major Factors That Influence Business Buyer Behavior:</vt:lpstr>
      <vt:lpstr>عرض تقديمي في PowerPoint</vt:lpstr>
      <vt:lpstr>عرض تقديمي في PowerPoint</vt:lpstr>
      <vt:lpstr>Interpersonal </vt:lpstr>
      <vt:lpstr>Individual </vt:lpstr>
      <vt:lpstr>Conclusion </vt:lpstr>
      <vt:lpstr>References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cp:lastModifiedBy>lenovo</cp:lastModifiedBy>
  <cp:revision>1</cp:revision>
  <dcterms:modified xsi:type="dcterms:W3CDTF">2022-04-19T23:13:17Z</dcterms:modified>
</cp:coreProperties>
</file>