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1"/>
  </p:notesMasterIdLst>
  <p:sldIdLst>
    <p:sldId id="2468" r:id="rId2"/>
    <p:sldId id="2466" r:id="rId3"/>
    <p:sldId id="259" r:id="rId4"/>
    <p:sldId id="276" r:id="rId5"/>
    <p:sldId id="261" r:id="rId6"/>
    <p:sldId id="2473" r:id="rId7"/>
    <p:sldId id="2474" r:id="rId8"/>
    <p:sldId id="2472" r:id="rId9"/>
    <p:sldId id="2470" r:id="rId10"/>
  </p:sldIdLst>
  <p:sldSz cx="9144000" cy="5143500" type="screen16x9"/>
  <p:notesSz cx="6858000" cy="9144000"/>
  <p:embeddedFontLst>
    <p:embeddedFont>
      <p:font typeface="Didact Gothic" pitchFamily="2" charset="0"/>
      <p:regular r:id="rId12"/>
    </p:embeddedFont>
    <p:embeddedFont>
      <p:font typeface="Spartan" pitchFamily="2" charset="77"/>
      <p:regular r:id="rId13"/>
      <p:bold r:id="rId14"/>
    </p:embeddedFont>
    <p:embeddedFont>
      <p:font typeface="Spartan Thin" pitchFamily="2" charset="77"/>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3AEADBA-557E-4BEB-895A-C4633059B3A1}">
  <a:tblStyle styleId="{E3AEADBA-557E-4BEB-895A-C4633059B3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0"/>
  </p:normalViewPr>
  <p:slideViewPr>
    <p:cSldViewPr snapToGrid="0" snapToObjects="1">
      <p:cViewPr varScale="1">
        <p:scale>
          <a:sx n="141" d="100"/>
          <a:sy n="141" d="100"/>
        </p:scale>
        <p:origin x="8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a:t>Download more minimal templates here: https://</a:t>
            </a:r>
            <a:r>
              <a:rPr lang="en-US" err="1"/>
              <a:t>crmrkt.com</a:t>
            </a:r>
            <a:r>
              <a:rPr lang="en-US"/>
              <a:t>/GK9Dwa</a:t>
            </a:r>
          </a:p>
          <a:p>
            <a:endParaRPr lang="en-US"/>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a:p>
        </p:txBody>
      </p:sp>
    </p:spTree>
    <p:extLst>
      <p:ext uri="{BB962C8B-B14F-4D97-AF65-F5344CB8AC3E}">
        <p14:creationId xmlns:p14="http://schemas.microsoft.com/office/powerpoint/2010/main" val="172610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a:t>Download more minimal templates here: https://</a:t>
            </a:r>
            <a:r>
              <a:rPr lang="en-US" err="1"/>
              <a:t>crmrkt.com</a:t>
            </a:r>
            <a:r>
              <a:rPr lang="en-US"/>
              <a:t>/GK9Dwa</a:t>
            </a:r>
          </a:p>
          <a:p>
            <a:endParaRPr lang="en-US"/>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a:p>
        </p:txBody>
      </p:sp>
    </p:spTree>
    <p:extLst>
      <p:ext uri="{BB962C8B-B14F-4D97-AF65-F5344CB8AC3E}">
        <p14:creationId xmlns:p14="http://schemas.microsoft.com/office/powerpoint/2010/main" val="90798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a16b937f7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a16b937f7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aca443f280_1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aca443f280_1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a16b937f70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a16b937f70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aca443f280_1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aca443f280_1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6577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aca443f280_1_8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aca443f280_1_8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51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a:t>Download more minimal templates here: https://</a:t>
            </a:r>
            <a:r>
              <a:rPr lang="en-US" err="1"/>
              <a:t>crmrkt.com</a:t>
            </a:r>
            <a:r>
              <a:rPr lang="en-US"/>
              <a:t>/GK9Dwa</a:t>
            </a:r>
          </a:p>
          <a:p>
            <a:endParaRPr lang="en-US"/>
          </a:p>
        </p:txBody>
      </p:sp>
      <p:sp>
        <p:nvSpPr>
          <p:cNvPr id="4" name="Slide Number Placeholder 3"/>
          <p:cNvSpPr>
            <a:spLocks noGrp="1"/>
          </p:cNvSpPr>
          <p:nvPr>
            <p:ph type="sldNum" sz="quarter" idx="10"/>
          </p:nvPr>
        </p:nvSpPr>
        <p:spPr/>
        <p:txBody>
          <a:bodyPr/>
          <a:lstStyle/>
          <a:p>
            <a:fld id="{006BE02D-20C0-F840-AFAC-BEA99C74FDC2}" type="slidenum">
              <a:rPr lang="en-US" smtClean="0"/>
              <a:pPr/>
              <a:t>8</a:t>
            </a:fld>
            <a:endParaRPr lang="en-US"/>
          </a:p>
        </p:txBody>
      </p:sp>
    </p:spTree>
    <p:extLst>
      <p:ext uri="{BB962C8B-B14F-4D97-AF65-F5344CB8AC3E}">
        <p14:creationId xmlns:p14="http://schemas.microsoft.com/office/powerpoint/2010/main" val="857586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a:t>Download more minimal templates here: https://</a:t>
            </a:r>
            <a:r>
              <a:rPr lang="en-US" err="1"/>
              <a:t>crmrkt.com</a:t>
            </a:r>
            <a:r>
              <a:rPr lang="en-US"/>
              <a:t>/GK9Dwa</a:t>
            </a:r>
          </a:p>
          <a:p>
            <a:endParaRPr lang="en-US"/>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a:p>
        </p:txBody>
      </p:sp>
    </p:spTree>
    <p:extLst>
      <p:ext uri="{BB962C8B-B14F-4D97-AF65-F5344CB8AC3E}">
        <p14:creationId xmlns:p14="http://schemas.microsoft.com/office/powerpoint/2010/main" val="1561329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p:nvPr/>
        </p:nvSpPr>
        <p:spPr>
          <a:xfrm>
            <a:off x="3924300" y="543000"/>
            <a:ext cx="4657800" cy="4600500"/>
          </a:xfrm>
          <a:prstGeom prst="rect">
            <a:avLst/>
          </a:prstGeom>
          <a:solidFill>
            <a:srgbClr val="DCC0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title"/>
          </p:nvPr>
        </p:nvSpPr>
        <p:spPr>
          <a:xfrm>
            <a:off x="5429250" y="2741400"/>
            <a:ext cx="2491800" cy="120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8" name="Google Shape;18;p3"/>
          <p:cNvSpPr txBox="1">
            <a:spLocks noGrp="1"/>
          </p:cNvSpPr>
          <p:nvPr>
            <p:ph type="subTitle" idx="1"/>
          </p:nvPr>
        </p:nvSpPr>
        <p:spPr>
          <a:xfrm>
            <a:off x="5429250" y="3943200"/>
            <a:ext cx="2164500" cy="6573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600">
                <a:solidFill>
                  <a:srgbClr val="6A5E58"/>
                </a:solidFill>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9" name="Google Shape;19;p3"/>
          <p:cNvSpPr txBox="1">
            <a:spLocks noGrp="1"/>
          </p:cNvSpPr>
          <p:nvPr>
            <p:ph type="title" idx="2"/>
          </p:nvPr>
        </p:nvSpPr>
        <p:spPr>
          <a:xfrm>
            <a:off x="561900" y="543000"/>
            <a:ext cx="1821900" cy="120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7200">
                <a:solidFill>
                  <a:schemeClr val="l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6252852" y="3058200"/>
            <a:ext cx="2129400" cy="864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2001300" y="1482000"/>
            <a:ext cx="2028000" cy="864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28" name="Google Shape;28;p5"/>
          <p:cNvSpPr txBox="1">
            <a:spLocks noGrp="1"/>
          </p:cNvSpPr>
          <p:nvPr>
            <p:ph type="title"/>
          </p:nvPr>
        </p:nvSpPr>
        <p:spPr>
          <a:xfrm>
            <a:off x="723900" y="1482000"/>
            <a:ext cx="1161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solidFill>
                  <a:srgbClr val="FFFFFF"/>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9" name="Google Shape;29;p5"/>
          <p:cNvSpPr txBox="1">
            <a:spLocks noGrp="1"/>
          </p:cNvSpPr>
          <p:nvPr>
            <p:ph type="title" idx="3"/>
          </p:nvPr>
        </p:nvSpPr>
        <p:spPr>
          <a:xfrm>
            <a:off x="4914950" y="3058200"/>
            <a:ext cx="1161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000">
                <a:solidFill>
                  <a:srgbClr val="FFFFFF"/>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30" name="Google Shape;30;p5"/>
          <p:cNvSpPr txBox="1">
            <a:spLocks noGrp="1"/>
          </p:cNvSpPr>
          <p:nvPr>
            <p:ph type="title" idx="4"/>
          </p:nvPr>
        </p:nvSpPr>
        <p:spPr>
          <a:xfrm>
            <a:off x="723900" y="543000"/>
            <a:ext cx="7658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solidFill>
                  <a:srgbClr val="FFFFFF"/>
                </a:solidFill>
              </a:defRPr>
            </a:lvl1pPr>
            <a:lvl2pPr lvl="1" rtl="0">
              <a:spcBef>
                <a:spcPts val="0"/>
              </a:spcBef>
              <a:spcAft>
                <a:spcPts val="0"/>
              </a:spcAft>
              <a:buSzPts val="2800"/>
              <a:buFont typeface="Spartan Thin"/>
              <a:buNone/>
              <a:defRPr>
                <a:latin typeface="Spartan Thin"/>
                <a:ea typeface="Spartan Thin"/>
                <a:cs typeface="Spartan Thin"/>
                <a:sym typeface="Spartan Thin"/>
              </a:defRPr>
            </a:lvl2pPr>
            <a:lvl3pPr lvl="2" rtl="0">
              <a:spcBef>
                <a:spcPts val="0"/>
              </a:spcBef>
              <a:spcAft>
                <a:spcPts val="0"/>
              </a:spcAft>
              <a:buSzPts val="2800"/>
              <a:buFont typeface="Spartan Thin"/>
              <a:buNone/>
              <a:defRPr>
                <a:latin typeface="Spartan Thin"/>
                <a:ea typeface="Spartan Thin"/>
                <a:cs typeface="Spartan Thin"/>
                <a:sym typeface="Spartan Thin"/>
              </a:defRPr>
            </a:lvl3pPr>
            <a:lvl4pPr lvl="3" rtl="0">
              <a:spcBef>
                <a:spcPts val="0"/>
              </a:spcBef>
              <a:spcAft>
                <a:spcPts val="0"/>
              </a:spcAft>
              <a:buSzPts val="2800"/>
              <a:buFont typeface="Spartan Thin"/>
              <a:buNone/>
              <a:defRPr>
                <a:latin typeface="Spartan Thin"/>
                <a:ea typeface="Spartan Thin"/>
                <a:cs typeface="Spartan Thin"/>
                <a:sym typeface="Spartan Thin"/>
              </a:defRPr>
            </a:lvl4pPr>
            <a:lvl5pPr lvl="4" rtl="0">
              <a:spcBef>
                <a:spcPts val="0"/>
              </a:spcBef>
              <a:spcAft>
                <a:spcPts val="0"/>
              </a:spcAft>
              <a:buSzPts val="2800"/>
              <a:buFont typeface="Spartan Thin"/>
              <a:buNone/>
              <a:defRPr>
                <a:latin typeface="Spartan Thin"/>
                <a:ea typeface="Spartan Thin"/>
                <a:cs typeface="Spartan Thin"/>
                <a:sym typeface="Spartan Thin"/>
              </a:defRPr>
            </a:lvl5pPr>
            <a:lvl6pPr lvl="5" rtl="0">
              <a:spcBef>
                <a:spcPts val="0"/>
              </a:spcBef>
              <a:spcAft>
                <a:spcPts val="0"/>
              </a:spcAft>
              <a:buSzPts val="2800"/>
              <a:buFont typeface="Spartan Thin"/>
              <a:buNone/>
              <a:defRPr>
                <a:latin typeface="Spartan Thin"/>
                <a:ea typeface="Spartan Thin"/>
                <a:cs typeface="Spartan Thin"/>
                <a:sym typeface="Spartan Thin"/>
              </a:defRPr>
            </a:lvl6pPr>
            <a:lvl7pPr lvl="6" rtl="0">
              <a:spcBef>
                <a:spcPts val="0"/>
              </a:spcBef>
              <a:spcAft>
                <a:spcPts val="0"/>
              </a:spcAft>
              <a:buSzPts val="2800"/>
              <a:buFont typeface="Spartan Thin"/>
              <a:buNone/>
              <a:defRPr>
                <a:latin typeface="Spartan Thin"/>
                <a:ea typeface="Spartan Thin"/>
                <a:cs typeface="Spartan Thin"/>
                <a:sym typeface="Spartan Thin"/>
              </a:defRPr>
            </a:lvl7pPr>
            <a:lvl8pPr lvl="7" rtl="0">
              <a:spcBef>
                <a:spcPts val="0"/>
              </a:spcBef>
              <a:spcAft>
                <a:spcPts val="0"/>
              </a:spcAft>
              <a:buSzPts val="2800"/>
              <a:buFont typeface="Spartan Thin"/>
              <a:buNone/>
              <a:defRPr>
                <a:latin typeface="Spartan Thin"/>
                <a:ea typeface="Spartan Thin"/>
                <a:cs typeface="Spartan Thin"/>
                <a:sym typeface="Spartan Thin"/>
              </a:defRPr>
            </a:lvl8pPr>
            <a:lvl9pPr lvl="8" rtl="0">
              <a:spcBef>
                <a:spcPts val="0"/>
              </a:spcBef>
              <a:spcAft>
                <a:spcPts val="0"/>
              </a:spcAft>
              <a:buSzPts val="2800"/>
              <a:buFont typeface="Spartan Thin"/>
              <a:buNone/>
              <a:defRPr>
                <a:latin typeface="Spartan Thin"/>
                <a:ea typeface="Spartan Thin"/>
                <a:cs typeface="Spartan Thin"/>
                <a:sym typeface="Spartan Thin"/>
              </a:defRPr>
            </a:lvl9pPr>
          </a:lstStyle>
          <a:p>
            <a:endParaRPr/>
          </a:p>
        </p:txBody>
      </p:sp>
      <p:sp>
        <p:nvSpPr>
          <p:cNvPr id="31" name="Google Shape;31;p5"/>
          <p:cNvSpPr/>
          <p:nvPr/>
        </p:nvSpPr>
        <p:spPr>
          <a:xfrm>
            <a:off x="581025" y="543000"/>
            <a:ext cx="7991400" cy="4057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numbers">
  <p:cSld name="CUSTOM_8">
    <p:spTree>
      <p:nvGrpSpPr>
        <p:cNvPr id="1" name="Shape 134"/>
        <p:cNvGrpSpPr/>
        <p:nvPr/>
      </p:nvGrpSpPr>
      <p:grpSpPr>
        <a:xfrm>
          <a:off x="0" y="0"/>
          <a:ext cx="0" cy="0"/>
          <a:chOff x="0" y="0"/>
          <a:chExt cx="0" cy="0"/>
        </a:xfrm>
      </p:grpSpPr>
      <p:sp>
        <p:nvSpPr>
          <p:cNvPr id="135" name="Google Shape;135;p23"/>
          <p:cNvSpPr/>
          <p:nvPr/>
        </p:nvSpPr>
        <p:spPr>
          <a:xfrm>
            <a:off x="543000" y="543000"/>
            <a:ext cx="4410300" cy="4600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3"/>
          <p:cNvSpPr txBox="1">
            <a:spLocks noGrp="1"/>
          </p:cNvSpPr>
          <p:nvPr>
            <p:ph type="title"/>
          </p:nvPr>
        </p:nvSpPr>
        <p:spPr>
          <a:xfrm>
            <a:off x="4953150" y="871600"/>
            <a:ext cx="34956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a:lvl1pPr>
            <a:lvl2pPr lvl="1" rtl="0">
              <a:spcBef>
                <a:spcPts val="0"/>
              </a:spcBef>
              <a:spcAft>
                <a:spcPts val="0"/>
              </a:spcAft>
              <a:buSzPts val="2800"/>
              <a:buFont typeface="Spartan Thin"/>
              <a:buNone/>
              <a:defRPr>
                <a:latin typeface="Spartan Thin"/>
                <a:ea typeface="Spartan Thin"/>
                <a:cs typeface="Spartan Thin"/>
                <a:sym typeface="Spartan Thin"/>
              </a:defRPr>
            </a:lvl2pPr>
            <a:lvl3pPr lvl="2" rtl="0">
              <a:spcBef>
                <a:spcPts val="0"/>
              </a:spcBef>
              <a:spcAft>
                <a:spcPts val="0"/>
              </a:spcAft>
              <a:buSzPts val="2800"/>
              <a:buFont typeface="Spartan Thin"/>
              <a:buNone/>
              <a:defRPr>
                <a:latin typeface="Spartan Thin"/>
                <a:ea typeface="Spartan Thin"/>
                <a:cs typeface="Spartan Thin"/>
                <a:sym typeface="Spartan Thin"/>
              </a:defRPr>
            </a:lvl3pPr>
            <a:lvl4pPr lvl="3" rtl="0">
              <a:spcBef>
                <a:spcPts val="0"/>
              </a:spcBef>
              <a:spcAft>
                <a:spcPts val="0"/>
              </a:spcAft>
              <a:buSzPts val="2800"/>
              <a:buFont typeface="Spartan Thin"/>
              <a:buNone/>
              <a:defRPr>
                <a:latin typeface="Spartan Thin"/>
                <a:ea typeface="Spartan Thin"/>
                <a:cs typeface="Spartan Thin"/>
                <a:sym typeface="Spartan Thin"/>
              </a:defRPr>
            </a:lvl4pPr>
            <a:lvl5pPr lvl="4" rtl="0">
              <a:spcBef>
                <a:spcPts val="0"/>
              </a:spcBef>
              <a:spcAft>
                <a:spcPts val="0"/>
              </a:spcAft>
              <a:buSzPts val="2800"/>
              <a:buFont typeface="Spartan Thin"/>
              <a:buNone/>
              <a:defRPr>
                <a:latin typeface="Spartan Thin"/>
                <a:ea typeface="Spartan Thin"/>
                <a:cs typeface="Spartan Thin"/>
                <a:sym typeface="Spartan Thin"/>
              </a:defRPr>
            </a:lvl5pPr>
            <a:lvl6pPr lvl="5" rtl="0">
              <a:spcBef>
                <a:spcPts val="0"/>
              </a:spcBef>
              <a:spcAft>
                <a:spcPts val="0"/>
              </a:spcAft>
              <a:buSzPts val="2800"/>
              <a:buFont typeface="Spartan Thin"/>
              <a:buNone/>
              <a:defRPr>
                <a:latin typeface="Spartan Thin"/>
                <a:ea typeface="Spartan Thin"/>
                <a:cs typeface="Spartan Thin"/>
                <a:sym typeface="Spartan Thin"/>
              </a:defRPr>
            </a:lvl6pPr>
            <a:lvl7pPr lvl="6" rtl="0">
              <a:spcBef>
                <a:spcPts val="0"/>
              </a:spcBef>
              <a:spcAft>
                <a:spcPts val="0"/>
              </a:spcAft>
              <a:buSzPts val="2800"/>
              <a:buFont typeface="Spartan Thin"/>
              <a:buNone/>
              <a:defRPr>
                <a:latin typeface="Spartan Thin"/>
                <a:ea typeface="Spartan Thin"/>
                <a:cs typeface="Spartan Thin"/>
                <a:sym typeface="Spartan Thin"/>
              </a:defRPr>
            </a:lvl7pPr>
            <a:lvl8pPr lvl="7" rtl="0">
              <a:spcBef>
                <a:spcPts val="0"/>
              </a:spcBef>
              <a:spcAft>
                <a:spcPts val="0"/>
              </a:spcAft>
              <a:buSzPts val="2800"/>
              <a:buFont typeface="Spartan Thin"/>
              <a:buNone/>
              <a:defRPr>
                <a:latin typeface="Spartan Thin"/>
                <a:ea typeface="Spartan Thin"/>
                <a:cs typeface="Spartan Thin"/>
                <a:sym typeface="Spartan Thin"/>
              </a:defRPr>
            </a:lvl8pPr>
            <a:lvl9pPr lvl="8" rtl="0">
              <a:spcBef>
                <a:spcPts val="0"/>
              </a:spcBef>
              <a:spcAft>
                <a:spcPts val="0"/>
              </a:spcAft>
              <a:buSzPts val="2800"/>
              <a:buFont typeface="Spartan Thin"/>
              <a:buNone/>
              <a:defRPr>
                <a:latin typeface="Spartan Thin"/>
                <a:ea typeface="Spartan Thin"/>
                <a:cs typeface="Spartan Thin"/>
                <a:sym typeface="Spartan Thin"/>
              </a:defRPr>
            </a:lvl9pPr>
          </a:lstStyle>
          <a:p>
            <a:endParaRPr/>
          </a:p>
        </p:txBody>
      </p:sp>
      <p:sp>
        <p:nvSpPr>
          <p:cNvPr id="137" name="Google Shape;137;p23"/>
          <p:cNvSpPr txBox="1">
            <a:spLocks noGrp="1"/>
          </p:cNvSpPr>
          <p:nvPr>
            <p:ph type="title" idx="2"/>
          </p:nvPr>
        </p:nvSpPr>
        <p:spPr>
          <a:xfrm>
            <a:off x="1694850" y="2335294"/>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38" name="Google Shape;138;p23"/>
          <p:cNvSpPr txBox="1">
            <a:spLocks noGrp="1"/>
          </p:cNvSpPr>
          <p:nvPr>
            <p:ph type="subTitle" idx="1"/>
          </p:nvPr>
        </p:nvSpPr>
        <p:spPr>
          <a:xfrm>
            <a:off x="1694850" y="2606815"/>
            <a:ext cx="2485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39" name="Google Shape;139;p23"/>
          <p:cNvSpPr txBox="1">
            <a:spLocks noGrp="1"/>
          </p:cNvSpPr>
          <p:nvPr>
            <p:ph type="title" idx="3"/>
          </p:nvPr>
        </p:nvSpPr>
        <p:spPr>
          <a:xfrm>
            <a:off x="1694861" y="3639799"/>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40" name="Google Shape;140;p23"/>
          <p:cNvSpPr txBox="1">
            <a:spLocks noGrp="1"/>
          </p:cNvSpPr>
          <p:nvPr>
            <p:ph type="subTitle" idx="4"/>
          </p:nvPr>
        </p:nvSpPr>
        <p:spPr>
          <a:xfrm>
            <a:off x="1694850" y="3911325"/>
            <a:ext cx="2485500" cy="555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1" name="Google Shape;141;p23"/>
          <p:cNvSpPr txBox="1">
            <a:spLocks noGrp="1"/>
          </p:cNvSpPr>
          <p:nvPr>
            <p:ph type="title" idx="5"/>
          </p:nvPr>
        </p:nvSpPr>
        <p:spPr>
          <a:xfrm>
            <a:off x="1694863" y="1106100"/>
            <a:ext cx="24855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rgbClr val="FFFFFF"/>
                </a:solidFill>
              </a:defRPr>
            </a:lvl1pPr>
            <a:lvl2pPr lvl="1" rtl="0">
              <a:spcBef>
                <a:spcPts val="0"/>
              </a:spcBef>
              <a:spcAft>
                <a:spcPts val="0"/>
              </a:spcAft>
              <a:buSzPts val="2800"/>
              <a:buNone/>
              <a:defRPr>
                <a:latin typeface="Didact Gothic"/>
                <a:ea typeface="Didact Gothic"/>
                <a:cs typeface="Didact Gothic"/>
                <a:sym typeface="Didact Gothic"/>
              </a:defRPr>
            </a:lvl2pPr>
            <a:lvl3pPr lvl="2" rtl="0">
              <a:spcBef>
                <a:spcPts val="0"/>
              </a:spcBef>
              <a:spcAft>
                <a:spcPts val="0"/>
              </a:spcAft>
              <a:buSzPts val="2800"/>
              <a:buNone/>
              <a:defRPr>
                <a:latin typeface="Didact Gothic"/>
                <a:ea typeface="Didact Gothic"/>
                <a:cs typeface="Didact Gothic"/>
                <a:sym typeface="Didact Gothic"/>
              </a:defRPr>
            </a:lvl3pPr>
            <a:lvl4pPr lvl="3" rtl="0">
              <a:spcBef>
                <a:spcPts val="0"/>
              </a:spcBef>
              <a:spcAft>
                <a:spcPts val="0"/>
              </a:spcAft>
              <a:buSzPts val="2800"/>
              <a:buNone/>
              <a:defRPr>
                <a:latin typeface="Didact Gothic"/>
                <a:ea typeface="Didact Gothic"/>
                <a:cs typeface="Didact Gothic"/>
                <a:sym typeface="Didact Gothic"/>
              </a:defRPr>
            </a:lvl4pPr>
            <a:lvl5pPr lvl="4" rtl="0">
              <a:spcBef>
                <a:spcPts val="0"/>
              </a:spcBef>
              <a:spcAft>
                <a:spcPts val="0"/>
              </a:spcAft>
              <a:buSzPts val="2800"/>
              <a:buNone/>
              <a:defRPr>
                <a:latin typeface="Didact Gothic"/>
                <a:ea typeface="Didact Gothic"/>
                <a:cs typeface="Didact Gothic"/>
                <a:sym typeface="Didact Gothic"/>
              </a:defRPr>
            </a:lvl5pPr>
            <a:lvl6pPr lvl="5" rtl="0">
              <a:spcBef>
                <a:spcPts val="0"/>
              </a:spcBef>
              <a:spcAft>
                <a:spcPts val="0"/>
              </a:spcAft>
              <a:buSzPts val="2800"/>
              <a:buNone/>
              <a:defRPr>
                <a:latin typeface="Didact Gothic"/>
                <a:ea typeface="Didact Gothic"/>
                <a:cs typeface="Didact Gothic"/>
                <a:sym typeface="Didact Gothic"/>
              </a:defRPr>
            </a:lvl6pPr>
            <a:lvl7pPr lvl="6" rtl="0">
              <a:spcBef>
                <a:spcPts val="0"/>
              </a:spcBef>
              <a:spcAft>
                <a:spcPts val="0"/>
              </a:spcAft>
              <a:buSzPts val="2800"/>
              <a:buNone/>
              <a:defRPr>
                <a:latin typeface="Didact Gothic"/>
                <a:ea typeface="Didact Gothic"/>
                <a:cs typeface="Didact Gothic"/>
                <a:sym typeface="Didact Gothic"/>
              </a:defRPr>
            </a:lvl7pPr>
            <a:lvl8pPr lvl="7" rtl="0">
              <a:spcBef>
                <a:spcPts val="0"/>
              </a:spcBef>
              <a:spcAft>
                <a:spcPts val="0"/>
              </a:spcAft>
              <a:buSzPts val="2800"/>
              <a:buNone/>
              <a:defRPr>
                <a:latin typeface="Didact Gothic"/>
                <a:ea typeface="Didact Gothic"/>
                <a:cs typeface="Didact Gothic"/>
                <a:sym typeface="Didact Gothic"/>
              </a:defRPr>
            </a:lvl8pPr>
            <a:lvl9pPr lvl="8" rtl="0">
              <a:spcBef>
                <a:spcPts val="0"/>
              </a:spcBef>
              <a:spcAft>
                <a:spcPts val="0"/>
              </a:spcAft>
              <a:buSzPts val="2800"/>
              <a:buNone/>
              <a:defRPr>
                <a:latin typeface="Didact Gothic"/>
                <a:ea typeface="Didact Gothic"/>
                <a:cs typeface="Didact Gothic"/>
                <a:sym typeface="Didact Gothic"/>
              </a:defRPr>
            </a:lvl9pPr>
          </a:lstStyle>
          <a:p>
            <a:endParaRPr/>
          </a:p>
        </p:txBody>
      </p:sp>
      <p:sp>
        <p:nvSpPr>
          <p:cNvPr id="142" name="Google Shape;142;p23"/>
          <p:cNvSpPr txBox="1">
            <a:spLocks noGrp="1"/>
          </p:cNvSpPr>
          <p:nvPr>
            <p:ph type="subTitle" idx="6"/>
          </p:nvPr>
        </p:nvSpPr>
        <p:spPr>
          <a:xfrm>
            <a:off x="1694850" y="1377625"/>
            <a:ext cx="2485500" cy="497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43" name="Google Shape;143;p23"/>
          <p:cNvSpPr txBox="1">
            <a:spLocks noGrp="1"/>
          </p:cNvSpPr>
          <p:nvPr>
            <p:ph type="title" idx="7" hasCustomPrompt="1"/>
          </p:nvPr>
        </p:nvSpPr>
        <p:spPr>
          <a:xfrm>
            <a:off x="962025" y="1275450"/>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44" name="Google Shape;144;p23"/>
          <p:cNvSpPr txBox="1">
            <a:spLocks noGrp="1"/>
          </p:cNvSpPr>
          <p:nvPr>
            <p:ph type="title" idx="8" hasCustomPrompt="1"/>
          </p:nvPr>
        </p:nvSpPr>
        <p:spPr>
          <a:xfrm>
            <a:off x="962025" y="2512406"/>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45" name="Google Shape;145;p23"/>
          <p:cNvSpPr txBox="1">
            <a:spLocks noGrp="1"/>
          </p:cNvSpPr>
          <p:nvPr>
            <p:ph type="title" idx="9" hasCustomPrompt="1"/>
          </p:nvPr>
        </p:nvSpPr>
        <p:spPr>
          <a:xfrm>
            <a:off x="962025" y="3806500"/>
            <a:ext cx="771600" cy="55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rgbClr val="6A5E58"/>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168"/>
        <p:cNvGrpSpPr/>
        <p:nvPr/>
      </p:nvGrpSpPr>
      <p:grpSpPr>
        <a:xfrm>
          <a:off x="0" y="0"/>
          <a:ext cx="0" cy="0"/>
          <a:chOff x="0" y="0"/>
          <a:chExt cx="0" cy="0"/>
        </a:xfrm>
      </p:grpSpPr>
      <p:sp>
        <p:nvSpPr>
          <p:cNvPr id="169" name="Google Shape;169;p28"/>
          <p:cNvSpPr txBox="1">
            <a:spLocks noGrp="1"/>
          </p:cNvSpPr>
          <p:nvPr>
            <p:ph type="title"/>
          </p:nvPr>
        </p:nvSpPr>
        <p:spPr>
          <a:xfrm>
            <a:off x="723900" y="543000"/>
            <a:ext cx="76581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0" name="Google Shape;170;p28"/>
          <p:cNvSpPr/>
          <p:nvPr/>
        </p:nvSpPr>
        <p:spPr>
          <a:xfrm>
            <a:off x="572700" y="1838325"/>
            <a:ext cx="7998600" cy="3314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52149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3900" y="543000"/>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Spartan Thin"/>
              <a:buNone/>
              <a:defRPr sz="2800">
                <a:solidFill>
                  <a:schemeClr val="dk1"/>
                </a:solidFill>
                <a:latin typeface="Spartan Thin"/>
                <a:ea typeface="Spartan Thin"/>
                <a:cs typeface="Spartan Thin"/>
                <a:sym typeface="Spartan Thin"/>
              </a:defRPr>
            </a:lvl1pPr>
            <a:lvl2pPr lvl="1">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2pPr>
            <a:lvl3pPr lvl="2">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3pPr>
            <a:lvl4pPr lvl="3">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4pPr>
            <a:lvl5pPr lvl="4">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5pPr>
            <a:lvl6pPr lvl="5">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6pPr>
            <a:lvl7pPr lvl="6">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7pPr>
            <a:lvl8pPr lvl="7">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8pPr>
            <a:lvl9pPr lvl="8">
              <a:spcBef>
                <a:spcPts val="0"/>
              </a:spcBef>
              <a:spcAft>
                <a:spcPts val="0"/>
              </a:spcAft>
              <a:buClr>
                <a:schemeClr val="dk1"/>
              </a:buClr>
              <a:buSzPts val="2800"/>
              <a:buFont typeface="Spartan"/>
              <a:buNone/>
              <a:defRPr sz="2800">
                <a:solidFill>
                  <a:schemeClr val="dk1"/>
                </a:solidFill>
                <a:latin typeface="Spartan"/>
                <a:ea typeface="Spartan"/>
                <a:cs typeface="Spartan"/>
                <a:sym typeface="Spartan"/>
              </a:defRPr>
            </a:lvl9pPr>
          </a:lstStyle>
          <a:p>
            <a:endParaRPr/>
          </a:p>
        </p:txBody>
      </p:sp>
      <p:sp>
        <p:nvSpPr>
          <p:cNvPr id="7" name="Google Shape;7;p1"/>
          <p:cNvSpPr txBox="1">
            <a:spLocks noGrp="1"/>
          </p:cNvSpPr>
          <p:nvPr>
            <p:ph type="body" idx="1"/>
          </p:nvPr>
        </p:nvSpPr>
        <p:spPr>
          <a:xfrm>
            <a:off x="723900" y="1676400"/>
            <a:ext cx="7658100" cy="28557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1pPr>
            <a:lvl2pPr marL="914400" lvl="1"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2pPr>
            <a:lvl3pPr marL="1371600" lvl="2"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3pPr>
            <a:lvl4pPr marL="1828800" lvl="3"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4pPr>
            <a:lvl5pPr marL="2286000" lvl="4"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5pPr>
            <a:lvl6pPr marL="2743200" lvl="5"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6pPr>
            <a:lvl7pPr marL="3200400" lvl="6"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7pPr>
            <a:lvl8pPr marL="3657600" lvl="7" indent="-317500">
              <a:lnSpc>
                <a:spcPct val="115000"/>
              </a:lnSpc>
              <a:spcBef>
                <a:spcPts val="1600"/>
              </a:spcBef>
              <a:spcAft>
                <a:spcPts val="0"/>
              </a:spcAft>
              <a:buClr>
                <a:schemeClr val="accent3"/>
              </a:buClr>
              <a:buSzPts val="1400"/>
              <a:buFont typeface="Didact Gothic"/>
              <a:buChar char="○"/>
              <a:defRPr>
                <a:solidFill>
                  <a:schemeClr val="accent3"/>
                </a:solidFill>
                <a:latin typeface="Didact Gothic"/>
                <a:ea typeface="Didact Gothic"/>
                <a:cs typeface="Didact Gothic"/>
                <a:sym typeface="Didact Gothic"/>
              </a:defRPr>
            </a:lvl8pPr>
            <a:lvl9pPr marL="4114800" lvl="8" indent="-317500">
              <a:lnSpc>
                <a:spcPct val="115000"/>
              </a:lnSpc>
              <a:spcBef>
                <a:spcPts val="1600"/>
              </a:spcBef>
              <a:spcAft>
                <a:spcPts val="1600"/>
              </a:spcAft>
              <a:buClr>
                <a:schemeClr val="accent3"/>
              </a:buClr>
              <a:buSzPts val="1400"/>
              <a:buFont typeface="Didact Gothic"/>
              <a:buChar char="■"/>
              <a:defRPr>
                <a:solidFill>
                  <a:schemeClr val="accent3"/>
                </a:solidFill>
                <a:latin typeface="Didact Gothic"/>
                <a:ea typeface="Didact Gothic"/>
                <a:cs typeface="Didact Gothic"/>
                <a:sym typeface="Didact Gothic"/>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8" r:id="rId3"/>
    <p:sldLayoutId id="2147483669" r:id="rId4"/>
    <p:sldLayoutId id="2147483674" r:id="rId5"/>
    <p:sldLayoutId id="214748367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2">
          <p15:clr>
            <a:srgbClr val="EA4335"/>
          </p15:clr>
        </p15:guide>
        <p15:guide id="2" pos="456">
          <p15:clr>
            <a:srgbClr val="EA4335"/>
          </p15:clr>
        </p15:guide>
        <p15:guide id="3" orient="horz" pos="2898">
          <p15:clr>
            <a:srgbClr val="EA4335"/>
          </p15:clr>
        </p15:guide>
        <p15:guide id="4" pos="528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hyperlink" Target="http://www.oecd.org/investment/toolkit/policyareas/publicgovernance/"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hyperlink" Target="http://www.oecd.org/investment/toolkit/policyareas/publicgovernance/#:~:text=Public%20governance%20is%20important%20for" TargetMode="External"/><Relationship Id="rId4" Type="http://schemas.openxmlformats.org/officeDocument/2006/relationships/hyperlink" Target="http://www.cgi.org.uk/professional-development/discover-governance/looking-to-start-a-career-in-governance/what-is-governance.b"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exagon 12">
            <a:extLst>
              <a:ext uri="{FF2B5EF4-FFF2-40B4-BE49-F238E27FC236}">
                <a16:creationId xmlns:a16="http://schemas.microsoft.com/office/drawing/2014/main" id="{5EBF2701-305A-6B47-834C-60FAD309B415}"/>
              </a:ext>
            </a:extLst>
          </p:cNvPr>
          <p:cNvSpPr/>
          <p:nvPr/>
        </p:nvSpPr>
        <p:spPr>
          <a:xfrm flipV="1">
            <a:off x="4776219" y="2485810"/>
            <a:ext cx="961327" cy="888353"/>
          </a:xfrm>
          <a:prstGeom prst="hexagon">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sp>
        <p:nvSpPr>
          <p:cNvPr id="14" name="Text Placeholder 20">
            <a:extLst>
              <a:ext uri="{FF2B5EF4-FFF2-40B4-BE49-F238E27FC236}">
                <a16:creationId xmlns:a16="http://schemas.microsoft.com/office/drawing/2014/main" id="{CCEC81D3-894A-804E-A21E-A754D6515FA9}"/>
              </a:ext>
            </a:extLst>
          </p:cNvPr>
          <p:cNvSpPr txBox="1">
            <a:spLocks/>
          </p:cNvSpPr>
          <p:nvPr/>
        </p:nvSpPr>
        <p:spPr>
          <a:xfrm>
            <a:off x="1182980" y="2785686"/>
            <a:ext cx="6482584" cy="403447"/>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endParaRPr lang="en-US" sz="3600" dirty="0">
              <a:solidFill>
                <a:schemeClr val="tx1"/>
              </a:solidFill>
              <a:latin typeface="Poppins SemiBold"/>
            </a:endParaRPr>
          </a:p>
        </p:txBody>
      </p:sp>
      <p:sp>
        <p:nvSpPr>
          <p:cNvPr id="16" name="Text Placeholder 20">
            <a:extLst>
              <a:ext uri="{FF2B5EF4-FFF2-40B4-BE49-F238E27FC236}">
                <a16:creationId xmlns:a16="http://schemas.microsoft.com/office/drawing/2014/main" id="{D8616A91-7611-444D-8064-2AB6CDC0C263}"/>
              </a:ext>
            </a:extLst>
          </p:cNvPr>
          <p:cNvSpPr txBox="1">
            <a:spLocks/>
          </p:cNvSpPr>
          <p:nvPr/>
        </p:nvSpPr>
        <p:spPr>
          <a:xfrm>
            <a:off x="1167679" y="2446876"/>
            <a:ext cx="6659565" cy="403447"/>
          </a:xfrm>
          <a:prstGeom prst="rect">
            <a:avLst/>
          </a:prstGeom>
          <a:noFill/>
        </p:spPr>
        <p:txBody>
          <a:bodyPr wrap="square" lIns="0" tIns="72000" rIns="0" bIns="72000"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4800" dirty="0">
                <a:solidFill>
                  <a:schemeClr val="tx1"/>
                </a:solidFill>
                <a:latin typeface="Poppins SemiBold"/>
              </a:rPr>
              <a:t>Public Governance</a:t>
            </a:r>
          </a:p>
        </p:txBody>
      </p:sp>
      <p:cxnSp>
        <p:nvCxnSpPr>
          <p:cNvPr id="20" name="Straight Connector 19"/>
          <p:cNvCxnSpPr>
            <a:cxnSpLocks/>
          </p:cNvCxnSpPr>
          <p:nvPr/>
        </p:nvCxnSpPr>
        <p:spPr>
          <a:xfrm>
            <a:off x="2809875" y="4448938"/>
            <a:ext cx="352425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09875" y="2152917"/>
            <a:ext cx="352425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3214096" y="3377536"/>
            <a:ext cx="2715808" cy="461665"/>
          </a:xfrm>
          <a:prstGeom prst="rect">
            <a:avLst/>
          </a:prstGeom>
          <a:noFill/>
        </p:spPr>
        <p:txBody>
          <a:bodyPr wrap="none" rtlCol="0" anchor="ctr" anchorCtr="0">
            <a:spAutoFit/>
          </a:bodyPr>
          <a:lstStyle/>
          <a:p>
            <a:pPr algn="ctr"/>
            <a:r>
              <a:rPr lang="en-US" sz="1200" b="1" spc="225" dirty="0">
                <a:solidFill>
                  <a:schemeClr val="tx1">
                    <a:lumMod val="75000"/>
                  </a:schemeClr>
                </a:solidFill>
                <a:latin typeface="Poppins SemiBold" charset="0"/>
                <a:ea typeface="Poppins SemiBold" charset="0"/>
                <a:cs typeface="Poppins SemiBold" charset="0"/>
              </a:rPr>
              <a:t>Prepared and presented by:</a:t>
            </a:r>
          </a:p>
          <a:p>
            <a:pPr algn="ctr"/>
            <a:r>
              <a:rPr lang="en-US" sz="1200" b="1" spc="225" dirty="0">
                <a:solidFill>
                  <a:schemeClr val="tx1">
                    <a:lumMod val="75000"/>
                  </a:schemeClr>
                </a:solidFill>
                <a:latin typeface="Poppins SemiBold" charset="0"/>
                <a:ea typeface="Poppins SemiBold" charset="0"/>
                <a:cs typeface="Poppins SemiBold" charset="0"/>
              </a:rPr>
              <a:t>Heba N Bushiha</a:t>
            </a:r>
          </a:p>
        </p:txBody>
      </p:sp>
      <p:sp>
        <p:nvSpPr>
          <p:cNvPr id="7" name="TextBox 22">
            <a:extLst>
              <a:ext uri="{FF2B5EF4-FFF2-40B4-BE49-F238E27FC236}">
                <a16:creationId xmlns:a16="http://schemas.microsoft.com/office/drawing/2014/main" id="{9B1BD23F-49AB-CA49-A064-42DF2BB2669A}"/>
              </a:ext>
            </a:extLst>
          </p:cNvPr>
          <p:cNvSpPr txBox="1"/>
          <p:nvPr/>
        </p:nvSpPr>
        <p:spPr>
          <a:xfrm>
            <a:off x="3961908" y="3872588"/>
            <a:ext cx="1117615" cy="415498"/>
          </a:xfrm>
          <a:prstGeom prst="rect">
            <a:avLst/>
          </a:prstGeom>
          <a:noFill/>
        </p:spPr>
        <p:txBody>
          <a:bodyPr wrap="none" rtlCol="0" anchor="ctr" anchorCtr="0">
            <a:spAutoFit/>
          </a:bodyPr>
          <a:lstStyle/>
          <a:p>
            <a:pPr algn="ctr"/>
            <a:r>
              <a:rPr lang="en-US" sz="1050" b="1" spc="225">
                <a:solidFill>
                  <a:schemeClr val="tx1">
                    <a:lumMod val="60000"/>
                    <a:lumOff val="40000"/>
                  </a:schemeClr>
                </a:solidFill>
                <a:latin typeface="Poppins SemiBold" charset="0"/>
                <a:ea typeface="Poppins SemiBold" charset="0"/>
                <a:cs typeface="Poppins SemiBold" charset="0"/>
              </a:rPr>
              <a:t>ID Number:</a:t>
            </a:r>
          </a:p>
          <a:p>
            <a:pPr algn="ctr"/>
            <a:r>
              <a:rPr lang="en-US" sz="1050" b="1" spc="225">
                <a:solidFill>
                  <a:schemeClr val="tx1">
                    <a:lumMod val="60000"/>
                    <a:lumOff val="40000"/>
                  </a:schemeClr>
                </a:solidFill>
                <a:latin typeface="Poppins SemiBold" charset="0"/>
                <a:ea typeface="Poppins SemiBold" charset="0"/>
                <a:cs typeface="Poppins SemiBold" charset="0"/>
              </a:rPr>
              <a:t>3285</a:t>
            </a:r>
          </a:p>
        </p:txBody>
      </p:sp>
      <p:sp>
        <p:nvSpPr>
          <p:cNvPr id="10" name="TextBox 22">
            <a:extLst>
              <a:ext uri="{FF2B5EF4-FFF2-40B4-BE49-F238E27FC236}">
                <a16:creationId xmlns:a16="http://schemas.microsoft.com/office/drawing/2014/main" id="{9B1BD23F-49AB-CA49-A064-42DF2BB2669A}"/>
              </a:ext>
            </a:extLst>
          </p:cNvPr>
          <p:cNvSpPr txBox="1"/>
          <p:nvPr/>
        </p:nvSpPr>
        <p:spPr>
          <a:xfrm>
            <a:off x="3257379" y="395147"/>
            <a:ext cx="2480167" cy="600164"/>
          </a:xfrm>
          <a:prstGeom prst="rect">
            <a:avLst/>
          </a:prstGeom>
          <a:noFill/>
        </p:spPr>
        <p:txBody>
          <a:bodyPr wrap="none" rtlCol="0" anchor="ctr" anchorCtr="0">
            <a:spAutoFit/>
          </a:bodyPr>
          <a:lstStyle/>
          <a:p>
            <a:pPr algn="ctr"/>
            <a:r>
              <a:rPr lang="en-US" sz="1650" spc="225">
                <a:solidFill>
                  <a:schemeClr val="tx1">
                    <a:lumMod val="50000"/>
                  </a:schemeClr>
                </a:solidFill>
                <a:latin typeface="Poppins SemiBold" charset="0"/>
                <a:ea typeface="Poppins SemiBold" charset="0"/>
                <a:cs typeface="Poppins SemiBold" charset="0"/>
              </a:rPr>
              <a:t>Libyan International</a:t>
            </a:r>
          </a:p>
          <a:p>
            <a:pPr algn="ctr"/>
            <a:r>
              <a:rPr lang="en-US" sz="1650" spc="225">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3388892" y="1130156"/>
            <a:ext cx="2222083" cy="415498"/>
          </a:xfrm>
          <a:prstGeom prst="rect">
            <a:avLst/>
          </a:prstGeom>
          <a:noFill/>
        </p:spPr>
        <p:txBody>
          <a:bodyPr wrap="none" rtlCol="0" anchor="ctr" anchorCtr="0">
            <a:spAutoFit/>
          </a:bodyPr>
          <a:lstStyle/>
          <a:p>
            <a:pPr algn="ctr"/>
            <a:r>
              <a:rPr lang="en-US" sz="1050" spc="225">
                <a:solidFill>
                  <a:schemeClr val="tx1">
                    <a:lumMod val="50000"/>
                  </a:schemeClr>
                </a:solidFill>
                <a:latin typeface="Poppins SemiBold" charset="0"/>
                <a:ea typeface="Poppins SemiBold" charset="0"/>
                <a:cs typeface="Poppins SemiBold" charset="0"/>
              </a:rPr>
              <a:t>Faculty of</a:t>
            </a:r>
          </a:p>
          <a:p>
            <a:pPr algn="ctr"/>
            <a:r>
              <a:rPr lang="en-US" sz="1050" spc="225">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369"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
        <p:nvSpPr>
          <p:cNvPr id="18" name="Oval 17">
            <a:extLst>
              <a:ext uri="{FF2B5EF4-FFF2-40B4-BE49-F238E27FC236}">
                <a16:creationId xmlns:a16="http://schemas.microsoft.com/office/drawing/2014/main" id="{E2A8492A-A2EA-434A-BF79-E5FC7031922C}"/>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a:t>1</a:t>
            </a:r>
          </a:p>
        </p:txBody>
      </p:sp>
    </p:spTree>
    <p:extLst>
      <p:ext uri="{BB962C8B-B14F-4D97-AF65-F5344CB8AC3E}">
        <p14:creationId xmlns:p14="http://schemas.microsoft.com/office/powerpoint/2010/main" val="17177239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191" y="0"/>
            <a:ext cx="32533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p:nvPr/>
        </p:nvCxnSpPr>
        <p:spPr>
          <a:xfrm>
            <a:off x="1413149" y="257175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8241" y="1816421"/>
            <a:ext cx="1999266" cy="577081"/>
          </a:xfrm>
          <a:prstGeom prst="rect">
            <a:avLst/>
          </a:prstGeom>
          <a:noFill/>
        </p:spPr>
        <p:txBody>
          <a:bodyPr wrap="none" rtlCol="0">
            <a:spAutoFit/>
          </a:bodyPr>
          <a:lstStyle/>
          <a:p>
            <a:pPr algn="ctr"/>
            <a:r>
              <a:rPr lang="en-US" sz="3150" b="1" spc="30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1272800" y="973934"/>
            <a:ext cx="710148" cy="612197"/>
          </a:xfrm>
          <a:prstGeom prst="hexagon">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3" name="Shape 2785"/>
          <p:cNvSpPr/>
          <p:nvPr/>
        </p:nvSpPr>
        <p:spPr>
          <a:xfrm>
            <a:off x="1476523" y="11561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 name="TextBox 13"/>
          <p:cNvSpPr txBox="1"/>
          <p:nvPr/>
        </p:nvSpPr>
        <p:spPr>
          <a:xfrm>
            <a:off x="3695662" y="755272"/>
            <a:ext cx="3112806"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00" spc="300" dirty="0">
                <a:solidFill>
                  <a:schemeClr val="tx1">
                    <a:lumMod val="95000"/>
                    <a:lumOff val="5000"/>
                  </a:schemeClr>
                </a:solidFill>
                <a:latin typeface="Lato Black" charset="0"/>
                <a:ea typeface="Lato Black" charset="0"/>
                <a:cs typeface="Lato Black" charset="0"/>
              </a:rPr>
              <a:t>Introduction</a:t>
            </a:r>
            <a:r>
              <a:rPr lang="en-US" sz="1650" spc="300" dirty="0">
                <a:solidFill>
                  <a:schemeClr val="tx1">
                    <a:lumMod val="95000"/>
                    <a:lumOff val="5000"/>
                  </a:schemeClr>
                </a:solidFill>
                <a:latin typeface="Lato Black" charset="0"/>
                <a:ea typeface="Lato Black" charset="0"/>
                <a:cs typeface="Lato Black" charset="0"/>
              </a:rPr>
              <a:t>.</a:t>
            </a:r>
          </a:p>
        </p:txBody>
      </p:sp>
      <p:sp>
        <p:nvSpPr>
          <p:cNvPr id="17" name="TextBox 13"/>
          <p:cNvSpPr txBox="1"/>
          <p:nvPr/>
        </p:nvSpPr>
        <p:spPr>
          <a:xfrm>
            <a:off x="3695662" y="2273615"/>
            <a:ext cx="4569295"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95000"/>
                    <a:lumOff val="5000"/>
                  </a:schemeClr>
                </a:solidFill>
                <a:latin typeface="Lato Black" charset="0"/>
                <a:ea typeface="Lato Black" charset="0"/>
                <a:cs typeface="Lato Black" charset="0"/>
              </a:rPr>
              <a:t>Characteristics Of Governance.</a:t>
            </a:r>
          </a:p>
        </p:txBody>
      </p:sp>
      <p:sp>
        <p:nvSpPr>
          <p:cNvPr id="18" name="TextBox 13"/>
          <p:cNvSpPr txBox="1"/>
          <p:nvPr/>
        </p:nvSpPr>
        <p:spPr>
          <a:xfrm>
            <a:off x="3695662" y="2922208"/>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95000"/>
                    <a:lumOff val="5000"/>
                  </a:schemeClr>
                </a:solidFill>
                <a:latin typeface="Lato Black" charset="0"/>
                <a:ea typeface="Lato Black" charset="0"/>
                <a:cs typeface="Lato Black" charset="0"/>
              </a:rPr>
              <a:t>Types Of Governance.</a:t>
            </a:r>
          </a:p>
        </p:txBody>
      </p:sp>
      <p:sp>
        <p:nvSpPr>
          <p:cNvPr id="19" name="TextBox 13"/>
          <p:cNvSpPr txBox="1"/>
          <p:nvPr/>
        </p:nvSpPr>
        <p:spPr>
          <a:xfrm>
            <a:off x="3695662" y="3569743"/>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95000"/>
                    <a:lumOff val="5000"/>
                  </a:schemeClr>
                </a:solidFill>
                <a:latin typeface="Lato Black" charset="0"/>
                <a:ea typeface="Lato Black" charset="0"/>
                <a:cs typeface="Lato Black" charset="0"/>
              </a:rPr>
              <a:t>Conclusion.</a:t>
            </a:r>
          </a:p>
        </p:txBody>
      </p:sp>
      <p:sp>
        <p:nvSpPr>
          <p:cNvPr id="24" name="TextBox 13">
            <a:extLst>
              <a:ext uri="{FF2B5EF4-FFF2-40B4-BE49-F238E27FC236}">
                <a16:creationId xmlns:a16="http://schemas.microsoft.com/office/drawing/2014/main" id="{2ABC9571-2F16-F14F-8B18-EDCC342EC797}"/>
              </a:ext>
            </a:extLst>
          </p:cNvPr>
          <p:cNvSpPr txBox="1"/>
          <p:nvPr/>
        </p:nvSpPr>
        <p:spPr>
          <a:xfrm>
            <a:off x="3695662" y="4226706"/>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95000"/>
                    <a:lumOff val="5000"/>
                  </a:schemeClr>
                </a:solidFill>
                <a:latin typeface="Lato Black" charset="0"/>
                <a:ea typeface="Lato Black" charset="0"/>
                <a:cs typeface="Lato Black" charset="0"/>
              </a:rPr>
              <a:t>References.</a:t>
            </a:r>
          </a:p>
        </p:txBody>
      </p:sp>
      <p:sp>
        <p:nvSpPr>
          <p:cNvPr id="16" name="Oval 15">
            <a:extLst>
              <a:ext uri="{FF2B5EF4-FFF2-40B4-BE49-F238E27FC236}">
                <a16:creationId xmlns:a16="http://schemas.microsoft.com/office/drawing/2014/main" id="{F0510A0A-C3D4-2E47-8D08-C9588C1B3C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a:t>2</a:t>
            </a:r>
          </a:p>
        </p:txBody>
      </p:sp>
      <p:sp>
        <p:nvSpPr>
          <p:cNvPr id="15" name="TextBox 13">
            <a:extLst>
              <a:ext uri="{FF2B5EF4-FFF2-40B4-BE49-F238E27FC236}">
                <a16:creationId xmlns:a16="http://schemas.microsoft.com/office/drawing/2014/main" id="{86BDF117-5F2C-AC45-B4C3-23787DAC0776}"/>
              </a:ext>
            </a:extLst>
          </p:cNvPr>
          <p:cNvSpPr txBox="1"/>
          <p:nvPr/>
        </p:nvSpPr>
        <p:spPr>
          <a:xfrm>
            <a:off x="3695662" y="1394438"/>
            <a:ext cx="3112806" cy="592470"/>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00" spc="300" dirty="0">
                <a:solidFill>
                  <a:schemeClr val="tx1">
                    <a:lumMod val="95000"/>
                    <a:lumOff val="5000"/>
                  </a:schemeClr>
                </a:solidFill>
                <a:latin typeface="Lato Black" charset="0"/>
                <a:ea typeface="Lato Black" charset="0"/>
                <a:cs typeface="Lato Black" charset="0"/>
              </a:rPr>
              <a:t>The Role Of Public Governance</a:t>
            </a:r>
            <a:r>
              <a:rPr lang="en-US" sz="1650" spc="300" dirty="0">
                <a:solidFill>
                  <a:schemeClr val="tx1">
                    <a:lumMod val="95000"/>
                    <a:lumOff val="5000"/>
                  </a:schemeClr>
                </a:solidFill>
                <a:latin typeface="Lato Black" charset="0"/>
                <a:ea typeface="Lato Black" charset="0"/>
                <a:cs typeface="Lato Black" charset="0"/>
              </a:rPr>
              <a:t>.</a:t>
            </a:r>
          </a:p>
        </p:txBody>
      </p:sp>
    </p:spTree>
    <p:extLst>
      <p:ext uri="{BB962C8B-B14F-4D97-AF65-F5344CB8AC3E}">
        <p14:creationId xmlns:p14="http://schemas.microsoft.com/office/powerpoint/2010/main" val="18473915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P spid="19" grpId="0"/>
      <p:bldP spid="2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4"/>
          <p:cNvSpPr txBox="1">
            <a:spLocks noGrp="1"/>
          </p:cNvSpPr>
          <p:nvPr>
            <p:ph type="title"/>
          </p:nvPr>
        </p:nvSpPr>
        <p:spPr>
          <a:xfrm>
            <a:off x="194775" y="461727"/>
            <a:ext cx="3808686" cy="1171131"/>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tx1">
                    <a:lumMod val="95000"/>
                    <a:lumOff val="5000"/>
                  </a:schemeClr>
                </a:solidFill>
              </a:rPr>
              <a:t>Introduction</a:t>
            </a:r>
            <a:endParaRPr dirty="0">
              <a:solidFill>
                <a:schemeClr val="tx1">
                  <a:lumMod val="95000"/>
                  <a:lumOff val="5000"/>
                </a:schemeClr>
              </a:solidFill>
            </a:endParaRPr>
          </a:p>
        </p:txBody>
      </p:sp>
      <p:sp>
        <p:nvSpPr>
          <p:cNvPr id="217" name="Google Shape;217;p34"/>
          <p:cNvSpPr txBox="1">
            <a:spLocks noGrp="1"/>
          </p:cNvSpPr>
          <p:nvPr>
            <p:ph type="subTitle" idx="1"/>
          </p:nvPr>
        </p:nvSpPr>
        <p:spPr>
          <a:xfrm>
            <a:off x="4209855" y="1807698"/>
            <a:ext cx="3992579" cy="1406268"/>
          </a:xfrm>
          <a:prstGeom prst="rect">
            <a:avLst/>
          </a:prstGeom>
        </p:spPr>
        <p:txBody>
          <a:bodyPr spcFirstLastPara="1" wrap="square" lIns="91425" tIns="91425" rIns="91425" bIns="91425" anchor="t" anchorCtr="0">
            <a:noAutofit/>
          </a:bodyPr>
          <a:lstStyle/>
          <a:p>
            <a:pPr marL="285750" lvl="0" indent="-285750" algn="just">
              <a:spcAft>
                <a:spcPts val="1600"/>
              </a:spcAft>
              <a:buFont typeface="Wingdings" pitchFamily="2" charset="2"/>
              <a:buChar char="Ø"/>
            </a:pPr>
            <a:r>
              <a:rPr lang="en-US" dirty="0">
                <a:solidFill>
                  <a:schemeClr val="tx1">
                    <a:lumMod val="95000"/>
                    <a:lumOff val="5000"/>
                  </a:schemeClr>
                </a:solidFill>
              </a:rPr>
              <a:t>According to some researches, Public governance refers to the formal and informal arrangements that decide how public choices are made and how public activities are carried out.</a:t>
            </a:r>
          </a:p>
          <a:p>
            <a:pPr marL="285750" lvl="0" indent="-285750" algn="just">
              <a:spcAft>
                <a:spcPts val="1600"/>
              </a:spcAft>
              <a:buFont typeface="Wingdings" pitchFamily="2" charset="2"/>
              <a:buChar char="Ø"/>
            </a:pPr>
            <a:r>
              <a:rPr lang="en-US" dirty="0">
                <a:solidFill>
                  <a:schemeClr val="tx1">
                    <a:lumMod val="95000"/>
                    <a:lumOff val="5000"/>
                  </a:schemeClr>
                </a:solidFill>
              </a:rPr>
              <a:t>Governance enables the management team to run organisations legally, ethically, sustainably and successfully .</a:t>
            </a:r>
            <a:endParaRPr dirty="0">
              <a:solidFill>
                <a:schemeClr val="tx1">
                  <a:lumMod val="95000"/>
                  <a:lumOff val="5000"/>
                </a:schemeClr>
              </a:solidFill>
            </a:endParaRPr>
          </a:p>
        </p:txBody>
      </p:sp>
      <p:cxnSp>
        <p:nvCxnSpPr>
          <p:cNvPr id="5" name="Straight Connector 4">
            <a:extLst>
              <a:ext uri="{FF2B5EF4-FFF2-40B4-BE49-F238E27FC236}">
                <a16:creationId xmlns:a16="http://schemas.microsoft.com/office/drawing/2014/main" id="{3C3F0D04-7E1F-A144-B0A6-3311A4508EE1}"/>
              </a:ext>
            </a:extLst>
          </p:cNvPr>
          <p:cNvCxnSpPr>
            <a:cxnSpLocks/>
          </p:cNvCxnSpPr>
          <p:nvPr/>
        </p:nvCxnSpPr>
        <p:spPr>
          <a:xfrm>
            <a:off x="731197" y="1415513"/>
            <a:ext cx="258475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DBE14A43-DD69-AA4E-A3C8-3731400958FD}"/>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a:t>3</a:t>
            </a:r>
          </a:p>
        </p:txBody>
      </p:sp>
      <p:sp>
        <p:nvSpPr>
          <p:cNvPr id="2" name="TextBox 1">
            <a:extLst>
              <a:ext uri="{FF2B5EF4-FFF2-40B4-BE49-F238E27FC236}">
                <a16:creationId xmlns:a16="http://schemas.microsoft.com/office/drawing/2014/main" id="{7F861733-4A86-3846-A306-66DD7C13DE2F}"/>
              </a:ext>
            </a:extLst>
          </p:cNvPr>
          <p:cNvSpPr txBox="1"/>
          <p:nvPr/>
        </p:nvSpPr>
        <p:spPr>
          <a:xfrm>
            <a:off x="4209855" y="887887"/>
            <a:ext cx="4650666" cy="461665"/>
          </a:xfrm>
          <a:prstGeom prst="rect">
            <a:avLst/>
          </a:prstGeom>
          <a:noFill/>
        </p:spPr>
        <p:txBody>
          <a:bodyPr wrap="square" rtlCol="0">
            <a:spAutoFit/>
          </a:bodyPr>
          <a:lstStyle/>
          <a:p>
            <a:r>
              <a:rPr lang="en-US" sz="2400" dirty="0"/>
              <a:t>W</a:t>
            </a:r>
            <a:r>
              <a:rPr lang="en" sz="2400" dirty="0"/>
              <a:t>hat is Public Governance?</a:t>
            </a:r>
            <a:endParaRPr lang="en-LY" sz="2400" dirty="0"/>
          </a:p>
        </p:txBody>
      </p:sp>
      <p:pic>
        <p:nvPicPr>
          <p:cNvPr id="8" name="Picture 7">
            <a:extLst>
              <a:ext uri="{FF2B5EF4-FFF2-40B4-BE49-F238E27FC236}">
                <a16:creationId xmlns:a16="http://schemas.microsoft.com/office/drawing/2014/main" id="{D2F0BB3B-C52B-B040-8BBF-A3A5528A3E3C}"/>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Effect>
                      <a14:saturation sat="66000"/>
                    </a14:imgEffect>
                  </a14:imgLayer>
                </a14:imgProps>
              </a:ext>
            </a:extLst>
          </a:blip>
          <a:stretch>
            <a:fillRect/>
          </a:stretch>
        </p:blipFill>
        <p:spPr>
          <a:xfrm>
            <a:off x="194775" y="1523246"/>
            <a:ext cx="3657600" cy="3200400"/>
          </a:xfrm>
          <a:prstGeom prst="rect">
            <a:avLst/>
          </a:prstGeom>
        </p:spPr>
      </p:pic>
      <p:cxnSp>
        <p:nvCxnSpPr>
          <p:cNvPr id="13" name="Straight Connector 12">
            <a:extLst>
              <a:ext uri="{FF2B5EF4-FFF2-40B4-BE49-F238E27FC236}">
                <a16:creationId xmlns:a16="http://schemas.microsoft.com/office/drawing/2014/main" id="{6C780A51-9373-8247-9926-400FA536243F}"/>
              </a:ext>
            </a:extLst>
          </p:cNvPr>
          <p:cNvCxnSpPr>
            <a:cxnSpLocks/>
          </p:cNvCxnSpPr>
          <p:nvPr/>
        </p:nvCxnSpPr>
        <p:spPr>
          <a:xfrm>
            <a:off x="4891948" y="1523246"/>
            <a:ext cx="2584757"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7">
                                            <p:txEl>
                                              <p:pRg st="0" end="0"/>
                                            </p:txEl>
                                          </p:spTgt>
                                        </p:tgtEl>
                                        <p:attrNameLst>
                                          <p:attrName>style.visibility</p:attrName>
                                        </p:attrNameLst>
                                      </p:cBhvr>
                                      <p:to>
                                        <p:strVal val="visible"/>
                                      </p:to>
                                    </p:set>
                                    <p:animEffect transition="in" filter="fade">
                                      <p:cBhvr>
                                        <p:cTn id="7" dur="500"/>
                                        <p:tgtEl>
                                          <p:spTgt spid="2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7">
                                            <p:txEl>
                                              <p:pRg st="1" end="1"/>
                                            </p:txEl>
                                          </p:spTgt>
                                        </p:tgtEl>
                                        <p:attrNameLst>
                                          <p:attrName>style.visibility</p:attrName>
                                        </p:attrNameLst>
                                      </p:cBhvr>
                                      <p:to>
                                        <p:strVal val="visible"/>
                                      </p:to>
                                    </p:set>
                                    <p:animEffect transition="in" filter="fade">
                                      <p:cBhvr>
                                        <p:cTn id="12" dur="500"/>
                                        <p:tgtEl>
                                          <p:spTgt spid="2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51"/>
          <p:cNvSpPr txBox="1">
            <a:spLocks noGrp="1"/>
          </p:cNvSpPr>
          <p:nvPr>
            <p:ph type="title"/>
          </p:nvPr>
        </p:nvSpPr>
        <p:spPr>
          <a:xfrm>
            <a:off x="741422" y="805789"/>
            <a:ext cx="3720424" cy="67949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Role Of Public Governance</a:t>
            </a:r>
            <a:endParaRPr dirty="0"/>
          </a:p>
        </p:txBody>
      </p:sp>
      <p:sp>
        <p:nvSpPr>
          <p:cNvPr id="566" name="Google Shape;566;p51"/>
          <p:cNvSpPr txBox="1">
            <a:spLocks noGrp="1"/>
          </p:cNvSpPr>
          <p:nvPr>
            <p:ph type="subTitle" idx="4"/>
          </p:nvPr>
        </p:nvSpPr>
        <p:spPr>
          <a:xfrm>
            <a:off x="615636" y="2229807"/>
            <a:ext cx="3956364" cy="2116974"/>
          </a:xfrm>
          <a:prstGeom prst="rect">
            <a:avLst/>
          </a:prstGeom>
        </p:spPr>
        <p:txBody>
          <a:bodyPr spcFirstLastPara="1" wrap="square" lIns="91425" tIns="91425" rIns="91425" bIns="91425" anchor="t" anchorCtr="0">
            <a:noAutofit/>
          </a:bodyPr>
          <a:lstStyle/>
          <a:p>
            <a:pPr marL="285750" indent="-285750" algn="just">
              <a:spcAft>
                <a:spcPts val="1600"/>
              </a:spcAft>
              <a:buFont typeface="Wingdings" pitchFamily="2" charset="2"/>
              <a:buChar char="Ø"/>
            </a:pPr>
            <a:r>
              <a:rPr lang="en-US" dirty="0">
                <a:solidFill>
                  <a:schemeClr val="tx1">
                    <a:lumMod val="95000"/>
                    <a:lumOff val="5000"/>
                  </a:schemeClr>
                </a:solidFill>
              </a:rPr>
              <a:t>Some Theorists claimed that the  Governance is a framework that gives a system for managing   organizations. It characterizes who can make choices, who has the authority to act on sake of the organization and who is capable for how the organization and its workers act and perform.</a:t>
            </a:r>
            <a:endParaRPr dirty="0">
              <a:solidFill>
                <a:schemeClr val="tx1">
                  <a:lumMod val="95000"/>
                  <a:lumOff val="5000"/>
                </a:schemeClr>
              </a:solidFill>
            </a:endParaRPr>
          </a:p>
        </p:txBody>
      </p:sp>
      <p:cxnSp>
        <p:nvCxnSpPr>
          <p:cNvPr id="33" name="Straight Connector 32">
            <a:extLst>
              <a:ext uri="{FF2B5EF4-FFF2-40B4-BE49-F238E27FC236}">
                <a16:creationId xmlns:a16="http://schemas.microsoft.com/office/drawing/2014/main" id="{60BC2B68-4A26-D942-9641-B97B40ED5F23}"/>
              </a:ext>
            </a:extLst>
          </p:cNvPr>
          <p:cNvCxnSpPr>
            <a:cxnSpLocks/>
          </p:cNvCxnSpPr>
          <p:nvPr/>
        </p:nvCxnSpPr>
        <p:spPr>
          <a:xfrm>
            <a:off x="1041699" y="1857543"/>
            <a:ext cx="2584757"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0D64D55D-B8AE-0141-A890-5B9A024E45A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4</a:t>
            </a:r>
          </a:p>
        </p:txBody>
      </p:sp>
      <p:pic>
        <p:nvPicPr>
          <p:cNvPr id="5" name="Picture 4" descr="A group of people sitting in a meeting&#10;&#10;Description automatically generated with low confidence">
            <a:extLst>
              <a:ext uri="{FF2B5EF4-FFF2-40B4-BE49-F238E27FC236}">
                <a16:creationId xmlns:a16="http://schemas.microsoft.com/office/drawing/2014/main" id="{0D874BBA-292C-C943-A4A4-800065B47DE9}"/>
              </a:ext>
            </a:extLst>
          </p:cNvPr>
          <p:cNvPicPr>
            <a:picLocks noChangeAspect="1"/>
          </p:cNvPicPr>
          <p:nvPr/>
        </p:nvPicPr>
        <p:blipFill>
          <a:blip r:embed="rId3"/>
          <a:stretch>
            <a:fillRect/>
          </a:stretch>
        </p:blipFill>
        <p:spPr>
          <a:xfrm>
            <a:off x="4997513" y="1857543"/>
            <a:ext cx="4146487" cy="2489233"/>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6">
                                            <p:txEl>
                                              <p:pRg st="0" end="0"/>
                                            </p:txEl>
                                          </p:spTgt>
                                        </p:tgtEl>
                                        <p:attrNameLst>
                                          <p:attrName>style.visibility</p:attrName>
                                        </p:attrNameLst>
                                      </p:cBhvr>
                                      <p:to>
                                        <p:strVal val="visible"/>
                                      </p:to>
                                    </p:set>
                                    <p:animEffect transition="in" filter="fade">
                                      <p:cBhvr>
                                        <p:cTn id="7" dur="500"/>
                                        <p:tgtEl>
                                          <p:spTgt spid="5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11" name="Google Shape;179;p31">
            <a:extLst>
              <a:ext uri="{FF2B5EF4-FFF2-40B4-BE49-F238E27FC236}">
                <a16:creationId xmlns:a16="http://schemas.microsoft.com/office/drawing/2014/main" id="{262EA70A-25E8-A944-8827-1702709DB0B9}"/>
              </a:ext>
            </a:extLst>
          </p:cNvPr>
          <p:cNvSpPr txBox="1">
            <a:spLocks/>
          </p:cNvSpPr>
          <p:nvPr/>
        </p:nvSpPr>
        <p:spPr>
          <a:xfrm>
            <a:off x="1165227" y="851025"/>
            <a:ext cx="6813545" cy="68321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Spartan Thin"/>
              <a:buNone/>
              <a:defRPr sz="2000" b="0" i="0" u="none" strike="noStrike" cap="none">
                <a:solidFill>
                  <a:srgbClr val="FFFFFF"/>
                </a:solidFill>
                <a:latin typeface="Spartan Thin"/>
                <a:ea typeface="Spartan Thin"/>
                <a:cs typeface="Spartan Thin"/>
                <a:sym typeface="Spartan Thin"/>
              </a:defRPr>
            </a:lvl1pPr>
            <a:lvl2pPr marR="0" lvl="1"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2pPr>
            <a:lvl3pPr marR="0" lvl="2"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3pPr>
            <a:lvl4pPr marR="0" lvl="3"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4pPr>
            <a:lvl5pPr marR="0" lvl="4"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5pPr>
            <a:lvl6pPr marR="0" lvl="5"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6pPr>
            <a:lvl7pPr marR="0" lvl="6"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7pPr>
            <a:lvl8pPr marR="0" lvl="7"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8pPr>
            <a:lvl9pPr marR="0" lvl="8" algn="l" rtl="0">
              <a:lnSpc>
                <a:spcPct val="100000"/>
              </a:lnSpc>
              <a:spcBef>
                <a:spcPts val="0"/>
              </a:spcBef>
              <a:spcAft>
                <a:spcPts val="0"/>
              </a:spcAft>
              <a:buClr>
                <a:schemeClr val="dk1"/>
              </a:buClr>
              <a:buSzPts val="1800"/>
              <a:buFont typeface="Spartan"/>
              <a:buNone/>
              <a:defRPr sz="1800" b="0" i="0" u="none" strike="noStrike" cap="none">
                <a:solidFill>
                  <a:schemeClr val="dk1"/>
                </a:solidFill>
                <a:latin typeface="Spartan"/>
                <a:ea typeface="Spartan"/>
                <a:cs typeface="Spartan"/>
                <a:sym typeface="Spartan"/>
              </a:defRPr>
            </a:lvl9pPr>
          </a:lstStyle>
          <a:p>
            <a:pPr algn="ctr"/>
            <a:r>
              <a:rPr lang="en-US" sz="2800" dirty="0">
                <a:solidFill>
                  <a:schemeClr val="bg1"/>
                </a:solidFill>
              </a:rPr>
              <a:t>Characteristics Of Governance</a:t>
            </a:r>
          </a:p>
        </p:txBody>
      </p:sp>
      <p:sp>
        <p:nvSpPr>
          <p:cNvPr id="10" name="Rectangle 9">
            <a:extLst>
              <a:ext uri="{FF2B5EF4-FFF2-40B4-BE49-F238E27FC236}">
                <a16:creationId xmlns:a16="http://schemas.microsoft.com/office/drawing/2014/main" id="{1CA745BB-426B-2943-812E-37AC0600DB6E}"/>
              </a:ext>
            </a:extLst>
          </p:cNvPr>
          <p:cNvSpPr/>
          <p:nvPr/>
        </p:nvSpPr>
        <p:spPr>
          <a:xfrm>
            <a:off x="1017690" y="1977848"/>
            <a:ext cx="3178206" cy="754602"/>
          </a:xfrm>
          <a:prstGeom prst="rect">
            <a:avLst/>
          </a:prstGeom>
          <a:solidFill>
            <a:schemeClr val="tx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95000"/>
                    <a:lumOff val="5000"/>
                  </a:schemeClr>
                </a:solidFill>
              </a:rPr>
              <a:t>Accountability.</a:t>
            </a:r>
          </a:p>
        </p:txBody>
      </p:sp>
      <p:sp>
        <p:nvSpPr>
          <p:cNvPr id="20" name="Rectangle 19">
            <a:extLst>
              <a:ext uri="{FF2B5EF4-FFF2-40B4-BE49-F238E27FC236}">
                <a16:creationId xmlns:a16="http://schemas.microsoft.com/office/drawing/2014/main" id="{0851DC08-F679-E345-95D7-562487B96DE2}"/>
              </a:ext>
            </a:extLst>
          </p:cNvPr>
          <p:cNvSpPr/>
          <p:nvPr/>
        </p:nvSpPr>
        <p:spPr>
          <a:xfrm>
            <a:off x="1017690" y="3209343"/>
            <a:ext cx="3178206" cy="754602"/>
          </a:xfrm>
          <a:prstGeom prst="rect">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r>
              <a:rPr lang="en-US" sz="2000" dirty="0">
                <a:solidFill>
                  <a:schemeClr val="tx1">
                    <a:lumMod val="95000"/>
                    <a:lumOff val="5000"/>
                  </a:schemeClr>
                </a:solidFill>
              </a:rPr>
              <a:t>Effective and efficient.</a:t>
            </a:r>
          </a:p>
          <a:p>
            <a:pPr algn="ctr"/>
            <a:endParaRPr lang="en-US" dirty="0"/>
          </a:p>
        </p:txBody>
      </p:sp>
      <p:sp>
        <p:nvSpPr>
          <p:cNvPr id="21" name="Rectangle 20">
            <a:extLst>
              <a:ext uri="{FF2B5EF4-FFF2-40B4-BE49-F238E27FC236}">
                <a16:creationId xmlns:a16="http://schemas.microsoft.com/office/drawing/2014/main" id="{CB6A30DE-94B2-AD4C-B9B6-A1EAAF960E11}"/>
              </a:ext>
            </a:extLst>
          </p:cNvPr>
          <p:cNvSpPr/>
          <p:nvPr/>
        </p:nvSpPr>
        <p:spPr>
          <a:xfrm>
            <a:off x="4861720" y="1977848"/>
            <a:ext cx="3178206" cy="754602"/>
          </a:xfrm>
          <a:prstGeom prst="rect">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95000"/>
                    <a:lumOff val="5000"/>
                  </a:schemeClr>
                </a:solidFill>
              </a:rPr>
              <a:t>Transparency</a:t>
            </a:r>
            <a:r>
              <a:rPr lang="en-US" dirty="0"/>
              <a:t>.</a:t>
            </a:r>
          </a:p>
        </p:txBody>
      </p:sp>
      <p:sp>
        <p:nvSpPr>
          <p:cNvPr id="22" name="Rectangle 21">
            <a:extLst>
              <a:ext uri="{FF2B5EF4-FFF2-40B4-BE49-F238E27FC236}">
                <a16:creationId xmlns:a16="http://schemas.microsoft.com/office/drawing/2014/main" id="{B9B0B9A5-C827-B14E-B603-52159DEAE017}"/>
              </a:ext>
            </a:extLst>
          </p:cNvPr>
          <p:cNvSpPr/>
          <p:nvPr/>
        </p:nvSpPr>
        <p:spPr>
          <a:xfrm>
            <a:off x="4861720" y="3209343"/>
            <a:ext cx="3178206" cy="754602"/>
          </a:xfrm>
          <a:prstGeom prst="rect">
            <a:avLst/>
          </a:prstGeom>
          <a:solidFill>
            <a:schemeClr val="tx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lumMod val="95000"/>
                    <a:lumOff val="5000"/>
                  </a:schemeClr>
                </a:solidFill>
              </a:rPr>
              <a:t>  Follows the rule of law.  </a:t>
            </a:r>
          </a:p>
        </p:txBody>
      </p:sp>
      <p:sp>
        <p:nvSpPr>
          <p:cNvPr id="7" name="Oval 6">
            <a:extLst>
              <a:ext uri="{FF2B5EF4-FFF2-40B4-BE49-F238E27FC236}">
                <a16:creationId xmlns:a16="http://schemas.microsoft.com/office/drawing/2014/main" id="{FF567DE3-22D3-BE44-89CD-77862458DC6A}"/>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5</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6" name="Google Shape;566;p51"/>
          <p:cNvSpPr txBox="1">
            <a:spLocks noGrp="1"/>
          </p:cNvSpPr>
          <p:nvPr>
            <p:ph type="body" idx="1"/>
          </p:nvPr>
        </p:nvSpPr>
        <p:spPr>
          <a:xfrm>
            <a:off x="885730" y="1573716"/>
            <a:ext cx="3198843" cy="3162481"/>
          </a:xfrm>
          <a:prstGeom prst="rect">
            <a:avLst/>
          </a:prstGeom>
        </p:spPr>
        <p:txBody>
          <a:bodyPr spcFirstLastPara="1" wrap="square" lIns="91425" tIns="91425" rIns="91425" bIns="91425" anchor="t" anchorCtr="0">
            <a:noAutofit/>
          </a:bodyPr>
          <a:lstStyle/>
          <a:p>
            <a:r>
              <a:rPr lang="en-US" sz="1300" dirty="0">
                <a:solidFill>
                  <a:schemeClr val="tx1">
                    <a:lumMod val="95000"/>
                    <a:lumOff val="5000"/>
                  </a:schemeClr>
                </a:solidFill>
              </a:rPr>
              <a:t>Participatory or Democratic Governance.</a:t>
            </a:r>
          </a:p>
          <a:p>
            <a:endParaRPr lang="en-US" sz="1300" dirty="0">
              <a:solidFill>
                <a:schemeClr val="tx1">
                  <a:lumMod val="95000"/>
                  <a:lumOff val="5000"/>
                </a:schemeClr>
              </a:solidFill>
            </a:endParaRPr>
          </a:p>
          <a:p>
            <a:r>
              <a:rPr lang="en-US" sz="1300" dirty="0">
                <a:solidFill>
                  <a:schemeClr val="tx1">
                    <a:lumMod val="95000"/>
                    <a:lumOff val="5000"/>
                  </a:schemeClr>
                </a:solidFill>
              </a:rPr>
              <a:t>Global Governance.</a:t>
            </a:r>
          </a:p>
          <a:p>
            <a:endParaRPr lang="en-US" sz="1300" dirty="0">
              <a:solidFill>
                <a:schemeClr val="tx1">
                  <a:lumMod val="95000"/>
                  <a:lumOff val="5000"/>
                </a:schemeClr>
              </a:solidFill>
            </a:endParaRPr>
          </a:p>
          <a:p>
            <a:r>
              <a:rPr lang="en-US" sz="1300" dirty="0">
                <a:solidFill>
                  <a:schemeClr val="tx1">
                    <a:lumMod val="95000"/>
                    <a:lumOff val="5000"/>
                  </a:schemeClr>
                </a:solidFill>
              </a:rPr>
              <a:t>Good Governance.</a:t>
            </a:r>
          </a:p>
          <a:p>
            <a:endParaRPr lang="en-US" sz="1300" dirty="0">
              <a:solidFill>
                <a:schemeClr val="tx1">
                  <a:lumMod val="95000"/>
                  <a:lumOff val="5000"/>
                </a:schemeClr>
              </a:solidFill>
            </a:endParaRPr>
          </a:p>
          <a:p>
            <a:r>
              <a:rPr lang="en-US" sz="1300" dirty="0">
                <a:solidFill>
                  <a:schemeClr val="tx1">
                    <a:lumMod val="95000"/>
                    <a:lumOff val="5000"/>
                  </a:schemeClr>
                </a:solidFill>
              </a:rPr>
              <a:t>Corporate Governance.</a:t>
            </a:r>
          </a:p>
          <a:p>
            <a:endParaRPr lang="en-US" sz="1300" dirty="0">
              <a:solidFill>
                <a:schemeClr val="tx1">
                  <a:lumMod val="95000"/>
                  <a:lumOff val="5000"/>
                </a:schemeClr>
              </a:solidFill>
            </a:endParaRPr>
          </a:p>
          <a:p>
            <a:r>
              <a:rPr lang="en-US" sz="1300" dirty="0">
                <a:solidFill>
                  <a:schemeClr val="tx1">
                    <a:lumMod val="95000"/>
                    <a:lumOff val="5000"/>
                  </a:schemeClr>
                </a:solidFill>
              </a:rPr>
              <a:t>Environmental Governance.</a:t>
            </a:r>
          </a:p>
          <a:p>
            <a:pPr marL="139700" indent="0">
              <a:buNone/>
            </a:pPr>
            <a:endParaRPr lang="en-US" sz="1300" dirty="0">
              <a:solidFill>
                <a:schemeClr val="tx1">
                  <a:lumMod val="95000"/>
                  <a:lumOff val="5000"/>
                </a:schemeClr>
              </a:solidFill>
            </a:endParaRPr>
          </a:p>
          <a:p>
            <a:r>
              <a:rPr lang="en-US" sz="1300" dirty="0">
                <a:solidFill>
                  <a:schemeClr val="tx1">
                    <a:lumMod val="95000"/>
                    <a:lumOff val="5000"/>
                  </a:schemeClr>
                </a:solidFill>
              </a:rPr>
              <a:t>E-Governance.</a:t>
            </a:r>
          </a:p>
          <a:p>
            <a:endParaRPr lang="en-US" sz="1300" dirty="0"/>
          </a:p>
        </p:txBody>
      </p:sp>
      <p:sp>
        <p:nvSpPr>
          <p:cNvPr id="562" name="Google Shape;562;p51"/>
          <p:cNvSpPr txBox="1">
            <a:spLocks noGrp="1"/>
          </p:cNvSpPr>
          <p:nvPr>
            <p:ph type="title"/>
          </p:nvPr>
        </p:nvSpPr>
        <p:spPr>
          <a:xfrm>
            <a:off x="-824236" y="717944"/>
            <a:ext cx="7112296" cy="85577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dirty="0">
                <a:solidFill>
                  <a:schemeClr val="tx1">
                    <a:lumMod val="95000"/>
                    <a:lumOff val="5000"/>
                  </a:schemeClr>
                </a:solidFill>
              </a:rPr>
              <a:t>Types Of Governance</a:t>
            </a:r>
            <a:endParaRPr sz="2400" dirty="0">
              <a:solidFill>
                <a:schemeClr val="tx1">
                  <a:lumMod val="95000"/>
                  <a:lumOff val="5000"/>
                </a:schemeClr>
              </a:solidFill>
            </a:endParaRPr>
          </a:p>
        </p:txBody>
      </p:sp>
      <p:cxnSp>
        <p:nvCxnSpPr>
          <p:cNvPr id="33" name="Straight Connector 32">
            <a:extLst>
              <a:ext uri="{FF2B5EF4-FFF2-40B4-BE49-F238E27FC236}">
                <a16:creationId xmlns:a16="http://schemas.microsoft.com/office/drawing/2014/main" id="{60BC2B68-4A26-D942-9641-B97B40ED5F23}"/>
              </a:ext>
            </a:extLst>
          </p:cNvPr>
          <p:cNvCxnSpPr>
            <a:cxnSpLocks/>
          </p:cNvCxnSpPr>
          <p:nvPr/>
        </p:nvCxnSpPr>
        <p:spPr>
          <a:xfrm>
            <a:off x="977730" y="1359605"/>
            <a:ext cx="2584757"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0D64D55D-B8AE-0141-A890-5B9A024E45A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6</a:t>
            </a:r>
          </a:p>
        </p:txBody>
      </p:sp>
      <p:sp>
        <p:nvSpPr>
          <p:cNvPr id="27" name="Rectangle 26">
            <a:extLst>
              <a:ext uri="{FF2B5EF4-FFF2-40B4-BE49-F238E27FC236}">
                <a16:creationId xmlns:a16="http://schemas.microsoft.com/office/drawing/2014/main" id="{DB08E920-DCA4-4C47-A9A5-6F3E8F3F8111}"/>
              </a:ext>
            </a:extLst>
          </p:cNvPr>
          <p:cNvSpPr/>
          <p:nvPr/>
        </p:nvSpPr>
        <p:spPr>
          <a:xfrm>
            <a:off x="4908488" y="820138"/>
            <a:ext cx="3349782" cy="3579631"/>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dirty="0"/>
          </a:p>
        </p:txBody>
      </p:sp>
      <p:sp>
        <p:nvSpPr>
          <p:cNvPr id="30" name="TextBox 29">
            <a:extLst>
              <a:ext uri="{FF2B5EF4-FFF2-40B4-BE49-F238E27FC236}">
                <a16:creationId xmlns:a16="http://schemas.microsoft.com/office/drawing/2014/main" id="{768F8CAB-DC7C-0B4C-9A41-072BBF65289C}"/>
              </a:ext>
            </a:extLst>
          </p:cNvPr>
          <p:cNvSpPr txBox="1"/>
          <p:nvPr/>
        </p:nvSpPr>
        <p:spPr>
          <a:xfrm>
            <a:off x="5942383" y="4271667"/>
            <a:ext cx="2082297" cy="307777"/>
          </a:xfrm>
          <a:prstGeom prst="rect">
            <a:avLst/>
          </a:prstGeom>
          <a:noFill/>
        </p:spPr>
        <p:txBody>
          <a:bodyPr wrap="square" rtlCol="0">
            <a:spAutoFit/>
          </a:bodyPr>
          <a:lstStyle/>
          <a:p>
            <a:r>
              <a:rPr lang="en-LY" dirty="0"/>
              <a:t>( Biswas,2020)</a:t>
            </a:r>
          </a:p>
        </p:txBody>
      </p:sp>
      <p:pic>
        <p:nvPicPr>
          <p:cNvPr id="38" name="Picture 37" descr="A group of people posing for a photo under a green umbrella&#10;&#10;Description automatically generated with medium confidence">
            <a:extLst>
              <a:ext uri="{FF2B5EF4-FFF2-40B4-BE49-F238E27FC236}">
                <a16:creationId xmlns:a16="http://schemas.microsoft.com/office/drawing/2014/main" id="{4F518D98-1A83-F04B-A261-98A65B8C2E87}"/>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Lst>
          </a:blip>
          <a:stretch>
            <a:fillRect/>
          </a:stretch>
        </p:blipFill>
        <p:spPr>
          <a:xfrm>
            <a:off x="5087617" y="970961"/>
            <a:ext cx="3011836" cy="3274919"/>
          </a:xfrm>
          <a:prstGeom prst="rect">
            <a:avLst/>
          </a:prstGeom>
        </p:spPr>
      </p:pic>
    </p:spTree>
    <p:extLst>
      <p:ext uri="{BB962C8B-B14F-4D97-AF65-F5344CB8AC3E}">
        <p14:creationId xmlns:p14="http://schemas.microsoft.com/office/powerpoint/2010/main" val="33322632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6">
                                            <p:txEl>
                                              <p:pRg st="0" end="0"/>
                                            </p:txEl>
                                          </p:spTgt>
                                        </p:tgtEl>
                                        <p:attrNameLst>
                                          <p:attrName>style.visibility</p:attrName>
                                        </p:attrNameLst>
                                      </p:cBhvr>
                                      <p:to>
                                        <p:strVal val="visible"/>
                                      </p:to>
                                    </p:set>
                                    <p:animEffect transition="in" filter="fade">
                                      <p:cBhvr>
                                        <p:cTn id="7" dur="500"/>
                                        <p:tgtEl>
                                          <p:spTgt spid="5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6">
                                            <p:txEl>
                                              <p:pRg st="2" end="2"/>
                                            </p:txEl>
                                          </p:spTgt>
                                        </p:tgtEl>
                                        <p:attrNameLst>
                                          <p:attrName>style.visibility</p:attrName>
                                        </p:attrNameLst>
                                      </p:cBhvr>
                                      <p:to>
                                        <p:strVal val="visible"/>
                                      </p:to>
                                    </p:set>
                                    <p:animEffect transition="in" filter="fade">
                                      <p:cBhvr>
                                        <p:cTn id="12" dur="500"/>
                                        <p:tgtEl>
                                          <p:spTgt spid="56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6">
                                            <p:txEl>
                                              <p:pRg st="4" end="4"/>
                                            </p:txEl>
                                          </p:spTgt>
                                        </p:tgtEl>
                                        <p:attrNameLst>
                                          <p:attrName>style.visibility</p:attrName>
                                        </p:attrNameLst>
                                      </p:cBhvr>
                                      <p:to>
                                        <p:strVal val="visible"/>
                                      </p:to>
                                    </p:set>
                                    <p:animEffect transition="in" filter="fade">
                                      <p:cBhvr>
                                        <p:cTn id="17" dur="500"/>
                                        <p:tgtEl>
                                          <p:spTgt spid="56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66">
                                            <p:txEl>
                                              <p:pRg st="6" end="6"/>
                                            </p:txEl>
                                          </p:spTgt>
                                        </p:tgtEl>
                                        <p:attrNameLst>
                                          <p:attrName>style.visibility</p:attrName>
                                        </p:attrNameLst>
                                      </p:cBhvr>
                                      <p:to>
                                        <p:strVal val="visible"/>
                                      </p:to>
                                    </p:set>
                                    <p:animEffect transition="in" filter="fade">
                                      <p:cBhvr>
                                        <p:cTn id="22" dur="500"/>
                                        <p:tgtEl>
                                          <p:spTgt spid="56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66">
                                            <p:txEl>
                                              <p:pRg st="8" end="8"/>
                                            </p:txEl>
                                          </p:spTgt>
                                        </p:tgtEl>
                                        <p:attrNameLst>
                                          <p:attrName>style.visibility</p:attrName>
                                        </p:attrNameLst>
                                      </p:cBhvr>
                                      <p:to>
                                        <p:strVal val="visible"/>
                                      </p:to>
                                    </p:set>
                                    <p:animEffect transition="in" filter="fade">
                                      <p:cBhvr>
                                        <p:cTn id="27" dur="500"/>
                                        <p:tgtEl>
                                          <p:spTgt spid="56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66">
                                            <p:txEl>
                                              <p:pRg st="10" end="10"/>
                                            </p:txEl>
                                          </p:spTgt>
                                        </p:tgtEl>
                                        <p:attrNameLst>
                                          <p:attrName>style.visibility</p:attrName>
                                        </p:attrNameLst>
                                      </p:cBhvr>
                                      <p:to>
                                        <p:strVal val="visible"/>
                                      </p:to>
                                    </p:set>
                                    <p:animEffect transition="in" filter="fade">
                                      <p:cBhvr>
                                        <p:cTn id="32" dur="500"/>
                                        <p:tgtEl>
                                          <p:spTgt spid="56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51"/>
          <p:cNvSpPr txBox="1">
            <a:spLocks noGrp="1"/>
          </p:cNvSpPr>
          <p:nvPr>
            <p:ph type="title"/>
          </p:nvPr>
        </p:nvSpPr>
        <p:spPr>
          <a:xfrm>
            <a:off x="851576" y="903498"/>
            <a:ext cx="3495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a:solidFill>
                  <a:schemeClr val="bg1"/>
                </a:solidFill>
              </a:rPr>
              <a:t>Conclusion</a:t>
            </a:r>
          </a:p>
        </p:txBody>
      </p:sp>
      <p:sp>
        <p:nvSpPr>
          <p:cNvPr id="566" name="Google Shape;566;p51"/>
          <p:cNvSpPr txBox="1">
            <a:spLocks noGrp="1"/>
          </p:cNvSpPr>
          <p:nvPr>
            <p:ph type="subTitle" idx="4"/>
          </p:nvPr>
        </p:nvSpPr>
        <p:spPr>
          <a:xfrm>
            <a:off x="851576" y="2122966"/>
            <a:ext cx="3720424" cy="2724330"/>
          </a:xfrm>
          <a:prstGeom prst="rect">
            <a:avLst/>
          </a:prstGeom>
        </p:spPr>
        <p:txBody>
          <a:bodyPr spcFirstLastPara="1" wrap="square" lIns="91425" tIns="91425" rIns="91425" bIns="91425" anchor="t" anchorCtr="0">
            <a:noAutofit/>
          </a:bodyPr>
          <a:lstStyle/>
          <a:p>
            <a:pPr marL="285750" indent="-285750" algn="just">
              <a:spcAft>
                <a:spcPts val="1600"/>
              </a:spcAft>
              <a:buFont typeface="Wingdings" pitchFamily="2" charset="2"/>
              <a:buChar char="Ø"/>
            </a:pPr>
            <a:r>
              <a:rPr lang="en-US" dirty="0">
                <a:solidFill>
                  <a:schemeClr val="tx1">
                    <a:lumMod val="95000"/>
                    <a:lumOff val="5000"/>
                  </a:schemeClr>
                </a:solidFill>
              </a:rPr>
              <a:t>Public governance is important for investors and their businesses. It helps build trust and provides rules and stability needed for planning investment in the medium and long term.</a:t>
            </a:r>
          </a:p>
          <a:p>
            <a:pPr marL="285750" indent="-285750" algn="just">
              <a:spcAft>
                <a:spcPts val="1600"/>
              </a:spcAft>
              <a:buFont typeface="Wingdings" pitchFamily="2" charset="2"/>
              <a:buChar char="Ø"/>
            </a:pPr>
            <a:r>
              <a:rPr lang="en-US" dirty="0">
                <a:solidFill>
                  <a:schemeClr val="tx1">
                    <a:lumMod val="95000"/>
                    <a:lumOff val="5000"/>
                  </a:schemeClr>
                </a:solidFill>
              </a:rPr>
              <a:t>In addition, it includes the system by which the organization is controlled and operated, and the mechanisms that holds it accountable.</a:t>
            </a:r>
          </a:p>
        </p:txBody>
      </p:sp>
      <p:cxnSp>
        <p:nvCxnSpPr>
          <p:cNvPr id="33" name="Straight Connector 32">
            <a:extLst>
              <a:ext uri="{FF2B5EF4-FFF2-40B4-BE49-F238E27FC236}">
                <a16:creationId xmlns:a16="http://schemas.microsoft.com/office/drawing/2014/main" id="{60BC2B68-4A26-D942-9641-B97B40ED5F23}"/>
              </a:ext>
            </a:extLst>
          </p:cNvPr>
          <p:cNvCxnSpPr>
            <a:cxnSpLocks/>
          </p:cNvCxnSpPr>
          <p:nvPr/>
        </p:nvCxnSpPr>
        <p:spPr>
          <a:xfrm>
            <a:off x="1348922" y="1658369"/>
            <a:ext cx="258475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0D64D55D-B8AE-0141-A890-5B9A024E45A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7</a:t>
            </a:r>
          </a:p>
        </p:txBody>
      </p:sp>
      <p:pic>
        <p:nvPicPr>
          <p:cNvPr id="23" name="Picture 22">
            <a:extLst>
              <a:ext uri="{FF2B5EF4-FFF2-40B4-BE49-F238E27FC236}">
                <a16:creationId xmlns:a16="http://schemas.microsoft.com/office/drawing/2014/main" id="{B1429D32-22A8-9949-99A9-A57905A22C20}"/>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Lst>
          </a:blip>
          <a:stretch>
            <a:fillRect/>
          </a:stretch>
        </p:blipFill>
        <p:spPr>
          <a:xfrm>
            <a:off x="4938091" y="603320"/>
            <a:ext cx="4205909" cy="4541746"/>
          </a:xfrm>
          <a:prstGeom prst="rect">
            <a:avLst/>
          </a:prstGeom>
        </p:spPr>
      </p:pic>
      <p:sp>
        <p:nvSpPr>
          <p:cNvPr id="26" name="Rectangle 25">
            <a:extLst>
              <a:ext uri="{FF2B5EF4-FFF2-40B4-BE49-F238E27FC236}">
                <a16:creationId xmlns:a16="http://schemas.microsoft.com/office/drawing/2014/main" id="{B67B09EF-1DBA-0349-8FDA-F77DD1A15EAC}"/>
              </a:ext>
            </a:extLst>
          </p:cNvPr>
          <p:cNvSpPr/>
          <p:nvPr/>
        </p:nvSpPr>
        <p:spPr>
          <a:xfrm>
            <a:off x="5995447" y="3091992"/>
            <a:ext cx="2083324" cy="4807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dirty="0"/>
              <a:t>;\\</a:t>
            </a:r>
          </a:p>
        </p:txBody>
      </p:sp>
      <p:sp>
        <p:nvSpPr>
          <p:cNvPr id="27" name="Rectangle 26">
            <a:extLst>
              <a:ext uri="{FF2B5EF4-FFF2-40B4-BE49-F238E27FC236}">
                <a16:creationId xmlns:a16="http://schemas.microsoft.com/office/drawing/2014/main" id="{97DCF9BF-9E49-7249-8C4D-0B57AA0AD811}"/>
              </a:ext>
            </a:extLst>
          </p:cNvPr>
          <p:cNvSpPr/>
          <p:nvPr/>
        </p:nvSpPr>
        <p:spPr>
          <a:xfrm>
            <a:off x="6146276" y="2903456"/>
            <a:ext cx="216817" cy="188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32" name="Rectangle 31">
            <a:extLst>
              <a:ext uri="{FF2B5EF4-FFF2-40B4-BE49-F238E27FC236}">
                <a16:creationId xmlns:a16="http://schemas.microsoft.com/office/drawing/2014/main" id="{16ACCEAA-3B14-EB4B-8BF6-E6A65BEDC26D}"/>
              </a:ext>
            </a:extLst>
          </p:cNvPr>
          <p:cNvSpPr/>
          <p:nvPr/>
        </p:nvSpPr>
        <p:spPr>
          <a:xfrm>
            <a:off x="7654565" y="2799761"/>
            <a:ext cx="216817" cy="188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extLst>
      <p:ext uri="{BB962C8B-B14F-4D97-AF65-F5344CB8AC3E}">
        <p14:creationId xmlns:p14="http://schemas.microsoft.com/office/powerpoint/2010/main" val="10089874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6">
                                            <p:txEl>
                                              <p:pRg st="0" end="0"/>
                                            </p:txEl>
                                          </p:spTgt>
                                        </p:tgtEl>
                                        <p:attrNameLst>
                                          <p:attrName>style.visibility</p:attrName>
                                        </p:attrNameLst>
                                      </p:cBhvr>
                                      <p:to>
                                        <p:strVal val="visible"/>
                                      </p:to>
                                    </p:set>
                                    <p:animEffect transition="in" filter="fade">
                                      <p:cBhvr>
                                        <p:cTn id="7" dur="500"/>
                                        <p:tgtEl>
                                          <p:spTgt spid="5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6">
                                            <p:txEl>
                                              <p:pRg st="1" end="1"/>
                                            </p:txEl>
                                          </p:spTgt>
                                        </p:tgtEl>
                                        <p:attrNameLst>
                                          <p:attrName>style.visibility</p:attrName>
                                        </p:attrNameLst>
                                      </p:cBhvr>
                                      <p:to>
                                        <p:strVal val="visible"/>
                                      </p:to>
                                    </p:set>
                                    <p:animEffect transition="in" filter="fade">
                                      <p:cBhvr>
                                        <p:cTn id="12" dur="500"/>
                                        <p:tgtEl>
                                          <p:spTgt spid="56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318949" y="729921"/>
            <a:ext cx="2090584"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14898" y="95190"/>
            <a:ext cx="2813591" cy="646331"/>
          </a:xfrm>
          <a:prstGeom prst="rect">
            <a:avLst/>
          </a:prstGeom>
          <a:noFill/>
        </p:spPr>
        <p:txBody>
          <a:bodyPr wrap="none" rtlCol="0">
            <a:spAutoFit/>
          </a:bodyPr>
          <a:lstStyle/>
          <a:p>
            <a:pPr algn="ctr"/>
            <a:r>
              <a:rPr lang="en-US" sz="3600" b="1" spc="300">
                <a:solidFill>
                  <a:schemeClr val="tx2"/>
                </a:solidFill>
                <a:latin typeface="Lato Black" charset="0"/>
                <a:ea typeface="Lato Black" charset="0"/>
                <a:cs typeface="Lato Black" charset="0"/>
              </a:rPr>
              <a:t>References</a:t>
            </a:r>
            <a:r>
              <a:rPr lang="en-US" sz="2250" b="1" spc="300">
                <a:solidFill>
                  <a:schemeClr val="tx2"/>
                </a:solidFill>
                <a:latin typeface="Lato Black" charset="0"/>
                <a:ea typeface="Lato Black" charset="0"/>
                <a:cs typeface="Lato Black" charset="0"/>
              </a:rPr>
              <a:t>:</a:t>
            </a:r>
          </a:p>
        </p:txBody>
      </p:sp>
      <p:sp>
        <p:nvSpPr>
          <p:cNvPr id="8" name="TextBox 21"/>
          <p:cNvSpPr txBox="1"/>
          <p:nvPr/>
        </p:nvSpPr>
        <p:spPr>
          <a:xfrm>
            <a:off x="454097" y="1025356"/>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a:solidFill>
                <a:schemeClr val="accent4">
                  <a:lumMod val="50000"/>
                  <a:lumOff val="50000"/>
                </a:schemeClr>
              </a:solidFill>
              <a:latin typeface="Poppins SemiBold" charset="0"/>
              <a:ea typeface="Poppins SemiBold" charset="0"/>
              <a:cs typeface="Poppins SemiBold" charset="0"/>
            </a:endParaRPr>
          </a:p>
        </p:txBody>
      </p:sp>
      <p:sp>
        <p:nvSpPr>
          <p:cNvPr id="9" name="TextBox 21"/>
          <p:cNvSpPr txBox="1"/>
          <p:nvPr/>
        </p:nvSpPr>
        <p:spPr>
          <a:xfrm>
            <a:off x="454097" y="1619333"/>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a:solidFill>
                <a:schemeClr val="accent4">
                  <a:lumMod val="50000"/>
                  <a:lumOff val="50000"/>
                </a:schemeClr>
              </a:solidFill>
              <a:latin typeface="Poppins SemiBold" charset="0"/>
              <a:ea typeface="Poppins SemiBold" charset="0"/>
              <a:cs typeface="Poppins SemiBold" charset="0"/>
            </a:endParaRPr>
          </a:p>
        </p:txBody>
      </p:sp>
      <p:sp>
        <p:nvSpPr>
          <p:cNvPr id="10" name="TextBox 21"/>
          <p:cNvSpPr txBox="1"/>
          <p:nvPr/>
        </p:nvSpPr>
        <p:spPr>
          <a:xfrm>
            <a:off x="401697" y="968818"/>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a:solidFill>
                <a:schemeClr val="accent4">
                  <a:lumMod val="50000"/>
                  <a:lumOff val="50000"/>
                </a:schemeClr>
              </a:solidFill>
              <a:latin typeface="Poppins SemiBold" charset="0"/>
              <a:ea typeface="Poppins SemiBold" charset="0"/>
              <a:cs typeface="Poppins SemiBold" charset="0"/>
            </a:endParaRPr>
          </a:p>
        </p:txBody>
      </p:sp>
      <p:sp>
        <p:nvSpPr>
          <p:cNvPr id="11" name="TextBox 21"/>
          <p:cNvSpPr txBox="1"/>
          <p:nvPr/>
        </p:nvSpPr>
        <p:spPr>
          <a:xfrm>
            <a:off x="401697" y="1374537"/>
            <a:ext cx="280623" cy="253916"/>
          </a:xfrm>
          <a:prstGeom prst="rect">
            <a:avLst/>
          </a:prstGeom>
          <a:noFill/>
        </p:spPr>
        <p:txBody>
          <a:bodyPr wrap="square" rtlCol="0" anchor="ctr" anchorCtr="0">
            <a:spAutoFit/>
          </a:bodyPr>
          <a:lstStyle/>
          <a:p>
            <a:pPr marL="171450" indent="-171450" algn="ctr">
              <a:buFont typeface="Courier New" pitchFamily="49" charset="0"/>
              <a:buChar char="o"/>
            </a:pPr>
            <a:endParaRPr lang="en-US" sz="1050" b="1">
              <a:solidFill>
                <a:schemeClr val="accent4">
                  <a:lumMod val="50000"/>
                  <a:lumOff val="50000"/>
                </a:schemeClr>
              </a:solidFill>
              <a:latin typeface="Poppins SemiBold" charset="0"/>
              <a:ea typeface="Poppins SemiBold" charset="0"/>
              <a:cs typeface="Poppins SemiBold" charset="0"/>
            </a:endParaRPr>
          </a:p>
        </p:txBody>
      </p:sp>
      <p:sp>
        <p:nvSpPr>
          <p:cNvPr id="13" name="TextBox 20"/>
          <p:cNvSpPr txBox="1"/>
          <p:nvPr/>
        </p:nvSpPr>
        <p:spPr>
          <a:xfrm>
            <a:off x="214898" y="1079189"/>
            <a:ext cx="7619505" cy="4154984"/>
          </a:xfrm>
          <a:prstGeom prst="rect">
            <a:avLst/>
          </a:prstGeom>
          <a:noFill/>
        </p:spPr>
        <p:txBody>
          <a:bodyPr wrap="square" rtlCol="0">
            <a:spAutoFit/>
          </a:bodyPr>
          <a:lstStyle/>
          <a:p>
            <a:pPr marL="171450" indent="-171450">
              <a:buFont typeface="Courier New" pitchFamily="49" charset="0"/>
              <a:buChar char="o"/>
            </a:pPr>
            <a:r>
              <a:rPr lang="en-US" sz="1100" spc="300" dirty="0">
                <a:solidFill>
                  <a:schemeClr val="tx1">
                    <a:lumMod val="95000"/>
                    <a:lumOff val="5000"/>
                  </a:schemeClr>
                </a:solidFill>
                <a:latin typeface="Lato Black" charset="0"/>
                <a:ea typeface="Lato Black" charset="0"/>
                <a:cs typeface="Lato Black" charset="0"/>
              </a:rPr>
              <a:t>“Public Governance - OECD.” Www.oecd.org, </a:t>
            </a:r>
            <a:r>
              <a:rPr lang="en-US" sz="1100" spc="300" dirty="0">
                <a:solidFill>
                  <a:schemeClr val="tx1">
                    <a:lumMod val="95000"/>
                    <a:lumOff val="5000"/>
                  </a:schemeClr>
                </a:solidFill>
                <a:latin typeface="Lato Black" charset="0"/>
                <a:ea typeface="Lato Black" charset="0"/>
                <a:cs typeface="Lato Black" charset="0"/>
                <a:hlinkClick r:id="rId3">
                  <a:extLst>
                    <a:ext uri="{A12FA001-AC4F-418D-AE19-62706E023703}">
                      <ahyp:hlinkClr xmlns:ahyp="http://schemas.microsoft.com/office/drawing/2018/hyperlinkcolor" val="tx"/>
                    </a:ext>
                  </a:extLst>
                </a:hlinkClick>
              </a:rPr>
              <a:t>www.oecd.org/investment/toolkit/policyareas/publicgovernance/</a:t>
            </a:r>
            <a:r>
              <a:rPr lang="en-US" sz="1100" spc="300" dirty="0">
                <a:solidFill>
                  <a:schemeClr val="tx1">
                    <a:lumMod val="95000"/>
                    <a:lumOff val="5000"/>
                  </a:schemeClr>
                </a:solidFill>
                <a:latin typeface="Lato Black" charset="0"/>
                <a:ea typeface="Lato Black" charset="0"/>
                <a:cs typeface="Lato Black" charset="0"/>
              </a:rPr>
              <a:t>.  </a:t>
            </a: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r>
              <a:rPr lang="en-US" sz="1100" spc="300" dirty="0">
                <a:solidFill>
                  <a:schemeClr val="tx1">
                    <a:lumMod val="95000"/>
                    <a:lumOff val="5000"/>
                  </a:schemeClr>
                </a:solidFill>
                <a:latin typeface="Lato Black" charset="0"/>
                <a:ea typeface="Lato Black" charset="0"/>
                <a:cs typeface="Lato Black" charset="0"/>
              </a:rPr>
              <a:t>Ireland, The Chartered Governance Institute UK &amp;. “Discover Governance - What Is Governance?” Www.cgi.org.uk, </a:t>
            </a:r>
            <a:r>
              <a:rPr lang="en-US" sz="1100" spc="300" dirty="0">
                <a:solidFill>
                  <a:schemeClr val="tx1">
                    <a:lumMod val="95000"/>
                    <a:lumOff val="5000"/>
                  </a:schemeClr>
                </a:solidFill>
                <a:latin typeface="Lato Black" charset="0"/>
                <a:ea typeface="Lato Black" charset="0"/>
                <a:cs typeface="Lato Black" charset="0"/>
                <a:hlinkClick r:id="rId4">
                  <a:extLst>
                    <a:ext uri="{A12FA001-AC4F-418D-AE19-62706E023703}">
                      <ahyp:hlinkClr xmlns:ahyp="http://schemas.microsoft.com/office/drawing/2018/hyperlinkcolor" val="tx"/>
                    </a:ext>
                  </a:extLst>
                </a:hlinkClick>
              </a:rPr>
              <a:t>www.cgi.org.uk/professional-development/discover-governance/looking-to-start-a-career-in-governance/what-is-governance.</a:t>
            </a:r>
            <a:r>
              <a:rPr lang="en-US" sz="1100" spc="300" dirty="0">
                <a:solidFill>
                  <a:schemeClr val="tx1">
                    <a:lumMod val="95000"/>
                    <a:lumOff val="5000"/>
                  </a:schemeClr>
                </a:solidFill>
                <a:latin typeface="Lato Black" charset="0"/>
                <a:ea typeface="Lato Black" charset="0"/>
                <a:cs typeface="Lato Black" charset="0"/>
              </a:rPr>
              <a:t> </a:t>
            </a: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r>
              <a:rPr lang="en-US" sz="1100" spc="300" dirty="0">
                <a:solidFill>
                  <a:schemeClr val="tx1">
                    <a:lumMod val="95000"/>
                    <a:lumOff val="5000"/>
                  </a:schemeClr>
                </a:solidFill>
                <a:latin typeface="Lato Black" charset="0"/>
                <a:ea typeface="Lato Black" charset="0"/>
                <a:cs typeface="Lato Black" charset="0"/>
              </a:rPr>
              <a:t>“What Constitutes Good Governance? | Diligent Corporation.” Diligent Insights, 15 Aug. 2018, insights.diligent.com/corporate-governance/what-constitutes-good-governance/.   </a:t>
            </a: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r>
              <a:rPr lang="en-US" sz="1100" spc="300" dirty="0">
                <a:solidFill>
                  <a:schemeClr val="tx1">
                    <a:lumMod val="95000"/>
                    <a:lumOff val="5000"/>
                  </a:schemeClr>
                </a:solidFill>
                <a:latin typeface="Lato Black" charset="0"/>
                <a:ea typeface="Lato Black" charset="0"/>
                <a:cs typeface="Lato Black" charset="0"/>
              </a:rPr>
              <a:t>-Biswas, Avijit. Governance: Meaning, Definition, 4 Dimensions, and Types. schoolofpoliticalscience.com/definitions-and-types-of-governance/.  </a:t>
            </a: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r>
              <a:rPr lang="en-US" sz="1100" spc="300" dirty="0">
                <a:solidFill>
                  <a:schemeClr val="tx1">
                    <a:lumMod val="95000"/>
                    <a:lumOff val="5000"/>
                  </a:schemeClr>
                </a:solidFill>
                <a:latin typeface="Lato Black" charset="0"/>
                <a:ea typeface="Lato Black" charset="0"/>
                <a:cs typeface="Lato Black" charset="0"/>
              </a:rPr>
              <a:t>“Public Governance - OECD.” Www.oecd.org, </a:t>
            </a:r>
            <a:r>
              <a:rPr lang="en-US" sz="1100" spc="300" dirty="0">
                <a:solidFill>
                  <a:schemeClr val="tx1">
                    <a:lumMod val="95000"/>
                    <a:lumOff val="5000"/>
                  </a:schemeClr>
                </a:solidFill>
                <a:latin typeface="Lato Black" charset="0"/>
                <a:ea typeface="Lato Black" charset="0"/>
                <a:cs typeface="Lato Black" charset="0"/>
                <a:hlinkClick r:id="rId5">
                  <a:extLst>
                    <a:ext uri="{A12FA001-AC4F-418D-AE19-62706E023703}">
                      <ahyp:hlinkClr xmlns:ahyp="http://schemas.microsoft.com/office/drawing/2018/hyperlinkcolor" val="tx"/>
                    </a:ext>
                  </a:extLst>
                </a:hlinkClick>
              </a:rPr>
              <a:t>www.oecd.org/investment/toolkit/policyareas/publicgovernance/#:~:text=Public%20governance%20is%20important%20for</a:t>
            </a:r>
            <a:r>
              <a:rPr lang="en-US" sz="1100" spc="300" dirty="0">
                <a:solidFill>
                  <a:schemeClr val="tx1">
                    <a:lumMod val="95000"/>
                    <a:lumOff val="5000"/>
                  </a:schemeClr>
                </a:solidFill>
                <a:latin typeface="Lato Black" charset="0"/>
                <a:ea typeface="Lato Black" charset="0"/>
                <a:cs typeface="Lato Black" charset="0"/>
              </a:rPr>
              <a:t>. </a:t>
            </a: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a:p>
            <a:pPr marL="171450" indent="-171450">
              <a:buFont typeface="Courier New" pitchFamily="49" charset="0"/>
              <a:buChar char="o"/>
            </a:pPr>
            <a:endParaRPr lang="en-US" sz="1100" spc="300" dirty="0">
              <a:solidFill>
                <a:schemeClr val="tx1">
                  <a:lumMod val="95000"/>
                  <a:lumOff val="5000"/>
                </a:schemeClr>
              </a:solidFill>
              <a:latin typeface="Lato Black" charset="0"/>
              <a:ea typeface="Lato Black" charset="0"/>
              <a:cs typeface="Lato Black" charset="0"/>
            </a:endParaRPr>
          </a:p>
        </p:txBody>
      </p:sp>
      <p:sp>
        <p:nvSpPr>
          <p:cNvPr id="17" name="Oval 16">
            <a:extLst>
              <a:ext uri="{FF2B5EF4-FFF2-40B4-BE49-F238E27FC236}">
                <a16:creationId xmlns:a16="http://schemas.microsoft.com/office/drawing/2014/main" id="{A0A195FE-1A14-A241-913C-1C8C8F7FDB69}"/>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8</a:t>
            </a:r>
          </a:p>
        </p:txBody>
      </p:sp>
    </p:spTree>
    <p:extLst>
      <p:ext uri="{BB962C8B-B14F-4D97-AF65-F5344CB8AC3E}">
        <p14:creationId xmlns:p14="http://schemas.microsoft.com/office/powerpoint/2010/main" val="1192449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499934" y="2050698"/>
            <a:ext cx="604421" cy="521052"/>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0" name="Straight Connector 19"/>
          <p:cNvCxnSpPr>
            <a:cxnSpLocks/>
          </p:cNvCxnSpPr>
          <p:nvPr/>
        </p:nvCxnSpPr>
        <p:spPr>
          <a:xfrm>
            <a:off x="2825453" y="3287537"/>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430564" y="1851576"/>
            <a:ext cx="4349269" cy="957955"/>
          </a:xfrm>
          <a:prstGeom prst="rect">
            <a:avLst/>
          </a:prstGeom>
          <a:noFill/>
        </p:spPr>
        <p:txBody>
          <a:bodyPr wrap="none" rtlCol="0">
            <a:spAutoFit/>
          </a:bodyPr>
          <a:lstStyle/>
          <a:p>
            <a:pPr algn="ctr"/>
            <a:r>
              <a:rPr lang="en-US" sz="5625" b="1" spc="30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3324705" y="2685462"/>
            <a:ext cx="2494594" cy="438582"/>
          </a:xfrm>
          <a:prstGeom prst="rect">
            <a:avLst/>
          </a:prstGeom>
          <a:noFill/>
        </p:spPr>
        <p:txBody>
          <a:bodyPr wrap="none" rtlCol="0" anchor="ctr" anchorCtr="0">
            <a:spAutoFit/>
          </a:bodyPr>
          <a:lstStyle/>
          <a:p>
            <a:pPr algn="ctr"/>
            <a:r>
              <a:rPr lang="en-US" sz="2250" b="1" spc="225" dirty="0">
                <a:solidFill>
                  <a:schemeClr val="accent4"/>
                </a:solidFill>
                <a:latin typeface="Poppins SemiBold" charset="0"/>
                <a:ea typeface="Poppins SemiBold" charset="0"/>
                <a:cs typeface="Poppins SemiBold" charset="0"/>
              </a:rPr>
              <a:t>Heba N Bushiha</a:t>
            </a:r>
          </a:p>
        </p:txBody>
      </p:sp>
      <p:sp>
        <p:nvSpPr>
          <p:cNvPr id="7" name="Oval 6">
            <a:extLst>
              <a:ext uri="{FF2B5EF4-FFF2-40B4-BE49-F238E27FC236}">
                <a16:creationId xmlns:a16="http://schemas.microsoft.com/office/drawing/2014/main" id="{0798B849-6FFD-FA48-8DB9-329CE27189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9</a:t>
            </a:r>
          </a:p>
        </p:txBody>
      </p:sp>
    </p:spTree>
    <p:extLst>
      <p:ext uri="{BB962C8B-B14F-4D97-AF65-F5344CB8AC3E}">
        <p14:creationId xmlns:p14="http://schemas.microsoft.com/office/powerpoint/2010/main" val="38673637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theme/theme1.xml><?xml version="1.0" encoding="utf-8"?>
<a:theme xmlns:a="http://schemas.openxmlformats.org/drawingml/2006/main" name="Marketing Plan for Realtors by Slidesgo">
  <a:themeElements>
    <a:clrScheme name="Simple Light">
      <a:dk1>
        <a:srgbClr val="000000"/>
      </a:dk1>
      <a:lt1>
        <a:srgbClr val="FFFFFF"/>
      </a:lt1>
      <a:dk2>
        <a:srgbClr val="595959"/>
      </a:dk2>
      <a:lt2>
        <a:srgbClr val="DCC0B6"/>
      </a:lt2>
      <a:accent1>
        <a:srgbClr val="C8C4B2"/>
      </a:accent1>
      <a:accent2>
        <a:srgbClr val="CDBEB9"/>
      </a:accent2>
      <a:accent3>
        <a:srgbClr val="6A5E58"/>
      </a:accent3>
      <a:accent4>
        <a:srgbClr val="A49086"/>
      </a:accent4>
      <a:accent5>
        <a:srgbClr val="BABDA5"/>
      </a:accent5>
      <a:accent6>
        <a:srgbClr val="EEDBD5"/>
      </a:accent6>
      <a:hlink>
        <a:srgbClr val="B7B7B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481</Words>
  <Application>Microsoft Macintosh PowerPoint</Application>
  <PresentationFormat>On-screen Show (16:9)</PresentationFormat>
  <Paragraphs>77</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Poppins SemiBold</vt:lpstr>
      <vt:lpstr>Didact Gothic</vt:lpstr>
      <vt:lpstr>Lato Black</vt:lpstr>
      <vt:lpstr>Arial</vt:lpstr>
      <vt:lpstr>Wingdings</vt:lpstr>
      <vt:lpstr>Spartan Thin</vt:lpstr>
      <vt:lpstr>Gill Sans</vt:lpstr>
      <vt:lpstr>Courier New</vt:lpstr>
      <vt:lpstr>Spartan</vt:lpstr>
      <vt:lpstr>Marketing Plan for Realtors by Slidesgo</vt:lpstr>
      <vt:lpstr>PowerPoint Presentation</vt:lpstr>
      <vt:lpstr>PowerPoint Presentation</vt:lpstr>
      <vt:lpstr>Introduction</vt:lpstr>
      <vt:lpstr>The Role Of Public Governance</vt:lpstr>
      <vt:lpstr>PowerPoint Presentation</vt:lpstr>
      <vt:lpstr>Types Of Governance</vt:lpstr>
      <vt:lpstr>Conclusion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64</cp:revision>
  <dcterms:modified xsi:type="dcterms:W3CDTF">2021-11-09T15:05:51Z</dcterms:modified>
</cp:coreProperties>
</file>