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5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aj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3" d="100"/>
          <a:sy n="33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98025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4261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57300" y="5397500"/>
            <a:ext cx="21869400" cy="5461000"/>
          </a:xfrm>
          <a:prstGeom prst="rect">
            <a:avLst/>
          </a:prstGeom>
        </p:spPr>
        <p:txBody>
          <a:bodyPr/>
          <a:lstStyle>
            <a:lvl1pPr>
              <a:defRPr sz="14900" spc="29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2895600"/>
            <a:ext cx="21869400" cy="25019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7700" cap="all" spc="308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7700" cap="all" spc="308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7700" cap="all" spc="308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7700" cap="all" spc="308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7700" cap="all" spc="308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half" idx="21"/>
          </p:nvPr>
        </p:nvSpPr>
        <p:spPr>
          <a:xfrm>
            <a:off x="12344400" y="7213475"/>
            <a:ext cx="10807966" cy="702800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half" idx="22"/>
          </p:nvPr>
        </p:nvSpPr>
        <p:spPr>
          <a:xfrm>
            <a:off x="12358081" y="833053"/>
            <a:ext cx="10758607" cy="6286502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23"/>
          </p:nvPr>
        </p:nvSpPr>
        <p:spPr>
          <a:xfrm>
            <a:off x="1244661" y="1524000"/>
            <a:ext cx="10782301" cy="1095210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21"/>
          </p:nvPr>
        </p:nvSpPr>
        <p:spPr>
          <a:xfrm>
            <a:off x="12314766" y="1429600"/>
            <a:ext cx="10833105" cy="11003703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22"/>
          </p:nvPr>
        </p:nvSpPr>
        <p:spPr>
          <a:xfrm>
            <a:off x="1078991" y="1497954"/>
            <a:ext cx="10998204" cy="11015266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70640" y="9931400"/>
            <a:ext cx="1444781" cy="2705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18000" spc="360">
                <a:latin typeface="Baskerville SemiBold"/>
                <a:ea typeface="Baskerville SemiBold"/>
                <a:cs typeface="Baskerville SemiBold"/>
                <a:sym typeface="Baskerville SemiBold"/>
              </a:defRPr>
            </a:lvl1pPr>
            <a:lvl2pPr marL="2685141" indent="-2177141" algn="ctr">
              <a:spcBef>
                <a:spcPts val="0"/>
              </a:spcBef>
              <a:buClrTx/>
              <a:defRPr sz="18000" spc="360">
                <a:latin typeface="Baskerville SemiBold"/>
                <a:ea typeface="Baskerville SemiBold"/>
                <a:cs typeface="Baskerville SemiBold"/>
                <a:sym typeface="Baskerville SemiBold"/>
              </a:defRPr>
            </a:lvl2pPr>
            <a:lvl3pPr marL="3193141" indent="-2177141" algn="ctr">
              <a:spcBef>
                <a:spcPts val="0"/>
              </a:spcBef>
              <a:buClrTx/>
              <a:defRPr sz="18000" spc="360">
                <a:latin typeface="Baskerville SemiBold"/>
                <a:ea typeface="Baskerville SemiBold"/>
                <a:cs typeface="Baskerville SemiBold"/>
                <a:sym typeface="Baskerville SemiBold"/>
              </a:defRPr>
            </a:lvl3pPr>
            <a:lvl4pPr marL="3701143" indent="-2177143" algn="ctr">
              <a:spcBef>
                <a:spcPts val="0"/>
              </a:spcBef>
              <a:buClrTx/>
              <a:defRPr sz="18000" spc="360">
                <a:latin typeface="Baskerville SemiBold"/>
                <a:ea typeface="Baskerville SemiBold"/>
                <a:cs typeface="Baskerville SemiBold"/>
                <a:sym typeface="Baskerville SemiBold"/>
              </a:defRPr>
            </a:lvl4pPr>
            <a:lvl5pPr marL="4209143" indent="-2177143" algn="ctr">
              <a:spcBef>
                <a:spcPts val="0"/>
              </a:spcBef>
              <a:buClrTx/>
              <a:defRPr sz="18000" spc="360">
                <a:latin typeface="Baskerville SemiBold"/>
                <a:ea typeface="Baskerville SemiBold"/>
                <a:cs typeface="Baskerville SemiBold"/>
                <a:sym typeface="Baskerville Semi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“"/>
          <p:cNvSpPr txBox="1">
            <a:spLocks noGrp="1"/>
          </p:cNvSpPr>
          <p:nvPr>
            <p:ph type="body" sz="quarter" idx="21"/>
          </p:nvPr>
        </p:nvSpPr>
        <p:spPr>
          <a:xfrm>
            <a:off x="11470640" y="2514600"/>
            <a:ext cx="1444781" cy="27051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5" name="— Johnny Appleseed"/>
          <p:cNvSpPr txBox="1">
            <a:spLocks noGrp="1"/>
          </p:cNvSpPr>
          <p:nvPr>
            <p:ph type="body" sz="quarter" idx="22"/>
          </p:nvPr>
        </p:nvSpPr>
        <p:spPr>
          <a:xfrm>
            <a:off x="1257300" y="9118600"/>
            <a:ext cx="21869400" cy="762000"/>
          </a:xfrm>
          <a:prstGeom prst="rect">
            <a:avLst/>
          </a:prstGeom>
        </p:spPr>
        <p:txBody>
          <a:bodyPr/>
          <a:lstStyle/>
          <a:p>
            <a:pPr marL="462280" indent="-462280" defTabSz="589406">
              <a:spcBef>
                <a:spcPts val="4300"/>
              </a:spcBef>
              <a:defRPr sz="3822" spc="0"/>
            </a:pPr>
            <a:endParaRPr/>
          </a:p>
        </p:txBody>
      </p:sp>
      <p:sp>
        <p:nvSpPr>
          <p:cNvPr id="126" name="Type a quote here."/>
          <p:cNvSpPr txBox="1">
            <a:spLocks noGrp="1"/>
          </p:cNvSpPr>
          <p:nvPr>
            <p:ph type="body" sz="quarter" idx="23"/>
          </p:nvPr>
        </p:nvSpPr>
        <p:spPr>
          <a:xfrm>
            <a:off x="1257300" y="7518400"/>
            <a:ext cx="21869400" cy="1447800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24384000" cy="1585596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800100" y="3962400"/>
            <a:ext cx="22772998" cy="14808393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57300" y="1663700"/>
            <a:ext cx="21869400" cy="18669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105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711200"/>
            <a:ext cx="21869400" cy="952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800" cap="all" spc="11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800" cap="all" spc="11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800" cap="all" spc="11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800" cap="all" spc="11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800" cap="all" spc="11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21"/>
          </p:nvPr>
        </p:nvSpPr>
        <p:spPr>
          <a:xfrm>
            <a:off x="1257300" y="3263900"/>
            <a:ext cx="21869402" cy="14220819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1879600"/>
            <a:ext cx="21869400" cy="723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1257300" y="4343400"/>
            <a:ext cx="21869400" cy="5016500"/>
          </a:xfrm>
          <a:prstGeom prst="rect">
            <a:avLst/>
          </a:prstGeom>
        </p:spPr>
        <p:txBody>
          <a:bodyPr anchor="ctr"/>
          <a:lstStyle>
            <a:lvl1pPr>
              <a:defRPr sz="14900" spc="29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257300" y="4343400"/>
            <a:ext cx="21869400" cy="5016500"/>
          </a:xfrm>
          <a:prstGeom prst="rect">
            <a:avLst/>
          </a:prstGeom>
        </p:spPr>
        <p:txBody>
          <a:bodyPr anchor="ctr"/>
          <a:lstStyle>
            <a:lvl1pPr>
              <a:defRPr sz="14900" spc="29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idx="21"/>
          </p:nvPr>
        </p:nvSpPr>
        <p:spPr>
          <a:xfrm>
            <a:off x="9287692" y="1473939"/>
            <a:ext cx="14798046" cy="109982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1257300" y="5892800"/>
            <a:ext cx="8483600" cy="50292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10500" spc="20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4000500"/>
            <a:ext cx="8483600" cy="1905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5800" cap="all" spc="116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5800" cap="all" spc="116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5800" cap="all" spc="116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5800" cap="all" spc="116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5800" cap="all" spc="116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1879600"/>
            <a:ext cx="21869400" cy="723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1pPr>
            <a:lvl2pPr marL="967619" indent="-459618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2pPr>
            <a:lvl3pPr marL="1475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3pPr>
            <a:lvl4pPr marL="1983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4pPr>
            <a:lvl5pPr marL="2491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71239"/>
            <a:ext cx="479216" cy="4989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1879600"/>
            <a:ext cx="21869400" cy="723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1pPr>
            <a:lvl2pPr marL="967619" indent="-459618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2pPr>
            <a:lvl3pPr marL="1475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3pPr>
            <a:lvl4pPr marL="1983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4pPr>
            <a:lvl5pPr marL="2491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21"/>
          </p:nvPr>
        </p:nvSpPr>
        <p:spPr>
          <a:xfrm>
            <a:off x="1257300" y="3352800"/>
            <a:ext cx="21869400" cy="9067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21"/>
          </p:nvPr>
        </p:nvSpPr>
        <p:spPr>
          <a:xfrm>
            <a:off x="10477500" y="3124200"/>
            <a:ext cx="12623801" cy="9382260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57300" y="1879600"/>
            <a:ext cx="21869400" cy="723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800" cap="all" spc="342">
                <a:latin typeface="Futura"/>
                <a:ea typeface="Futura"/>
                <a:cs typeface="Futura"/>
                <a:sym typeface="Futura"/>
              </a:defRPr>
            </a:lvl1pPr>
            <a:lvl2pPr marL="967619" indent="-459618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2pPr>
            <a:lvl3pPr marL="1475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3pPr>
            <a:lvl4pPr marL="1983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4pPr>
            <a:lvl5pPr marL="2491619" indent="-459619" algn="ctr">
              <a:spcBef>
                <a:spcPts val="0"/>
              </a:spcBef>
              <a:buClrTx/>
              <a:defRPr sz="3800" cap="all" spc="342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 txBox="1">
            <a:spLocks noGrp="1"/>
          </p:cNvSpPr>
          <p:nvPr>
            <p:ph type="body" sz="half" idx="22"/>
          </p:nvPr>
        </p:nvSpPr>
        <p:spPr>
          <a:xfrm>
            <a:off x="1257300" y="3632200"/>
            <a:ext cx="8382000" cy="84709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257300" y="1854200"/>
            <a:ext cx="21869400" cy="1050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3653366" y="2743200"/>
            <a:ext cx="19507201" cy="930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392" y="12983939"/>
            <a:ext cx="479216" cy="49892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400" cap="all" spc="4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hf hdr="0" ftr="0" dt="0"/>
  <p:txStyles>
    <p:title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all" spc="116" baseline="0"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508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1016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524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2032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2540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3048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3556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4064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4572000" marR="0" indent="-508000" algn="l" defTabSz="647700" rtl="0" latinLnBrk="0">
        <a:lnSpc>
          <a:spcPct val="100000"/>
        </a:lnSpc>
        <a:spcBef>
          <a:spcPts val="48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4200" b="0" i="0" u="none" strike="noStrike" cap="none" spc="84" baseline="0"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all" spc="48" baseline="0"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Non-verbal messages"/>
          <p:cNvSpPr txBox="1">
            <a:spLocks noGrp="1"/>
          </p:cNvSpPr>
          <p:nvPr>
            <p:ph type="ctrTitle"/>
          </p:nvPr>
        </p:nvSpPr>
        <p:spPr>
          <a:xfrm>
            <a:off x="5949367" y="5724436"/>
            <a:ext cx="12485266" cy="4281806"/>
          </a:xfrm>
          <a:prstGeom prst="rect">
            <a:avLst/>
          </a:prstGeom>
        </p:spPr>
        <p:txBody>
          <a:bodyPr/>
          <a:lstStyle>
            <a:lvl1pPr defTabSz="537590">
              <a:defRPr sz="12300" spc="99"/>
            </a:lvl1pPr>
          </a:lstStyle>
          <a:p>
            <a:r>
              <a:rPr dirty="0"/>
              <a:t>Non-verbal messages</a:t>
            </a:r>
          </a:p>
        </p:txBody>
      </p:sp>
      <p:sp>
        <p:nvSpPr>
          <p:cNvPr id="159" name="The principals the govern:"/>
          <p:cNvSpPr txBox="1">
            <a:spLocks noGrp="1"/>
          </p:cNvSpPr>
          <p:nvPr>
            <p:ph type="subTitle" sz="quarter" idx="1"/>
          </p:nvPr>
        </p:nvSpPr>
        <p:spPr>
          <a:xfrm>
            <a:off x="4812941" y="1002891"/>
            <a:ext cx="14745764" cy="472154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defTabSz="615315">
              <a:defRPr sz="7300" spc="200"/>
            </a:lvl1pPr>
          </a:lstStyle>
          <a:p>
            <a:r>
              <a:rPr lang="en-US" sz="7400" dirty="0"/>
              <a:t>Libyan International Medical University</a:t>
            </a:r>
            <a:br>
              <a:rPr lang="en-US" sz="7400" dirty="0"/>
            </a:br>
            <a:r>
              <a:rPr lang="en-US" sz="7400" dirty="0"/>
              <a:t> Faculty Of Business Administration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dirty="0" smtClean="0"/>
              <a:t>The </a:t>
            </a:r>
            <a:r>
              <a:rPr dirty="0"/>
              <a:t>principals the govern:</a:t>
            </a:r>
          </a:p>
        </p:txBody>
      </p:sp>
      <p:sp>
        <p:nvSpPr>
          <p:cNvPr id="160" name="BY: AishA elshaare…"/>
          <p:cNvSpPr txBox="1"/>
          <p:nvPr/>
        </p:nvSpPr>
        <p:spPr>
          <a:xfrm>
            <a:off x="9410299" y="11461980"/>
            <a:ext cx="5563401" cy="1349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2500" cap="all" spc="50">
                <a:solidFill>
                  <a:srgbClr val="A6AAA9"/>
                </a:solidFill>
                <a:latin typeface="Futura"/>
                <a:ea typeface="Futura"/>
                <a:cs typeface="Futura"/>
                <a:sym typeface="Futura"/>
              </a:defRPr>
            </a:pPr>
            <a:r>
              <a:t>BY: AishA elshaare</a:t>
            </a:r>
          </a:p>
          <a:p>
            <a:pPr>
              <a:defRPr sz="2500" cap="all" spc="50">
                <a:solidFill>
                  <a:srgbClr val="A6AAA9"/>
                </a:solidFill>
                <a:latin typeface="Futura"/>
                <a:ea typeface="Futura"/>
                <a:cs typeface="Futura"/>
                <a:sym typeface="Futura"/>
              </a:defRPr>
            </a:pPr>
            <a:r>
              <a:t>Id: 2869</a:t>
            </a:r>
          </a:p>
          <a:p>
            <a:pPr>
              <a:defRPr sz="2500" cap="all" spc="50">
                <a:solidFill>
                  <a:srgbClr val="A6AAA9"/>
                </a:solidFill>
                <a:latin typeface="Futura"/>
                <a:ea typeface="Futura"/>
                <a:cs typeface="Futura"/>
                <a:sym typeface="Futura"/>
              </a:defRPr>
            </a:pPr>
            <a:r>
              <a:t>E-mail:aisha_2869@limu.edu.ly</a:t>
            </a:r>
          </a:p>
        </p:txBody>
      </p:sp>
      <p:sp>
        <p:nvSpPr>
          <p:cNvPr id="161" name="Dec 3rd, 2020"/>
          <p:cNvSpPr txBox="1"/>
          <p:nvPr/>
        </p:nvSpPr>
        <p:spPr>
          <a:xfrm>
            <a:off x="21441664" y="12678840"/>
            <a:ext cx="237449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80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Dec 3rd, 2020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712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163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211" y="5782974"/>
            <a:ext cx="4164730" cy="4164731"/>
          </a:xfrm>
          <a:prstGeom prst="rect">
            <a:avLst/>
          </a:pr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164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662053" y="6143823"/>
            <a:ext cx="4829019" cy="344303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ont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Content</a:t>
            </a:r>
          </a:p>
        </p:txBody>
      </p:sp>
      <p:sp>
        <p:nvSpPr>
          <p:cNvPr id="167" name="What is body language?…"/>
          <p:cNvSpPr txBox="1">
            <a:spLocks noGrp="1"/>
          </p:cNvSpPr>
          <p:nvPr>
            <p:ph type="body" idx="1"/>
          </p:nvPr>
        </p:nvSpPr>
        <p:spPr>
          <a:xfrm>
            <a:off x="1257300" y="3352800"/>
            <a:ext cx="21869400" cy="9067800"/>
          </a:xfrm>
          <a:prstGeom prst="rect">
            <a:avLst/>
          </a:prstGeom>
        </p:spPr>
        <p:txBody>
          <a:bodyPr/>
          <a:lstStyle/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What is body language?</a:t>
            </a:r>
            <a:endParaRPr spc="84"/>
          </a:p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The importance of nonverbal communication. </a:t>
            </a:r>
            <a:endParaRPr spc="84"/>
          </a:p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Types of nonverbal communication.</a:t>
            </a:r>
            <a:endParaRPr spc="84"/>
          </a:p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How to improve nonverbal communication?</a:t>
            </a:r>
            <a:endParaRPr spc="84"/>
          </a:p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Conclusion.</a:t>
            </a:r>
            <a:endParaRPr spc="84"/>
          </a:p>
          <a:p>
            <a:pPr marL="508000" indent="-508000" algn="l">
              <a:spcBef>
                <a:spcPts val="4800"/>
              </a:spcBef>
              <a:buClr>
                <a:srgbClr val="9A958E"/>
              </a:buClr>
              <a:buSzPct val="75000"/>
              <a:buChar char="•"/>
              <a:defRPr sz="42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Reference.</a:t>
            </a:r>
          </a:p>
        </p:txBody>
      </p:sp>
      <p:sp>
        <p:nvSpPr>
          <p:cNvPr id="16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What is body language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What is body language?</a:t>
            </a:r>
          </a:p>
        </p:txBody>
      </p:sp>
      <p:sp>
        <p:nvSpPr>
          <p:cNvPr id="171" name="Body language is the use of physical behavior, expressions, and mannerisms to communicate nonverbally, often done instinctively rather than consciously."/>
          <p:cNvSpPr txBox="1">
            <a:spLocks noGrp="1"/>
          </p:cNvSpPr>
          <p:nvPr>
            <p:ph type="body" sz="quarter" idx="1"/>
          </p:nvPr>
        </p:nvSpPr>
        <p:spPr>
          <a:xfrm>
            <a:off x="1155467" y="5073381"/>
            <a:ext cx="8585666" cy="3232152"/>
          </a:xfrm>
          <a:prstGeom prst="rect">
            <a:avLst/>
          </a:prstGeom>
        </p:spPr>
        <p:txBody>
          <a:bodyPr/>
          <a:lstStyle>
            <a:lvl1pPr marL="411480" indent="-411480" algn="l" defTabSz="524637">
              <a:spcBef>
                <a:spcPts val="3200"/>
              </a:spcBef>
              <a:buClr>
                <a:srgbClr val="9A958E"/>
              </a:buClr>
              <a:buSzPct val="75000"/>
              <a:buChar char="•"/>
              <a:defRPr sz="3600" cap="none" spc="0"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Body language is the use of physical behavior, expressions, and mannerisms to communicate nonverbally, often done instinctively rather than consciously.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175" name="illo_BodyLanguage-Posture-5984a3b99abed500102bc434.png"/>
          <p:cNvGrpSpPr/>
          <p:nvPr/>
        </p:nvGrpSpPr>
        <p:grpSpPr>
          <a:xfrm>
            <a:off x="10588118" y="3770400"/>
            <a:ext cx="12402566" cy="8207203"/>
            <a:chOff x="0" y="0"/>
            <a:chExt cx="12402565" cy="8207202"/>
          </a:xfrm>
        </p:grpSpPr>
        <p:pic>
          <p:nvPicPr>
            <p:cNvPr id="173" name="illo_BodyLanguage-Posture-5984a3b99abed500102bc434.png" descr="illo_BodyLanguage-Posture-5984a3b99abed500102bc434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9961" r="10508" b="22649"/>
            <a:stretch>
              <a:fillRect/>
            </a:stretch>
          </p:blipFill>
          <p:spPr>
            <a:xfrm>
              <a:off x="127001" y="88898"/>
              <a:ext cx="12148563" cy="78770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4" name="illo_BodyLanguage-Posture-5984a3b99abed500102bc434.png" descr="illo_BodyLanguage-Posture-5984a3b99abed500102bc434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12402566" cy="8207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Why is it so important?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pc="300"/>
            </a:lvl1pPr>
          </a:lstStyle>
          <a:p>
            <a:r>
              <a:t>Why is it so important?</a:t>
            </a:r>
          </a:p>
        </p:txBody>
      </p:sp>
      <p:sp>
        <p:nvSpPr>
          <p:cNvPr id="178" name="Nonverbal commun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Nonverbal communication</a:t>
            </a:r>
          </a:p>
        </p:txBody>
      </p:sp>
      <p:sp>
        <p:nvSpPr>
          <p:cNvPr id="179" name="It plays five roles:…"/>
          <p:cNvSpPr txBox="1">
            <a:spLocks noGrp="1"/>
          </p:cNvSpPr>
          <p:nvPr>
            <p:ph type="body" idx="22"/>
          </p:nvPr>
        </p:nvSpPr>
        <p:spPr>
          <a:xfrm>
            <a:off x="1678520" y="3943270"/>
            <a:ext cx="6186961" cy="687097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396239" indent="-396239" defTabSz="505205">
              <a:spcBef>
                <a:spcPts val="3100"/>
              </a:spcBef>
              <a:defRPr sz="4500" spc="0"/>
            </a:pPr>
            <a:r>
              <a:t>It plays five roles:</a:t>
            </a:r>
            <a:endParaRPr spc="90"/>
          </a:p>
          <a:p>
            <a:pPr marL="396239" indent="-396239" defTabSz="505205">
              <a:spcBef>
                <a:spcPts val="3100"/>
              </a:spcBef>
              <a:defRPr sz="4500" spc="0"/>
            </a:pPr>
            <a:r>
              <a:t>Repetition </a:t>
            </a:r>
            <a:endParaRPr spc="90"/>
          </a:p>
          <a:p>
            <a:pPr marL="396239" indent="-396239" defTabSz="505205">
              <a:spcBef>
                <a:spcPts val="3100"/>
              </a:spcBef>
              <a:defRPr sz="4500" spc="0"/>
            </a:pPr>
            <a:r>
              <a:t>Contradiction</a:t>
            </a:r>
            <a:endParaRPr spc="90"/>
          </a:p>
          <a:p>
            <a:pPr marL="396239" indent="-396239" defTabSz="505205">
              <a:spcBef>
                <a:spcPts val="3100"/>
              </a:spcBef>
              <a:defRPr sz="4500" spc="0"/>
            </a:pPr>
            <a:r>
              <a:t>Substitution </a:t>
            </a:r>
            <a:endParaRPr spc="90"/>
          </a:p>
          <a:p>
            <a:pPr marL="396239" indent="-396239" defTabSz="505205">
              <a:spcBef>
                <a:spcPts val="3100"/>
              </a:spcBef>
              <a:defRPr sz="4500" spc="0"/>
            </a:pPr>
            <a:r>
              <a:t>Complimenting </a:t>
            </a:r>
            <a:endParaRPr spc="90"/>
          </a:p>
          <a:p>
            <a:pPr marL="396239" indent="-396239" defTabSz="505205">
              <a:spcBef>
                <a:spcPts val="3100"/>
              </a:spcBef>
              <a:defRPr sz="4500" spc="0"/>
            </a:pPr>
            <a:r>
              <a:t>Accenting</a:t>
            </a:r>
          </a:p>
        </p:txBody>
      </p:sp>
      <p:sp>
        <p:nvSpPr>
          <p:cNvPr id="18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183" name="f3e2cf537027c0df2a108560a199d640.png"/>
          <p:cNvGrpSpPr/>
          <p:nvPr/>
        </p:nvGrpSpPr>
        <p:grpSpPr>
          <a:xfrm>
            <a:off x="11748423" y="3790159"/>
            <a:ext cx="10081958" cy="8167684"/>
            <a:chOff x="0" y="0"/>
            <a:chExt cx="10081956" cy="8167683"/>
          </a:xfrm>
        </p:grpSpPr>
        <p:pic>
          <p:nvPicPr>
            <p:cNvPr id="181" name="f3e2cf537027c0df2a108560a199d640.png" descr="f3e2cf537027c0df2a108560a199d640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9827957" cy="78374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2" name="f3e2cf537027c0df2a108560a199d640.png" descr="f3e2cf537027c0df2a108560a199d640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081957" cy="81676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ypes of nonverbal communicatio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Types of nonverbal communication: </a:t>
            </a:r>
          </a:p>
        </p:txBody>
      </p:sp>
      <p:sp>
        <p:nvSpPr>
          <p:cNvPr id="186" name="Body movement and posture…"/>
          <p:cNvSpPr txBox="1">
            <a:spLocks noGrp="1"/>
          </p:cNvSpPr>
          <p:nvPr>
            <p:ph type="body" sz="quarter" idx="1"/>
          </p:nvPr>
        </p:nvSpPr>
        <p:spPr>
          <a:xfrm>
            <a:off x="1491311" y="3638550"/>
            <a:ext cx="6985154" cy="6438900"/>
          </a:xfrm>
          <a:prstGeom prst="rect">
            <a:avLst/>
          </a:prstGeom>
        </p:spPr>
        <p:txBody>
          <a:bodyPr/>
          <a:lstStyle/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Facial expressions</a:t>
            </a:r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Body movement and posture </a:t>
            </a:r>
            <a:endParaRPr spc="68"/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Gestures</a:t>
            </a:r>
            <a:endParaRPr spc="68"/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Eye contact</a:t>
            </a:r>
            <a:endParaRPr spc="68"/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Touch</a:t>
            </a:r>
            <a:endParaRPr spc="68"/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Space</a:t>
            </a:r>
            <a:endParaRPr spc="68"/>
          </a:p>
          <a:p>
            <a:pPr marL="367688" indent="-367688" algn="l" defTabSz="468805">
              <a:spcBef>
                <a:spcPts val="2800"/>
              </a:spcBef>
              <a:buClr>
                <a:srgbClr val="9A958E"/>
              </a:buClr>
              <a:buSzPct val="75000"/>
              <a:buChar char="•"/>
              <a:defRPr sz="33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Voice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190" name="effective_teaching_016.gif"/>
          <p:cNvGrpSpPr/>
          <p:nvPr/>
        </p:nvGrpSpPr>
        <p:grpSpPr>
          <a:xfrm>
            <a:off x="11436895" y="3963300"/>
            <a:ext cx="10705011" cy="7821402"/>
            <a:chOff x="0" y="0"/>
            <a:chExt cx="10705010" cy="7821400"/>
          </a:xfrm>
        </p:grpSpPr>
        <p:pic>
          <p:nvPicPr>
            <p:cNvPr id="188" name="effective_teaching_016.gif" descr="effective_teaching_016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10451011" cy="7491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9" name="effective_teaching_016.gif" descr="effective_teaching_016.gi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10705011" cy="78214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How to improve i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How to improve it?</a:t>
            </a:r>
          </a:p>
        </p:txBody>
      </p:sp>
      <p:sp>
        <p:nvSpPr>
          <p:cNvPr id="193" name="Learn to manage stress in the moment…"/>
          <p:cNvSpPr txBox="1">
            <a:spLocks noGrp="1"/>
          </p:cNvSpPr>
          <p:nvPr>
            <p:ph type="body" sz="quarter" idx="1"/>
          </p:nvPr>
        </p:nvSpPr>
        <p:spPr>
          <a:xfrm>
            <a:off x="1257300" y="5059669"/>
            <a:ext cx="8382000" cy="2744568"/>
          </a:xfrm>
          <a:prstGeom prst="rect">
            <a:avLst/>
          </a:prstGeom>
        </p:spPr>
        <p:txBody>
          <a:bodyPr/>
          <a:lstStyle/>
          <a:p>
            <a:pPr marL="452119" indent="-452119" algn="l" defTabSz="576452">
              <a:spcBef>
                <a:spcPts val="3500"/>
              </a:spcBef>
              <a:buClr>
                <a:srgbClr val="9A958E"/>
              </a:buClr>
              <a:buSzPct val="75000"/>
              <a:buChar char="•"/>
              <a:defRPr sz="37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Learn to manage stress in the moment</a:t>
            </a:r>
            <a:endParaRPr spc="74"/>
          </a:p>
          <a:p>
            <a:pPr marL="452119" indent="-452119" algn="l" defTabSz="576452">
              <a:spcBef>
                <a:spcPts val="3500"/>
              </a:spcBef>
              <a:buClr>
                <a:srgbClr val="9A958E"/>
              </a:buClr>
              <a:buSzPct val="75000"/>
              <a:buChar char="•"/>
              <a:defRPr sz="37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develop your Emotional awareness 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197" name="1*AI33BFEdBonltaiVu1k3Lg.jpeg"/>
          <p:cNvGrpSpPr/>
          <p:nvPr/>
        </p:nvGrpSpPr>
        <p:grpSpPr>
          <a:xfrm>
            <a:off x="10775182" y="4398516"/>
            <a:ext cx="12028440" cy="6950970"/>
            <a:chOff x="-1" y="0"/>
            <a:chExt cx="12028439" cy="6950969"/>
          </a:xfrm>
        </p:grpSpPr>
        <p:pic>
          <p:nvPicPr>
            <p:cNvPr id="195" name="1*AI33BFEdBonltaiVu1k3Lg.jpeg" descr="1*AI33BFEdBonltaiVu1k3Lg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6998" y="88900"/>
              <a:ext cx="11774441" cy="66207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6" name="1*AI33BFEdBonltaiVu1k3Lg.jpeg" descr="1*AI33BFEdBonltaiVu1k3Lg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" y="0"/>
              <a:ext cx="12028441" cy="69509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onclu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4744">
              <a:defRPr sz="5600" spc="100"/>
            </a:lvl1pPr>
          </a:lstStyle>
          <a:p>
            <a:r>
              <a:t>conclusion </a:t>
            </a:r>
          </a:p>
        </p:txBody>
      </p:sp>
      <p:sp>
        <p:nvSpPr>
          <p:cNvPr id="200" name="While the key to personal and professional success lies in your ability to communicate well, its not only the words you choose but the body gestures you adopt."/>
          <p:cNvSpPr txBox="1">
            <a:spLocks noGrp="1"/>
          </p:cNvSpPr>
          <p:nvPr>
            <p:ph type="body" sz="quarter" idx="1"/>
          </p:nvPr>
        </p:nvSpPr>
        <p:spPr>
          <a:xfrm>
            <a:off x="1257300" y="3445150"/>
            <a:ext cx="8382000" cy="4860403"/>
          </a:xfrm>
          <a:prstGeom prst="rect">
            <a:avLst/>
          </a:prstGeom>
        </p:spPr>
        <p:txBody>
          <a:bodyPr/>
          <a:lstStyle/>
          <a:p>
            <a:pPr marL="508000" indent="-508000" algn="l">
              <a:spcBef>
                <a:spcPts val="4000"/>
              </a:spcBef>
              <a:buClr>
                <a:srgbClr val="9A958E"/>
              </a:buClr>
              <a:buSzPct val="75000"/>
              <a:buChar char="•"/>
              <a:defRPr sz="3500" cap="none" spc="70"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  <a:p>
            <a:pPr marL="508000" indent="-508000" algn="l">
              <a:spcBef>
                <a:spcPts val="4000"/>
              </a:spcBef>
              <a:buClr>
                <a:srgbClr val="9A958E"/>
              </a:buClr>
              <a:buSzPct val="75000"/>
              <a:buChar char="•"/>
              <a:defRPr sz="3500" cap="none" spc="0"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t>While the key to personal and professional success lies in your ability to communicate well, its not only the words you choose but the body gestures you adopt.</a:t>
            </a:r>
          </a:p>
        </p:txBody>
      </p:sp>
      <p:sp>
        <p:nvSpPr>
          <p:cNvPr id="20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839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grpSp>
        <p:nvGrpSpPr>
          <p:cNvPr id="204" name="2259525-Paulo-Coelho-Quote-Sometimes-it-s-what-you-don-t-say-that-counts.jpg"/>
          <p:cNvGrpSpPr/>
          <p:nvPr/>
        </p:nvGrpSpPr>
        <p:grpSpPr>
          <a:xfrm>
            <a:off x="10230959" y="4167415"/>
            <a:ext cx="13116884" cy="7565572"/>
            <a:chOff x="0" y="0"/>
            <a:chExt cx="13116883" cy="7565570"/>
          </a:xfrm>
        </p:grpSpPr>
        <p:pic>
          <p:nvPicPr>
            <p:cNvPr id="202" name="2259525-Paulo-Coelho-Quote-Sometimes-it-s-what-you-don-t-say-that-counts.jpg" descr="2259525-Paulo-Coelho-Quote-Sometimes-it-s-what-you-don-t-say-that-counts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899"/>
              <a:ext cx="12862883" cy="72353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2259525-Paulo-Coelho-Quote-Sometimes-it-s-what-you-don-t-say-that-counts.jpg" descr="2259525-Paulo-Coelho-Quote-Sometimes-it-s-what-you-don-t-say-that-counts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-1"/>
              <a:ext cx="13116884" cy="75655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eference"/>
          <p:cNvSpPr txBox="1">
            <a:spLocks noGrp="1"/>
          </p:cNvSpPr>
          <p:nvPr>
            <p:ph type="subTitle" sz="quarter" idx="1"/>
          </p:nvPr>
        </p:nvSpPr>
        <p:spPr>
          <a:xfrm>
            <a:off x="8410616" y="3102842"/>
            <a:ext cx="7562765" cy="1403919"/>
          </a:xfrm>
          <a:prstGeom prst="rect">
            <a:avLst/>
          </a:prstGeom>
        </p:spPr>
        <p:txBody>
          <a:bodyPr/>
          <a:lstStyle>
            <a:lvl1pPr defTabSz="608837">
              <a:defRPr sz="7800" spc="300"/>
            </a:lvl1pPr>
          </a:lstStyle>
          <a:p>
            <a:r>
              <a:t>Reference</a:t>
            </a:r>
          </a:p>
        </p:txBody>
      </p:sp>
      <p:sp>
        <p:nvSpPr>
          <p:cNvPr id="20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712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208" name="Jeanne,s. Ph.D., Melinda Smith, M.A., Lawrence,r. and Greg Boose. https://www.helpguide.org"/>
          <p:cNvSpPr txBox="1"/>
          <p:nvPr/>
        </p:nvSpPr>
        <p:spPr>
          <a:xfrm>
            <a:off x="3932455" y="6254641"/>
            <a:ext cx="16519091" cy="2883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3300" cap="all" spc="6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pPr>
            <a:r>
              <a:t>Jeanne,s. Ph.D., Melinda Smith, M.A., Lawrence,r. and Greg Boose. Retrieved from https://www.helpguide.org</a:t>
            </a:r>
          </a:p>
          <a:p>
            <a:pPr>
              <a:defRPr sz="3300" cap="all" spc="6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pPr>
            <a:endParaRPr/>
          </a:p>
          <a:p>
            <a:pPr>
              <a:defRPr sz="3300" cap="all" spc="66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pPr>
            <a:r>
              <a:t>The Importance of Effective Communication, Edward G. Wertheim, Ph.D. Retrieved from https://www.helpguide.org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unnamed.jpg" descr="unnamed.jpg"/>
          <p:cNvPicPr>
            <a:picLocks noChangeAspect="1"/>
          </p:cNvPicPr>
          <p:nvPr/>
        </p:nvPicPr>
        <p:blipFill>
          <a:blip r:embed="rId2">
            <a:extLst/>
          </a:blip>
          <a:srcRect l="18853" t="16410" r="18307" b="13641"/>
          <a:stretch>
            <a:fillRect/>
          </a:stretch>
        </p:blipFill>
        <p:spPr>
          <a:xfrm>
            <a:off x="8344294" y="4005509"/>
            <a:ext cx="7695805" cy="57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57" extrusionOk="0">
                <a:moveTo>
                  <a:pt x="8625" y="4"/>
                </a:moveTo>
                <a:cubicBezTo>
                  <a:pt x="8382" y="15"/>
                  <a:pt x="8139" y="48"/>
                  <a:pt x="7908" y="106"/>
                </a:cubicBezTo>
                <a:cubicBezTo>
                  <a:pt x="7074" y="315"/>
                  <a:pt x="5968" y="1098"/>
                  <a:pt x="5348" y="1916"/>
                </a:cubicBezTo>
                <a:cubicBezTo>
                  <a:pt x="4823" y="2609"/>
                  <a:pt x="4808" y="2619"/>
                  <a:pt x="4382" y="2552"/>
                </a:cubicBezTo>
                <a:cubicBezTo>
                  <a:pt x="2661" y="2280"/>
                  <a:pt x="861" y="4129"/>
                  <a:pt x="283" y="6766"/>
                </a:cubicBezTo>
                <a:cubicBezTo>
                  <a:pt x="89" y="7655"/>
                  <a:pt x="99" y="8144"/>
                  <a:pt x="330" y="9191"/>
                </a:cubicBezTo>
                <a:lnTo>
                  <a:pt x="524" y="10067"/>
                </a:lnTo>
                <a:lnTo>
                  <a:pt x="261" y="10734"/>
                </a:lnTo>
                <a:cubicBezTo>
                  <a:pt x="27" y="11331"/>
                  <a:pt x="1" y="11525"/>
                  <a:pt x="0" y="12573"/>
                </a:cubicBezTo>
                <a:cubicBezTo>
                  <a:pt x="0" y="13588"/>
                  <a:pt x="33" y="13835"/>
                  <a:pt x="248" y="14449"/>
                </a:cubicBezTo>
                <a:cubicBezTo>
                  <a:pt x="723" y="15809"/>
                  <a:pt x="1736" y="16916"/>
                  <a:pt x="2814" y="17249"/>
                </a:cubicBezTo>
                <a:cubicBezTo>
                  <a:pt x="3036" y="17318"/>
                  <a:pt x="3488" y="17374"/>
                  <a:pt x="3822" y="17375"/>
                </a:cubicBezTo>
                <a:lnTo>
                  <a:pt x="4429" y="17378"/>
                </a:lnTo>
                <a:lnTo>
                  <a:pt x="4976" y="18089"/>
                </a:lnTo>
                <a:cubicBezTo>
                  <a:pt x="5913" y="19303"/>
                  <a:pt x="7152" y="19903"/>
                  <a:pt x="8547" y="19824"/>
                </a:cubicBezTo>
                <a:lnTo>
                  <a:pt x="9281" y="19782"/>
                </a:lnTo>
                <a:lnTo>
                  <a:pt x="9250" y="20541"/>
                </a:lnTo>
                <a:cubicBezTo>
                  <a:pt x="9224" y="21175"/>
                  <a:pt x="9246" y="21322"/>
                  <a:pt x="9388" y="21433"/>
                </a:cubicBezTo>
                <a:cubicBezTo>
                  <a:pt x="9488" y="21510"/>
                  <a:pt x="9596" y="21552"/>
                  <a:pt x="9734" y="21556"/>
                </a:cubicBezTo>
                <a:cubicBezTo>
                  <a:pt x="9963" y="21564"/>
                  <a:pt x="10274" y="21466"/>
                  <a:pt x="10761" y="21253"/>
                </a:cubicBezTo>
                <a:cubicBezTo>
                  <a:pt x="11710" y="20837"/>
                  <a:pt x="12549" y="20235"/>
                  <a:pt x="13268" y="19455"/>
                </a:cubicBezTo>
                <a:lnTo>
                  <a:pt x="13855" y="18822"/>
                </a:lnTo>
                <a:lnTo>
                  <a:pt x="14278" y="19026"/>
                </a:lnTo>
                <a:cubicBezTo>
                  <a:pt x="15110" y="19426"/>
                  <a:pt x="16791" y="19167"/>
                  <a:pt x="17786" y="18486"/>
                </a:cubicBezTo>
                <a:cubicBezTo>
                  <a:pt x="18861" y="17750"/>
                  <a:pt x="19619" y="15859"/>
                  <a:pt x="19619" y="13918"/>
                </a:cubicBezTo>
                <a:cubicBezTo>
                  <a:pt x="19619" y="13317"/>
                  <a:pt x="19627" y="13300"/>
                  <a:pt x="20083" y="12924"/>
                </a:cubicBezTo>
                <a:cubicBezTo>
                  <a:pt x="21028" y="12143"/>
                  <a:pt x="21600" y="10619"/>
                  <a:pt x="21599" y="9041"/>
                </a:cubicBezTo>
                <a:cubicBezTo>
                  <a:pt x="21598" y="8677"/>
                  <a:pt x="21568" y="8310"/>
                  <a:pt x="21504" y="7948"/>
                </a:cubicBezTo>
                <a:cubicBezTo>
                  <a:pt x="21213" y="6296"/>
                  <a:pt x="20405" y="5043"/>
                  <a:pt x="19265" y="4479"/>
                </a:cubicBezTo>
                <a:cubicBezTo>
                  <a:pt x="18693" y="4196"/>
                  <a:pt x="18551" y="4015"/>
                  <a:pt x="18382" y="3342"/>
                </a:cubicBezTo>
                <a:cubicBezTo>
                  <a:pt x="18067" y="2093"/>
                  <a:pt x="17251" y="1034"/>
                  <a:pt x="16128" y="416"/>
                </a:cubicBezTo>
                <a:cubicBezTo>
                  <a:pt x="15624" y="138"/>
                  <a:pt x="15351" y="75"/>
                  <a:pt x="14381" y="25"/>
                </a:cubicBezTo>
                <a:cubicBezTo>
                  <a:pt x="13190" y="-36"/>
                  <a:pt x="12909" y="38"/>
                  <a:pt x="11658" y="740"/>
                </a:cubicBezTo>
                <a:cubicBezTo>
                  <a:pt x="11393" y="889"/>
                  <a:pt x="11314" y="871"/>
                  <a:pt x="10694" y="497"/>
                </a:cubicBezTo>
                <a:cubicBezTo>
                  <a:pt x="10106" y="143"/>
                  <a:pt x="9354" y="-30"/>
                  <a:pt x="8625" y="4"/>
                </a:cubicBezTo>
                <a:close/>
              </a:path>
            </a:pathLst>
          </a:custGeom>
          <a:ln w="12700"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211" name=":)"/>
          <p:cNvSpPr txBox="1"/>
          <p:nvPr/>
        </p:nvSpPr>
        <p:spPr>
          <a:xfrm>
            <a:off x="11938048" y="10383000"/>
            <a:ext cx="507900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5200" i="1" spc="104">
                <a:solidFill>
                  <a:srgbClr val="AC62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r>
              <a:t>:)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37741" y="12971237"/>
            <a:ext cx="308515" cy="49892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205</Words>
  <Application>Microsoft Office PowerPoint</Application>
  <PresentationFormat>Custom</PresentationFormat>
  <Paragraphs>51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Avenir Medium</vt:lpstr>
      <vt:lpstr>Baskerville SemiBold</vt:lpstr>
      <vt:lpstr>Futura</vt:lpstr>
      <vt:lpstr>Helvetica Neue</vt:lpstr>
      <vt:lpstr>New_Template8</vt:lpstr>
      <vt:lpstr>Non-verbal messages</vt:lpstr>
      <vt:lpstr>Content</vt:lpstr>
      <vt:lpstr>What is body language?</vt:lpstr>
      <vt:lpstr>Nonverbal communication</vt:lpstr>
      <vt:lpstr>Types of nonverbal communication: </vt:lpstr>
      <vt:lpstr>How to improve it?</vt:lpstr>
      <vt:lpstr>conclusion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Non-verbal messages</dc:title>
  <cp:lastModifiedBy>user</cp:lastModifiedBy>
  <cp:revision>1</cp:revision>
  <dcterms:modified xsi:type="dcterms:W3CDTF">2020-12-13T10:00:13Z</dcterms:modified>
</cp:coreProperties>
</file>