
<file path=[Content_Types].xml><?xml version="1.0" encoding="utf-8"?>
<Types xmlns="http://schemas.openxmlformats.org/package/2006/content-types">
  <Default Extension="png" ContentType="image/png"/>
  <Default Extension="jfif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876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8" r:id="rId7"/>
    <p:sldId id="259" r:id="rId8"/>
    <p:sldId id="261" r:id="rId9"/>
    <p:sldId id="262" r:id="rId10"/>
    <p:sldId id="263" r:id="rId11"/>
    <p:sldId id="266" r:id="rId12"/>
    <p:sldId id="264" r:id="rId13"/>
    <p:sldId id="265" r:id="rId14"/>
    <p:sldId id="267" r:id="rId15"/>
    <p:sldId id="26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32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6DEA6D-28C2-46A1-892C-5B04278F9CF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97DE4C8-F91D-4EC6-AC74-24777828B0C1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Replacing energy sources</a:t>
          </a:r>
          <a:endParaRPr lang="en-US" b="1" dirty="0">
            <a:solidFill>
              <a:schemeClr val="tx1"/>
            </a:solidFill>
          </a:endParaRPr>
        </a:p>
      </dgm:t>
    </dgm:pt>
    <dgm:pt modelId="{C96A4707-58B4-40AE-9937-E23812062DC0}" type="parTrans" cxnId="{5F22F4D3-D02F-411A-9BE9-7E25300EB5BB}">
      <dgm:prSet/>
      <dgm:spPr/>
      <dgm:t>
        <a:bodyPr/>
        <a:lstStyle/>
        <a:p>
          <a:endParaRPr lang="en-US" b="1"/>
        </a:p>
      </dgm:t>
    </dgm:pt>
    <dgm:pt modelId="{BDC0EA33-E63B-461B-B5A3-4382FEA2BB89}" type="sibTrans" cxnId="{5F22F4D3-D02F-411A-9BE9-7E25300EB5BB}">
      <dgm:prSet/>
      <dgm:spPr/>
      <dgm:t>
        <a:bodyPr/>
        <a:lstStyle/>
        <a:p>
          <a:endParaRPr lang="en-US" b="1"/>
        </a:p>
      </dgm:t>
    </dgm:pt>
    <dgm:pt modelId="{B31483B2-FD6A-43CC-84CE-3D208EE8513F}">
      <dgm:prSet phldrT="[Text]"/>
      <dgm:spPr/>
      <dgm:t>
        <a:bodyPr/>
        <a:lstStyle/>
        <a:p>
          <a:r>
            <a:rPr lang="en-US" b="1" i="0" dirty="0" smtClean="0">
              <a:solidFill>
                <a:schemeClr val="tx1"/>
              </a:solidFill>
            </a:rPr>
            <a:t>Reducing environmental pollution</a:t>
          </a:r>
          <a:r>
            <a:rPr lang="en-US" b="1" i="0" dirty="0" smtClean="0">
              <a:solidFill>
                <a:schemeClr val="tx1"/>
              </a:solidFill>
            </a:rPr>
            <a:t> </a:t>
          </a:r>
          <a:endParaRPr lang="en-US" b="1" dirty="0">
            <a:solidFill>
              <a:schemeClr val="tx1"/>
            </a:solidFill>
          </a:endParaRPr>
        </a:p>
      </dgm:t>
    </dgm:pt>
    <dgm:pt modelId="{90DF07BD-4B3B-40C9-8357-18606661C84A}" type="parTrans" cxnId="{6B3B43C8-6E53-4CFF-9899-C0EB63E1A6DE}">
      <dgm:prSet/>
      <dgm:spPr/>
      <dgm:t>
        <a:bodyPr/>
        <a:lstStyle/>
        <a:p>
          <a:endParaRPr lang="en-US" b="1"/>
        </a:p>
      </dgm:t>
    </dgm:pt>
    <dgm:pt modelId="{426BDEE1-DC4B-413E-84A9-8B137027D637}" type="sibTrans" cxnId="{6B3B43C8-6E53-4CFF-9899-C0EB63E1A6DE}">
      <dgm:prSet/>
      <dgm:spPr/>
      <dgm:t>
        <a:bodyPr/>
        <a:lstStyle/>
        <a:p>
          <a:endParaRPr lang="en-US" b="1"/>
        </a:p>
      </dgm:t>
    </dgm:pt>
    <dgm:pt modelId="{E565AA00-B319-43F7-AA2F-ED63F2CBF6CE}">
      <dgm:prSet phldrT="[Text]"/>
      <dgm:spPr/>
      <dgm:t>
        <a:bodyPr/>
        <a:lstStyle/>
        <a:p>
          <a:endParaRPr lang="en-US" b="1" i="0" dirty="0" smtClean="0">
            <a:solidFill>
              <a:schemeClr val="tx1">
                <a:lumMod val="95000"/>
                <a:lumOff val="5000"/>
              </a:schemeClr>
            </a:solidFill>
          </a:endParaRPr>
        </a:p>
        <a:p>
          <a:r>
            <a:rPr lang="en-US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Stop urban sprawl</a:t>
          </a:r>
          <a:endParaRPr lang="en-US" b="1" i="0" dirty="0" smtClean="0">
            <a:solidFill>
              <a:schemeClr val="tx1">
                <a:lumMod val="95000"/>
                <a:lumOff val="5000"/>
              </a:schemeClr>
            </a:solidFill>
          </a:endParaRPr>
        </a:p>
        <a:p>
          <a:endParaRPr lang="en-US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16FA8EFC-EC1A-4E2C-B575-B9D251AEF087}" type="parTrans" cxnId="{312EAB86-E910-4261-8F92-B95B4810B2A1}">
      <dgm:prSet/>
      <dgm:spPr/>
      <dgm:t>
        <a:bodyPr/>
        <a:lstStyle/>
        <a:p>
          <a:endParaRPr lang="en-US" b="1"/>
        </a:p>
      </dgm:t>
    </dgm:pt>
    <dgm:pt modelId="{9CC94C79-DA11-4731-A76F-47E7A0C0C7EB}" type="sibTrans" cxnId="{312EAB86-E910-4261-8F92-B95B4810B2A1}">
      <dgm:prSet/>
      <dgm:spPr/>
      <dgm:t>
        <a:bodyPr/>
        <a:lstStyle/>
        <a:p>
          <a:endParaRPr lang="en-US" b="1"/>
        </a:p>
      </dgm:t>
    </dgm:pt>
    <dgm:pt modelId="{78A66AE0-7F88-4CA0-BF13-B7311E610325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Increase the rate of natural cover</a:t>
          </a:r>
          <a:endParaRPr lang="en-US" b="1" dirty="0">
            <a:solidFill>
              <a:schemeClr val="tx1"/>
            </a:solidFill>
          </a:endParaRPr>
        </a:p>
      </dgm:t>
    </dgm:pt>
    <dgm:pt modelId="{245726D0-39F3-4FD9-B958-ED5616E98477}" type="parTrans" cxnId="{7D12C71F-46D8-4F48-8E69-F8A76E655D64}">
      <dgm:prSet/>
      <dgm:spPr/>
      <dgm:t>
        <a:bodyPr/>
        <a:lstStyle/>
        <a:p>
          <a:endParaRPr lang="en-US" b="1"/>
        </a:p>
      </dgm:t>
    </dgm:pt>
    <dgm:pt modelId="{687520AE-6AB0-4B7A-BE65-9B29000411C3}" type="sibTrans" cxnId="{7D12C71F-46D8-4F48-8E69-F8A76E655D64}">
      <dgm:prSet/>
      <dgm:spPr/>
      <dgm:t>
        <a:bodyPr/>
        <a:lstStyle/>
        <a:p>
          <a:endParaRPr lang="en-US" b="1"/>
        </a:p>
      </dgm:t>
    </dgm:pt>
    <dgm:pt modelId="{DC9AC831-F7FC-437B-B3DC-F75BBA666B5B}">
      <dgm:prSet phldrT="[Text]"/>
      <dgm:spPr/>
      <dgm:t>
        <a:bodyPr/>
        <a:lstStyle/>
        <a:p>
          <a:r>
            <a:rPr lang="en-US" b="1" i="0" dirty="0" smtClean="0">
              <a:solidFill>
                <a:schemeClr val="tx1"/>
              </a:solidFill>
            </a:rPr>
            <a:t>Household Recycling</a:t>
          </a:r>
          <a:endParaRPr lang="en-US" b="1" dirty="0">
            <a:solidFill>
              <a:schemeClr val="tx1"/>
            </a:solidFill>
          </a:endParaRPr>
        </a:p>
      </dgm:t>
    </dgm:pt>
    <dgm:pt modelId="{B1D8B5B5-7E8F-490A-9862-F305862E89A7}" type="parTrans" cxnId="{6977A051-5E34-4875-BA67-B3A29C8EBC2E}">
      <dgm:prSet/>
      <dgm:spPr/>
      <dgm:t>
        <a:bodyPr/>
        <a:lstStyle/>
        <a:p>
          <a:endParaRPr lang="en-US" b="1"/>
        </a:p>
      </dgm:t>
    </dgm:pt>
    <dgm:pt modelId="{70D80FAB-F0DA-493D-81C1-1A0AA46D02A0}" type="sibTrans" cxnId="{6977A051-5E34-4875-BA67-B3A29C8EBC2E}">
      <dgm:prSet/>
      <dgm:spPr/>
      <dgm:t>
        <a:bodyPr/>
        <a:lstStyle/>
        <a:p>
          <a:endParaRPr lang="en-US" b="1"/>
        </a:p>
      </dgm:t>
    </dgm:pt>
    <dgm:pt modelId="{4E49B94B-9760-4431-8913-3CA182009F85}" type="pres">
      <dgm:prSet presAssocID="{096DEA6D-28C2-46A1-892C-5B04278F9CF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C23CFCE-A5DF-4C94-806F-F8D99D31480A}" type="pres">
      <dgm:prSet presAssocID="{897DE4C8-F91D-4EC6-AC74-24777828B0C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CE086E-E832-407B-89AB-3FAED633A252}" type="pres">
      <dgm:prSet presAssocID="{BDC0EA33-E63B-461B-B5A3-4382FEA2BB89}" presName="sibTrans" presStyleCnt="0"/>
      <dgm:spPr/>
    </dgm:pt>
    <dgm:pt modelId="{46EEE7AB-6B13-4689-9C32-490FDECECD6C}" type="pres">
      <dgm:prSet presAssocID="{B31483B2-FD6A-43CC-84CE-3D208EE8513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04B69E-BF50-4D6A-B4B4-C8A4612368D8}" type="pres">
      <dgm:prSet presAssocID="{426BDEE1-DC4B-413E-84A9-8B137027D637}" presName="sibTrans" presStyleCnt="0"/>
      <dgm:spPr/>
    </dgm:pt>
    <dgm:pt modelId="{CF480F31-9612-43EF-A1C3-27476DD42825}" type="pres">
      <dgm:prSet presAssocID="{E565AA00-B319-43F7-AA2F-ED63F2CBF6CE}" presName="node" presStyleLbl="node1" presStyleIdx="2" presStyleCnt="5" custLinFactNeighborX="-434" custLinFactNeighborY="-14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120DF0-95B1-4070-8F51-CAAD47BDA850}" type="pres">
      <dgm:prSet presAssocID="{9CC94C79-DA11-4731-A76F-47E7A0C0C7EB}" presName="sibTrans" presStyleCnt="0"/>
      <dgm:spPr/>
    </dgm:pt>
    <dgm:pt modelId="{DEB0F47B-99A3-445A-8F83-7C5E57CBBFCC}" type="pres">
      <dgm:prSet presAssocID="{78A66AE0-7F88-4CA0-BF13-B7311E61032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3989C6-38FF-43E7-B7C9-97E833108CBC}" type="pres">
      <dgm:prSet presAssocID="{687520AE-6AB0-4B7A-BE65-9B29000411C3}" presName="sibTrans" presStyleCnt="0"/>
      <dgm:spPr/>
    </dgm:pt>
    <dgm:pt modelId="{EBD590B6-CBDA-4151-A0D0-3F6801337693}" type="pres">
      <dgm:prSet presAssocID="{DC9AC831-F7FC-437B-B3DC-F75BBA666B5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F22F4D3-D02F-411A-9BE9-7E25300EB5BB}" srcId="{096DEA6D-28C2-46A1-892C-5B04278F9CF1}" destId="{897DE4C8-F91D-4EC6-AC74-24777828B0C1}" srcOrd="0" destOrd="0" parTransId="{C96A4707-58B4-40AE-9937-E23812062DC0}" sibTransId="{BDC0EA33-E63B-461B-B5A3-4382FEA2BB89}"/>
    <dgm:cxn modelId="{6B3B43C8-6E53-4CFF-9899-C0EB63E1A6DE}" srcId="{096DEA6D-28C2-46A1-892C-5B04278F9CF1}" destId="{B31483B2-FD6A-43CC-84CE-3D208EE8513F}" srcOrd="1" destOrd="0" parTransId="{90DF07BD-4B3B-40C9-8357-18606661C84A}" sibTransId="{426BDEE1-DC4B-413E-84A9-8B137027D637}"/>
    <dgm:cxn modelId="{E9183AA9-B33F-4783-A046-E9C529222443}" type="presOf" srcId="{B31483B2-FD6A-43CC-84CE-3D208EE8513F}" destId="{46EEE7AB-6B13-4689-9C32-490FDECECD6C}" srcOrd="0" destOrd="0" presId="urn:microsoft.com/office/officeart/2005/8/layout/default"/>
    <dgm:cxn modelId="{44B14399-5457-4AF9-9B00-82C970E2B1E9}" type="presOf" srcId="{096DEA6D-28C2-46A1-892C-5B04278F9CF1}" destId="{4E49B94B-9760-4431-8913-3CA182009F85}" srcOrd="0" destOrd="0" presId="urn:microsoft.com/office/officeart/2005/8/layout/default"/>
    <dgm:cxn modelId="{41DAE9AA-BDC9-46B5-94E6-10B20CFC7EF7}" type="presOf" srcId="{897DE4C8-F91D-4EC6-AC74-24777828B0C1}" destId="{BC23CFCE-A5DF-4C94-806F-F8D99D31480A}" srcOrd="0" destOrd="0" presId="urn:microsoft.com/office/officeart/2005/8/layout/default"/>
    <dgm:cxn modelId="{312EAB86-E910-4261-8F92-B95B4810B2A1}" srcId="{096DEA6D-28C2-46A1-892C-5B04278F9CF1}" destId="{E565AA00-B319-43F7-AA2F-ED63F2CBF6CE}" srcOrd="2" destOrd="0" parTransId="{16FA8EFC-EC1A-4E2C-B575-B9D251AEF087}" sibTransId="{9CC94C79-DA11-4731-A76F-47E7A0C0C7EB}"/>
    <dgm:cxn modelId="{9FB1DD4C-A14C-45A8-94E7-A99B51297D30}" type="presOf" srcId="{E565AA00-B319-43F7-AA2F-ED63F2CBF6CE}" destId="{CF480F31-9612-43EF-A1C3-27476DD42825}" srcOrd="0" destOrd="0" presId="urn:microsoft.com/office/officeart/2005/8/layout/default"/>
    <dgm:cxn modelId="{C32053CF-76E8-41D7-B8BF-EE19794A7863}" type="presOf" srcId="{78A66AE0-7F88-4CA0-BF13-B7311E610325}" destId="{DEB0F47B-99A3-445A-8F83-7C5E57CBBFCC}" srcOrd="0" destOrd="0" presId="urn:microsoft.com/office/officeart/2005/8/layout/default"/>
    <dgm:cxn modelId="{C09A2277-5EAB-43A4-9172-81251DD99FAA}" type="presOf" srcId="{DC9AC831-F7FC-437B-B3DC-F75BBA666B5B}" destId="{EBD590B6-CBDA-4151-A0D0-3F6801337693}" srcOrd="0" destOrd="0" presId="urn:microsoft.com/office/officeart/2005/8/layout/default"/>
    <dgm:cxn modelId="{7D12C71F-46D8-4F48-8E69-F8A76E655D64}" srcId="{096DEA6D-28C2-46A1-892C-5B04278F9CF1}" destId="{78A66AE0-7F88-4CA0-BF13-B7311E610325}" srcOrd="3" destOrd="0" parTransId="{245726D0-39F3-4FD9-B958-ED5616E98477}" sibTransId="{687520AE-6AB0-4B7A-BE65-9B29000411C3}"/>
    <dgm:cxn modelId="{6977A051-5E34-4875-BA67-B3A29C8EBC2E}" srcId="{096DEA6D-28C2-46A1-892C-5B04278F9CF1}" destId="{DC9AC831-F7FC-437B-B3DC-F75BBA666B5B}" srcOrd="4" destOrd="0" parTransId="{B1D8B5B5-7E8F-490A-9862-F305862E89A7}" sibTransId="{70D80FAB-F0DA-493D-81C1-1A0AA46D02A0}"/>
    <dgm:cxn modelId="{E41E7F63-C11C-4F7B-983D-B868A816E093}" type="presParOf" srcId="{4E49B94B-9760-4431-8913-3CA182009F85}" destId="{BC23CFCE-A5DF-4C94-806F-F8D99D31480A}" srcOrd="0" destOrd="0" presId="urn:microsoft.com/office/officeart/2005/8/layout/default"/>
    <dgm:cxn modelId="{552392A6-7C29-404B-BCAF-5F09EA98671F}" type="presParOf" srcId="{4E49B94B-9760-4431-8913-3CA182009F85}" destId="{E9CE086E-E832-407B-89AB-3FAED633A252}" srcOrd="1" destOrd="0" presId="urn:microsoft.com/office/officeart/2005/8/layout/default"/>
    <dgm:cxn modelId="{A76BB00F-0742-40E0-A206-012588B38473}" type="presParOf" srcId="{4E49B94B-9760-4431-8913-3CA182009F85}" destId="{46EEE7AB-6B13-4689-9C32-490FDECECD6C}" srcOrd="2" destOrd="0" presId="urn:microsoft.com/office/officeart/2005/8/layout/default"/>
    <dgm:cxn modelId="{15CAF751-1FD5-4A89-BD7C-F7B271C6579B}" type="presParOf" srcId="{4E49B94B-9760-4431-8913-3CA182009F85}" destId="{9804B69E-BF50-4D6A-B4B4-C8A4612368D8}" srcOrd="3" destOrd="0" presId="urn:microsoft.com/office/officeart/2005/8/layout/default"/>
    <dgm:cxn modelId="{00EDD2BC-4FE4-408F-BB7F-BAAF1F480DBC}" type="presParOf" srcId="{4E49B94B-9760-4431-8913-3CA182009F85}" destId="{CF480F31-9612-43EF-A1C3-27476DD42825}" srcOrd="4" destOrd="0" presId="urn:microsoft.com/office/officeart/2005/8/layout/default"/>
    <dgm:cxn modelId="{C8F2DC52-A26A-4A43-9BB7-6EDD149788D3}" type="presParOf" srcId="{4E49B94B-9760-4431-8913-3CA182009F85}" destId="{E0120DF0-95B1-4070-8F51-CAAD47BDA850}" srcOrd="5" destOrd="0" presId="urn:microsoft.com/office/officeart/2005/8/layout/default"/>
    <dgm:cxn modelId="{D5EEB116-4FB6-4789-973B-427B4C97630E}" type="presParOf" srcId="{4E49B94B-9760-4431-8913-3CA182009F85}" destId="{DEB0F47B-99A3-445A-8F83-7C5E57CBBFCC}" srcOrd="6" destOrd="0" presId="urn:microsoft.com/office/officeart/2005/8/layout/default"/>
    <dgm:cxn modelId="{E96FF11F-B846-4629-A7BB-3B5D6D2A4DF5}" type="presParOf" srcId="{4E49B94B-9760-4431-8913-3CA182009F85}" destId="{0C3989C6-38FF-43E7-B7C9-97E833108CBC}" srcOrd="7" destOrd="0" presId="urn:microsoft.com/office/officeart/2005/8/layout/default"/>
    <dgm:cxn modelId="{2107C93E-00A6-4783-B8EB-0A476762BBDF}" type="presParOf" srcId="{4E49B94B-9760-4431-8913-3CA182009F85}" destId="{EBD590B6-CBDA-4151-A0D0-3F6801337693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23CFCE-A5DF-4C94-806F-F8D99D31480A}">
      <dsp:nvSpPr>
        <dsp:cNvPr id="0" name=""/>
        <dsp:cNvSpPr/>
      </dsp:nvSpPr>
      <dsp:spPr>
        <a:xfrm>
          <a:off x="736369" y="2302"/>
          <a:ext cx="2964744" cy="17788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>
              <a:solidFill>
                <a:schemeClr val="tx1"/>
              </a:solidFill>
            </a:rPr>
            <a:t>Replacing energy sources</a:t>
          </a:r>
          <a:endParaRPr lang="en-US" sz="2700" b="1" kern="1200" dirty="0">
            <a:solidFill>
              <a:schemeClr val="tx1"/>
            </a:solidFill>
          </a:endParaRPr>
        </a:p>
      </dsp:txBody>
      <dsp:txXfrm>
        <a:off x="736369" y="2302"/>
        <a:ext cx="2964744" cy="1778846"/>
      </dsp:txXfrm>
    </dsp:sp>
    <dsp:sp modelId="{46EEE7AB-6B13-4689-9C32-490FDECECD6C}">
      <dsp:nvSpPr>
        <dsp:cNvPr id="0" name=""/>
        <dsp:cNvSpPr/>
      </dsp:nvSpPr>
      <dsp:spPr>
        <a:xfrm>
          <a:off x="3997588" y="2302"/>
          <a:ext cx="2964744" cy="17788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i="0" kern="1200" dirty="0" smtClean="0">
              <a:solidFill>
                <a:schemeClr val="tx1"/>
              </a:solidFill>
            </a:rPr>
            <a:t>Reducing environmental pollution</a:t>
          </a:r>
          <a:r>
            <a:rPr lang="en-US" sz="2700" b="1" i="0" kern="1200" dirty="0" smtClean="0">
              <a:solidFill>
                <a:schemeClr val="tx1"/>
              </a:solidFill>
            </a:rPr>
            <a:t> </a:t>
          </a:r>
          <a:endParaRPr lang="en-US" sz="2700" b="1" kern="1200" dirty="0">
            <a:solidFill>
              <a:schemeClr val="tx1"/>
            </a:solidFill>
          </a:endParaRPr>
        </a:p>
      </dsp:txBody>
      <dsp:txXfrm>
        <a:off x="3997588" y="2302"/>
        <a:ext cx="2964744" cy="1778846"/>
      </dsp:txXfrm>
    </dsp:sp>
    <dsp:sp modelId="{CF480F31-9612-43EF-A1C3-27476DD42825}">
      <dsp:nvSpPr>
        <dsp:cNvPr id="0" name=""/>
        <dsp:cNvSpPr/>
      </dsp:nvSpPr>
      <dsp:spPr>
        <a:xfrm>
          <a:off x="7245940" y="0"/>
          <a:ext cx="2964744" cy="17788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b="1" i="0" kern="1200" dirty="0" smtClean="0">
            <a:solidFill>
              <a:schemeClr val="tx1">
                <a:lumMod val="95000"/>
                <a:lumOff val="5000"/>
              </a:schemeClr>
            </a:solidFill>
          </a:endParaRP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Stop urban sprawl</a:t>
          </a:r>
          <a:endParaRPr lang="en-US" sz="2700" b="1" i="0" kern="1200" dirty="0" smtClean="0">
            <a:solidFill>
              <a:schemeClr val="tx1">
                <a:lumMod val="95000"/>
                <a:lumOff val="5000"/>
              </a:schemeClr>
            </a:solidFill>
          </a:endParaRP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7245940" y="0"/>
        <a:ext cx="2964744" cy="1778846"/>
      </dsp:txXfrm>
    </dsp:sp>
    <dsp:sp modelId="{DEB0F47B-99A3-445A-8F83-7C5E57CBBFCC}">
      <dsp:nvSpPr>
        <dsp:cNvPr id="0" name=""/>
        <dsp:cNvSpPr/>
      </dsp:nvSpPr>
      <dsp:spPr>
        <a:xfrm>
          <a:off x="2366979" y="2077623"/>
          <a:ext cx="2964744" cy="17788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>
              <a:solidFill>
                <a:schemeClr val="tx1"/>
              </a:solidFill>
            </a:rPr>
            <a:t>Increase the rate of natural cover</a:t>
          </a:r>
          <a:endParaRPr lang="en-US" sz="2700" b="1" kern="1200" dirty="0">
            <a:solidFill>
              <a:schemeClr val="tx1"/>
            </a:solidFill>
          </a:endParaRPr>
        </a:p>
      </dsp:txBody>
      <dsp:txXfrm>
        <a:off x="2366979" y="2077623"/>
        <a:ext cx="2964744" cy="1778846"/>
      </dsp:txXfrm>
    </dsp:sp>
    <dsp:sp modelId="{EBD590B6-CBDA-4151-A0D0-3F6801337693}">
      <dsp:nvSpPr>
        <dsp:cNvPr id="0" name=""/>
        <dsp:cNvSpPr/>
      </dsp:nvSpPr>
      <dsp:spPr>
        <a:xfrm>
          <a:off x="5628197" y="2077623"/>
          <a:ext cx="2964744" cy="17788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i="0" kern="1200" dirty="0" smtClean="0">
              <a:solidFill>
                <a:schemeClr val="tx1"/>
              </a:solidFill>
            </a:rPr>
            <a:t>Household Recycling</a:t>
          </a:r>
          <a:endParaRPr lang="en-US" sz="2700" b="1" kern="1200" dirty="0">
            <a:solidFill>
              <a:schemeClr val="tx1"/>
            </a:solidFill>
          </a:endParaRPr>
        </a:p>
      </dsp:txBody>
      <dsp:txXfrm>
        <a:off x="5628197" y="2077623"/>
        <a:ext cx="2964744" cy="17788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DC45E872-1A40-4FE7-986C-59F628C1EA5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CB9F5374-08E9-4C85-B7A7-3F19604B53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EA06F1-B57D-406B-8F09-B1FDC0D0B1F3}" type="datetimeFigureOut">
              <a:rPr lang="en-US" smtClean="0"/>
              <a:t>6/3/2022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937FACC5-BCFD-4649-8006-C71939BACE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DD146B17-7076-4944-A4A2-FD49936A332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7EDE44-B1FC-494A-A972-62DC7CABB27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6895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7F2BD-238E-42D0-B670-F788A50DBDE8}" type="datetimeFigureOut">
              <a:rPr lang="en-US" smtClean="0"/>
              <a:t>6/3/2022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8DF69-FFB1-4D3A-9D8C-5887E79674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4761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E8DF69-FFB1-4D3A-9D8C-5887E79674D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557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E8DF69-FFB1-4D3A-9D8C-5887E79674D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0894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E8DF69-FFB1-4D3A-9D8C-5887E79674D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457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E8DF69-FFB1-4D3A-9D8C-5887E79674D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466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E8DF69-FFB1-4D3A-9D8C-5887E79674D9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139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A3ABFF3-5DA1-47B5-B37D-3194524ED38B}" type="datetime1">
              <a:rPr lang="en-US" noProof="0" smtClean="0"/>
              <a:t>6/3/2022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noProof="0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noProof="0" smtClean="0"/>
              <a:t>‹#›</a:t>
            </a:fld>
            <a:endParaRPr lang="en-US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178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6D308-713B-4FDF-8366-6AA0585554ED}" type="datetime1">
              <a:rPr lang="en-US" noProof="0" smtClean="0"/>
              <a:t>6/3/2022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3552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3543-D846-444E-A747-EF01D9DE3AB5}" type="datetime1">
              <a:rPr lang="en-US" noProof="0" smtClean="0"/>
              <a:t>6/3/2022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94763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66E6B-1701-4F59-88F5-8B897CA9D520}" type="datetime1">
              <a:rPr lang="en-US" noProof="0" smtClean="0"/>
              <a:t>6/3/2022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72039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31AE-F119-46A8-B4AD-555506817CE3}" type="datetime1">
              <a:rPr lang="en-US" noProof="0" smtClean="0"/>
              <a:t>6/3/2022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noProof="0" smtClean="0"/>
              <a:t>‹#›</a:t>
            </a:fld>
            <a:endParaRPr lang="en-US" noProof="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9360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ACED3-D536-4FF3-AFB8-D34B93F678F1}" type="datetime1">
              <a:rPr lang="en-US" noProof="0" smtClean="0"/>
              <a:t>6/3/2022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81670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0E6EF-B04A-4798-B5EC-50C69FF94085}" type="datetime1">
              <a:rPr lang="en-US" noProof="0" smtClean="0"/>
              <a:t>6/3/2022</a:t>
            </a:fld>
            <a:endParaRPr lang="en-US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63352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6C38E-0CC2-4948-99ED-76D79DA153E6}" type="datetime1">
              <a:rPr lang="en-US" noProof="0" smtClean="0"/>
              <a:t>6/3/2022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05428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F6B41-CFD1-49E1-AD3A-64B78C95DF8F}" type="datetime1">
              <a:rPr lang="en-US" noProof="0" smtClean="0"/>
              <a:t>6/3/2022</a:t>
            </a:fld>
            <a:endParaRPr lang="en-US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882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25690-D4F2-4CAD-A09D-2DC4BA143810}" type="datetime1">
              <a:rPr lang="en-US" noProof="0" smtClean="0"/>
              <a:t>6/3/2022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58383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4E9A2-5E16-4E56-8A9C-272EFF3FA2F3}" type="datetime1">
              <a:rPr lang="en-US" noProof="0" smtClean="0"/>
              <a:t>6/3/2022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4084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A24E710-EEFA-48D5-B57C-4632D86243BF}" type="datetime1">
              <a:rPr lang="en-US" noProof="0" smtClean="0"/>
              <a:t>6/3/2022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02258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fi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fif"/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f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f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fif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912730" y="1813551"/>
            <a:ext cx="8350109" cy="140279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altLang="en-US" sz="2200" dirty="0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en-US" altLang="en-US" sz="2200" dirty="0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ar-LY" altLang="en-US" sz="48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ar-LY" altLang="en-US" sz="48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ar-LY" altLang="en-US" sz="48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ar-LY" altLang="en-US" sz="48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sz="4800" dirty="0" smtClean="0">
                <a:solidFill>
                  <a:schemeClr val="tx1"/>
                </a:solidFill>
              </a:rPr>
              <a:t/>
            </a:r>
            <a:br>
              <a:rPr lang="en-US" sz="4800" dirty="0" smtClean="0">
                <a:solidFill>
                  <a:schemeClr val="tx1"/>
                </a:solidFill>
              </a:rPr>
            </a:br>
            <a:r>
              <a:rPr lang="en-US" sz="4800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Global Warming </a:t>
            </a:r>
            <a:endParaRPr lang="en-US" sz="48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7" y="0"/>
            <a:ext cx="1062714" cy="8568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3829001" y="4092401"/>
            <a:ext cx="37142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Student name</a:t>
            </a:r>
            <a:r>
              <a:rPr lang="en-US" sz="2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: Mohammed </a:t>
            </a:r>
            <a:r>
              <a:rPr lang="en-US" sz="2000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Saad</a:t>
            </a:r>
            <a:endParaRPr lang="en-US" sz="20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n-US" sz="20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Role number </a:t>
            </a:r>
            <a:r>
              <a:rPr lang="en-US" sz="2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: 3099</a:t>
            </a:r>
          </a:p>
          <a:p>
            <a:pPr algn="ctr"/>
            <a:r>
              <a:rPr lang="en-US" sz="20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Block</a:t>
            </a:r>
            <a:r>
              <a:rPr lang="en-US" sz="2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: PTS</a:t>
            </a:r>
          </a:p>
          <a:p>
            <a:pPr algn="ctr"/>
            <a:r>
              <a:rPr lang="en-US" sz="20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Date</a:t>
            </a:r>
            <a:r>
              <a:rPr lang="en-US" sz="2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:4-6-2022</a:t>
            </a:r>
            <a:endParaRPr lang="en-US" sz="2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0585" y="0"/>
            <a:ext cx="1221415" cy="8650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405" y="3757992"/>
            <a:ext cx="3658647" cy="261170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912730" y="275771"/>
            <a:ext cx="7546757" cy="15377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sz="2800" dirty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Libyan International Medical University</a:t>
            </a:r>
            <a:br>
              <a:rPr lang="en-US" altLang="en-US" sz="2800" dirty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altLang="en-US" sz="28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Faculty of Basic Medical Science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noProof="0" smtClean="0"/>
              <a:t>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3405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2" grpId="0" animBg="1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7578" y="257577"/>
            <a:ext cx="3451537" cy="8886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Conclusion: </a:t>
            </a:r>
            <a:endParaRPr lang="en-US" sz="4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57578" y="1249251"/>
            <a:ext cx="117841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b="1" dirty="0"/>
          </a:p>
          <a:p>
            <a:r>
              <a:rPr lang="en-US" sz="3200" b="1" dirty="0" smtClean="0"/>
              <a:t>Humans </a:t>
            </a:r>
            <a:r>
              <a:rPr lang="en-US" sz="3200" b="1" dirty="0"/>
              <a:t>are facing the problem from climate change today, and the one who are causing these conflicts are from human. </a:t>
            </a:r>
            <a:r>
              <a:rPr lang="en-US" sz="3200" dirty="0"/>
              <a:t>It is impossible to stop the global warming, but people still can reduce and slow down this problem.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163" y="3345260"/>
            <a:ext cx="5597415" cy="311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noProof="0" smtClean="0"/>
              <a:t>10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09463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44698" y="257578"/>
            <a:ext cx="3013657" cy="10560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Reference:</a:t>
            </a:r>
            <a:endParaRPr lang="en-US" sz="44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noProof="0" smtClean="0"/>
              <a:t>11</a:t>
            </a:fld>
            <a:endParaRPr lang="en-US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639393" y="1738647"/>
            <a:ext cx="954324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Top 10 Causes Of Global Warming. 2021. [online] Available at: &lt;https://sustainabilitymag.com/top10/top-10-causes-global-warming&gt; [Accessed 3 June 2022</a:t>
            </a:r>
            <a:r>
              <a:rPr lang="en-US" dirty="0" smtClean="0"/>
              <a:t>].</a:t>
            </a:r>
          </a:p>
          <a:p>
            <a:endParaRPr lang="en-US" dirty="0" smtClean="0"/>
          </a:p>
          <a:p>
            <a:r>
              <a:rPr lang="en-US" dirty="0"/>
              <a:t>NRDC. 2022. </a:t>
            </a:r>
            <a:r>
              <a:rPr lang="en-US" i="1" dirty="0"/>
              <a:t>Are the Effects of Global Warming Really that Bad?</a:t>
            </a:r>
            <a:r>
              <a:rPr lang="en-US" dirty="0"/>
              <a:t>. [online] Available at</a:t>
            </a:r>
            <a:r>
              <a:rPr lang="en-US" dirty="0" smtClean="0"/>
              <a:t>: </a:t>
            </a:r>
            <a:r>
              <a:rPr lang="en-US" dirty="0"/>
              <a:t>&lt;https://www.nrdc.org/stories/are-effects-global-warming-really-bad&gt; [Accessed 3 June 2022</a:t>
            </a:r>
            <a:r>
              <a:rPr lang="en-US" dirty="0" smtClean="0"/>
              <a:t>].</a:t>
            </a:r>
          </a:p>
          <a:p>
            <a:endParaRPr lang="en-US" dirty="0"/>
          </a:p>
          <a:p>
            <a:r>
              <a:rPr lang="en-US" dirty="0"/>
              <a:t>Green America. 2006. </a:t>
            </a:r>
            <a:r>
              <a:rPr lang="en-US" i="1" dirty="0"/>
              <a:t>Top 10 Solutions to Reverse Climate Change</a:t>
            </a:r>
            <a:r>
              <a:rPr lang="en-US" dirty="0"/>
              <a:t>. [online] Available at: &lt;https://www.greenamerica.org/climate-change-100-reasons-hope/top-10-solutions-reverse-climate-change&gt; [Accessed 3 June 2022</a:t>
            </a:r>
            <a:r>
              <a:rPr lang="en-US" dirty="0" smtClean="0"/>
              <a:t>].</a:t>
            </a:r>
          </a:p>
          <a:p>
            <a:endParaRPr lang="en-US" dirty="0"/>
          </a:p>
          <a:p>
            <a:r>
              <a:rPr lang="en-US" dirty="0" err="1"/>
              <a:t>Kurane</a:t>
            </a:r>
            <a:r>
              <a:rPr lang="en-US" dirty="0"/>
              <a:t> I. The effect of global warming on infectious diseases. </a:t>
            </a:r>
            <a:r>
              <a:rPr lang="en-US" i="1" dirty="0" err="1"/>
              <a:t>Osong</a:t>
            </a:r>
            <a:r>
              <a:rPr lang="en-US" i="1" dirty="0"/>
              <a:t> Public Health Res </a:t>
            </a:r>
            <a:r>
              <a:rPr lang="en-US" i="1" dirty="0" err="1"/>
              <a:t>Perspect</a:t>
            </a:r>
            <a:r>
              <a:rPr lang="en-US" dirty="0"/>
              <a:t>. 2010;1(1):4-9. </a:t>
            </a:r>
            <a:r>
              <a:rPr lang="en-US" dirty="0" smtClean="0"/>
              <a:t>doi:10.1016/j.phrp.2010.12.004.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68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E3DC42C2-6B58-404C-B339-2C72808A5BE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FCF82941-5589-49BF-B6B1-76122B2D0EA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228600" y="243840"/>
            <a:ext cx="11724640" cy="6377939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Cloud Callout 3"/>
          <p:cNvSpPr/>
          <p:nvPr/>
        </p:nvSpPr>
        <p:spPr>
          <a:xfrm>
            <a:off x="1803043" y="901521"/>
            <a:ext cx="8178084" cy="4288536"/>
          </a:xfrm>
          <a:prstGeom prst="cloudCallou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  <a:softEdge rad="635000"/>
          </a:effectLst>
          <a:scene3d>
            <a:camera prst="obliqueTopRight"/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latin typeface="Cooper Black" panose="0208090404030B020404" pitchFamily="18" charset="0"/>
              </a:rPr>
              <a:t>Thank you for listening </a:t>
            </a:r>
            <a:endParaRPr lang="en-US" sz="6600" b="1" dirty="0">
              <a:latin typeface="Cooper Black" panose="0208090404030B0204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noProof="0" smtClean="0"/>
              <a:t>12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4698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237067" y="270933"/>
            <a:ext cx="3578577" cy="11175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u="sng" dirty="0"/>
              <a:t>OBJECTIVES:</a:t>
            </a:r>
          </a:p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37067" y="1388531"/>
            <a:ext cx="1205089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600" dirty="0" smtClean="0"/>
              <a:t>Define global warming.</a:t>
            </a:r>
          </a:p>
          <a:p>
            <a:endParaRPr lang="en-US" sz="3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600" dirty="0" smtClean="0"/>
              <a:t>Explain the causes of the global warming.</a:t>
            </a:r>
          </a:p>
          <a:p>
            <a:endParaRPr lang="en-US" sz="3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600" dirty="0" smtClean="0"/>
              <a:t>Discuss the climate change due to global warming.</a:t>
            </a:r>
            <a:endParaRPr lang="ar-LY" sz="3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ar-LY" sz="3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600" dirty="0"/>
              <a:t>Outline the diseases that caused by global warming.</a:t>
            </a:r>
          </a:p>
          <a:p>
            <a:endParaRPr lang="en-US" sz="3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600" dirty="0" smtClean="0"/>
              <a:t>Discuss </a:t>
            </a:r>
            <a:r>
              <a:rPr lang="en-US" sz="3600" dirty="0"/>
              <a:t>how Can we slow or even reverse global </a:t>
            </a:r>
            <a:r>
              <a:rPr lang="en-US" sz="3600" dirty="0" smtClean="0"/>
              <a:t>warming.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3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3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noProof="0" smtClean="0"/>
              <a:t>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28474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3200" y="282223"/>
            <a:ext cx="257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3200" i="1" u="sng" dirty="0"/>
              <a:t>Introduction: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491851" y="1661532"/>
            <a:ext cx="2402324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</a:t>
            </a:r>
            <a:r>
              <a:rPr lang="en-US" dirty="0" smtClean="0">
                <a:latin typeface="Arial Black" panose="020B0A04020102020204" pitchFamily="34" charset="0"/>
              </a:rPr>
              <a:t>1824 &amp; 1896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 Black" panose="020B0A04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Arial Black" panose="020B0A04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 Black" panose="020B0A04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Arial Black" panose="020B0A04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 Black" panose="020B0A04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Arial Black" panose="020B0A04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 Black" panose="020B0A04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Arial Black" panose="020B0A04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 Black" panose="020B0A04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 Black" panose="020B0A04020102020204" pitchFamily="34" charset="0"/>
              </a:rPr>
              <a:t>200 years ago!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 Black" panose="020B0A04020102020204" pitchFamily="34" charset="0"/>
            </a:endParaRPr>
          </a:p>
          <a:p>
            <a:endParaRPr lang="en-US" dirty="0">
              <a:latin typeface="Arial Black" panose="020B0A04020102020204" pitchFamily="34" charset="0"/>
            </a:endParaRPr>
          </a:p>
          <a:p>
            <a:endParaRPr lang="en-US" dirty="0" smtClean="0">
              <a:latin typeface="Arial Black" panose="020B0A04020102020204" pitchFamily="34" charset="0"/>
            </a:endParaRPr>
          </a:p>
          <a:p>
            <a:endParaRPr lang="en-US" dirty="0">
              <a:latin typeface="Arial Black" panose="020B0A04020102020204" pitchFamily="34" charset="0"/>
            </a:endParaRPr>
          </a:p>
          <a:p>
            <a:endParaRPr lang="en-US" dirty="0" smtClean="0">
              <a:latin typeface="Arial Black" panose="020B0A04020102020204" pitchFamily="34" charset="0"/>
            </a:endParaRPr>
          </a:p>
          <a:p>
            <a:endParaRPr lang="en-US" dirty="0">
              <a:latin typeface="Arial Black" panose="020B0A040201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637" y="2369714"/>
            <a:ext cx="7348941" cy="409313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noProof="0" smtClean="0"/>
              <a:t>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3384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9946" y="404809"/>
            <a:ext cx="860213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Global Warming:</a:t>
            </a:r>
          </a:p>
          <a:p>
            <a:endParaRPr lang="en-US" sz="2800" u="sng" dirty="0" smtClean="0"/>
          </a:p>
          <a:p>
            <a:endParaRPr lang="en-US" sz="2800" dirty="0" smtClean="0"/>
          </a:p>
          <a:p>
            <a:pPr lvl="0"/>
            <a:r>
              <a:rPr lang="en-US" sz="2800" b="1" dirty="0"/>
              <a:t>Global </a:t>
            </a:r>
            <a:r>
              <a:rPr lang="en-US" sz="2800" b="1" dirty="0" smtClean="0"/>
              <a:t>warming</a:t>
            </a:r>
            <a:r>
              <a:rPr lang="ar-LY" sz="2800" b="1" dirty="0" smtClean="0"/>
              <a:t>   </a:t>
            </a:r>
            <a:r>
              <a:rPr lang="en-US" sz="2800" dirty="0">
                <a:solidFill>
                  <a:srgbClr val="202124"/>
                </a:solidFill>
                <a:latin typeface="inherit"/>
              </a:rPr>
              <a:t>is the phenomenon in which the absorption and emission of infrared radiation leads to heating the Earth’s surface as a result of the increase in the concentration of greenhouse gases in the atmosphere.</a:t>
            </a:r>
            <a:r>
              <a:rPr lang="en-US" sz="1200" dirty="0"/>
              <a:t> </a:t>
            </a:r>
            <a:endParaRPr lang="en-US" sz="2000" dirty="0">
              <a:latin typeface="Arial" panose="020B0604020202020204" pitchFamily="34" charset="0"/>
            </a:endParaRPr>
          </a:p>
          <a:p>
            <a:r>
              <a:rPr lang="en-US" sz="2800" b="1" dirty="0" smtClean="0"/>
              <a:t> </a:t>
            </a:r>
            <a:endParaRPr lang="en-US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107" y="4200706"/>
            <a:ext cx="4496976" cy="227815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noProof="0" smtClean="0"/>
              <a:t>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94767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7575" y="257578"/>
            <a:ext cx="8126569" cy="11590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T</a:t>
            </a:r>
            <a:r>
              <a:rPr lang="en-US" sz="4000" b="1" dirty="0" smtClean="0"/>
              <a:t>he </a:t>
            </a:r>
            <a:r>
              <a:rPr lang="en-US" sz="4000" b="1" dirty="0"/>
              <a:t>causes of the global </a:t>
            </a:r>
            <a:r>
              <a:rPr lang="en-US" sz="4000" b="1" dirty="0" smtClean="0"/>
              <a:t>warming:</a:t>
            </a:r>
            <a:endParaRPr lang="en-US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86367" y="1416676"/>
            <a:ext cx="5847009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/>
              <a:t>1. Oil and </a:t>
            </a:r>
            <a:r>
              <a:rPr lang="en-US" sz="3200" dirty="0" smtClean="0"/>
              <a:t>Gas</a:t>
            </a:r>
          </a:p>
          <a:p>
            <a:endParaRPr lang="en-US" sz="3200" dirty="0" smtClean="0"/>
          </a:p>
          <a:p>
            <a:endParaRPr lang="en-US" sz="3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/>
              <a:t>2. Deforestation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3200" dirty="0" smtClean="0"/>
          </a:p>
          <a:p>
            <a:endParaRPr lang="en-US" sz="32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/>
              <a:t>3. </a:t>
            </a:r>
            <a:r>
              <a:rPr lang="en-US" sz="3200" dirty="0" smtClean="0"/>
              <a:t>Waste</a:t>
            </a:r>
          </a:p>
          <a:p>
            <a:r>
              <a:rPr lang="en-US" sz="3200" dirty="0"/>
              <a:t> 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32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 smtClean="0"/>
              <a:t>4. Power Plants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32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32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32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32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168" y="1429555"/>
            <a:ext cx="4404570" cy="1184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168" y="3071610"/>
            <a:ext cx="4404570" cy="1043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168" y="4726546"/>
            <a:ext cx="4404570" cy="1043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497" y="5847010"/>
            <a:ext cx="4533362" cy="7727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noProof="0" smtClean="0"/>
              <a:t>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59488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1666" y="154547"/>
            <a:ext cx="7508383" cy="895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/>
              <a:t>5. Oil Drilling 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3200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32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/>
              <a:t>6. Transport and Vehicles 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3200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32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/>
              <a:t>7. Consumerism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3200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32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/>
              <a:t>8. </a:t>
            </a:r>
            <a:r>
              <a:rPr lang="en-US" sz="3200" dirty="0" smtClean="0"/>
              <a:t>Farming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3200" dirty="0" smtClean="0"/>
          </a:p>
          <a:p>
            <a:endParaRPr lang="en-US" sz="32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/>
              <a:t>9. Industrialization </a:t>
            </a:r>
            <a:r>
              <a:rPr lang="en-US" sz="3200" dirty="0" smtClean="0"/>
              <a:t>&amp;</a:t>
            </a:r>
            <a:r>
              <a:rPr lang="en-US" sz="3200" dirty="0"/>
              <a:t>Overfishing</a:t>
            </a:r>
          </a:p>
          <a:p>
            <a:endParaRPr lang="en-US" sz="3200" dirty="0"/>
          </a:p>
          <a:p>
            <a:endParaRPr lang="en-US" sz="3200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3200" dirty="0"/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3200" dirty="0"/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8377" y="257578"/>
            <a:ext cx="4353059" cy="1081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8376" y="1540957"/>
            <a:ext cx="4353059" cy="1034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467" y="2848972"/>
            <a:ext cx="4468967" cy="10018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467" y="4044453"/>
            <a:ext cx="4468967" cy="1176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468" y="5414608"/>
            <a:ext cx="4468966" cy="113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noProof="0" smtClean="0"/>
              <a:t>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14657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44698" y="283336"/>
            <a:ext cx="9813702" cy="1081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b="1" dirty="0" smtClean="0"/>
          </a:p>
          <a:p>
            <a:r>
              <a:rPr lang="en-US" sz="4000" b="1" dirty="0"/>
              <a:t>T</a:t>
            </a:r>
            <a:r>
              <a:rPr lang="en-US" sz="4000" b="1" dirty="0" smtClean="0"/>
              <a:t>he </a:t>
            </a:r>
            <a:r>
              <a:rPr lang="en-US" sz="4000" b="1" dirty="0"/>
              <a:t>climate change due to global </a:t>
            </a:r>
            <a:r>
              <a:rPr lang="en-US" sz="4000" b="1" dirty="0" smtClean="0"/>
              <a:t>warming:</a:t>
            </a:r>
            <a:endParaRPr lang="en-US" sz="4000" b="1" dirty="0"/>
          </a:p>
          <a:p>
            <a:endParaRPr lang="en-US" sz="4000" b="1" dirty="0"/>
          </a:p>
          <a:p>
            <a:pPr algn="ctr"/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86364" y="1365161"/>
            <a:ext cx="6632621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/>
              <a:t>More frequent and severe </a:t>
            </a:r>
            <a:r>
              <a:rPr lang="en-US" sz="3200" dirty="0" smtClean="0"/>
              <a:t>weather.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32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 smtClean="0"/>
              <a:t>Higher </a:t>
            </a:r>
            <a:r>
              <a:rPr lang="en-US" sz="3200" dirty="0"/>
              <a:t>death </a:t>
            </a:r>
            <a:r>
              <a:rPr lang="en-US" sz="3200" dirty="0" smtClean="0"/>
              <a:t>rates.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3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/>
              <a:t>Dirtier </a:t>
            </a:r>
            <a:r>
              <a:rPr lang="en-US" sz="3200" dirty="0" smtClean="0"/>
              <a:t>air.</a:t>
            </a:r>
            <a:endParaRPr lang="en-US" sz="3200" dirty="0"/>
          </a:p>
          <a:p>
            <a:endParaRPr lang="en-US" sz="32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/>
              <a:t>Higher wildlife extinction </a:t>
            </a:r>
            <a:r>
              <a:rPr lang="en-US" sz="3200" dirty="0" smtClean="0"/>
              <a:t>rates.</a:t>
            </a:r>
          </a:p>
          <a:p>
            <a:endParaRPr lang="en-US" sz="3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/>
              <a:t>Higher sea </a:t>
            </a:r>
            <a:r>
              <a:rPr lang="en-US" sz="3200" dirty="0" smtClean="0"/>
              <a:t>levels.</a:t>
            </a:r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32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3200" dirty="0"/>
          </a:p>
          <a:p>
            <a:endParaRPr lang="en-US" sz="32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8985" y="2446986"/>
            <a:ext cx="4700790" cy="3103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noProof="0" smtClean="0"/>
              <a:t>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4311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31819" y="257577"/>
            <a:ext cx="10225826" cy="12878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The diseases that caused by global warming: </a:t>
            </a:r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18185" y="1880316"/>
            <a:ext cx="797202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b="1" dirty="0" smtClean="0"/>
              <a:t>Malaria</a:t>
            </a:r>
          </a:p>
          <a:p>
            <a:pPr marL="514350" indent="-514350">
              <a:buFont typeface="+mj-lt"/>
              <a:buAutoNum type="arabicPeriod"/>
            </a:pPr>
            <a:endParaRPr lang="en-US" sz="3200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200" b="1" dirty="0"/>
              <a:t>Dengue </a:t>
            </a:r>
            <a:r>
              <a:rPr lang="en-US" sz="3200" b="1" dirty="0" smtClean="0"/>
              <a:t>fever</a:t>
            </a:r>
          </a:p>
          <a:p>
            <a:pPr marL="514350" indent="-514350">
              <a:buFont typeface="+mj-lt"/>
              <a:buAutoNum type="arabicPeriod"/>
            </a:pPr>
            <a:endParaRPr lang="en-US" sz="3200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200" b="1" dirty="0"/>
              <a:t>Japanese encephalitis (JE</a:t>
            </a:r>
            <a:r>
              <a:rPr lang="en-US" sz="3200" b="1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endParaRPr lang="en-US" sz="3200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200" b="1" dirty="0"/>
              <a:t> tick-borne encephalitis.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347" y="2421228"/>
            <a:ext cx="5133304" cy="2642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noProof="0" smtClean="0"/>
              <a:t>8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6758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44698" y="270458"/>
            <a:ext cx="11256135" cy="11590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H</a:t>
            </a:r>
            <a:r>
              <a:rPr lang="en-US" sz="4000" b="1" dirty="0" smtClean="0"/>
              <a:t>ow </a:t>
            </a:r>
            <a:r>
              <a:rPr lang="en-US" sz="4000" b="1" dirty="0"/>
              <a:t>Can we slow or even reverse global </a:t>
            </a:r>
            <a:r>
              <a:rPr lang="en-US" sz="4000" b="1" dirty="0" smtClean="0"/>
              <a:t>warming:</a:t>
            </a:r>
            <a:endParaRPr lang="en-US" sz="4000" b="1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404192993"/>
              </p:ext>
            </p:extLst>
          </p:nvPr>
        </p:nvGraphicFramePr>
        <p:xfrm>
          <a:off x="0" y="1854557"/>
          <a:ext cx="10959921" cy="38587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noProof="0" smtClean="0"/>
              <a:t>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46988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  <Status xmlns="71af3243-3dd4-4a8d-8c0d-dd76da1f02a5">Not started</Statu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b385d60f68dd989dca1fdc827799d853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911b479caf7b199da365455750e4572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557C456-CC1D-4991-B397-26B0CCF834E5}">
  <ds:schemaRefs>
    <ds:schemaRef ds:uri="http://purl.org/dc/terms/"/>
    <ds:schemaRef ds:uri="http://schemas.microsoft.com/office/2006/documentManagement/types"/>
    <ds:schemaRef ds:uri="16c05727-aa75-4e4a-9b5f-8a80a1165891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71af3243-3dd4-4a8d-8c0d-dd76da1f02a5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30FAE8E-18A7-4D4B-B1D5-F068BB36F4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5AD055F-6A08-4727-8DB8-D3FD1D1AA77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Tourism design</Template>
  <TotalTime>0</TotalTime>
  <Words>304</Words>
  <Application>Microsoft Office PowerPoint</Application>
  <PresentationFormat>Widescreen</PresentationFormat>
  <Paragraphs>127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Andalus</vt:lpstr>
      <vt:lpstr>Arial</vt:lpstr>
      <vt:lpstr>Arial Black</vt:lpstr>
      <vt:lpstr>Calibri</vt:lpstr>
      <vt:lpstr>Cooper Black</vt:lpstr>
      <vt:lpstr>Corbel</vt:lpstr>
      <vt:lpstr>inherit</vt:lpstr>
      <vt:lpstr>Tahoma</vt:lpstr>
      <vt:lpstr>Times New Roman</vt:lpstr>
      <vt:lpstr>Wingdings</vt:lpstr>
      <vt:lpstr>Basis</vt:lpstr>
      <vt:lpstr>    Global Warming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2022-05-12T06:02:57Z</dcterms:created>
  <dcterms:modified xsi:type="dcterms:W3CDTF">2022-06-03T20:55:10Z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