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dirty="0"/>
              <a:t>Click to edit Master title style</a:t>
            </a:r>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08B9EBBA-996F-894A-B54A-D6246ED52CEA}" type="datetimeFigureOut">
              <a:rPr lang="en-US" dirty="0"/>
              <a:pPr/>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dirty="0"/>
              <a:t>Click to edit Master title style</a:t>
            </a:r>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a:t>Click icon to add picture</a:t>
            </a:r>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dirty="0"/>
              <a:t>Click to edit Master title style</a:t>
            </a:r>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dirty="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dirty="0"/>
              <a:t>Click to edit Master title style</a:t>
            </a:r>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dirty="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11/16/2021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52C72-DE31-F449-A4ED-4C594FD91407}" type="datetimeFigureOut">
              <a:rPr lang="en-US" dirty="0"/>
              <a:pPr/>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D62726E-379B-B349-9EED-81ED093FA806}" type="datetimeFigureOut">
              <a:rPr lang="en-US" dirty="0"/>
              <a:pPr/>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dirty="0"/>
              <a:t>Click to edit Master title style</a:t>
            </a:r>
          </a:p>
        </p:txBody>
      </p:sp>
      <p:sp>
        <p:nvSpPr>
          <p:cNvPr id="3" name="Content Placeholder 2"/>
          <p:cNvSpPr>
            <a:spLocks noGrp="1"/>
          </p:cNvSpPr>
          <p:nvPr>
            <p:ph idx="1"/>
          </p:nvPr>
        </p:nvSpPr>
        <p:spPr>
          <a:xfrm>
            <a:off x="818712" y="2222287"/>
            <a:ext cx="10554574" cy="36365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B3A1323-8D79-1946-B0D7-40001CF92E9D}" type="datetimeFigureOut">
              <a:rPr lang="en-US" dirty="0"/>
              <a:pPr/>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dirty="0"/>
              <a:t>Click to edit Master title style</a:t>
            </a:r>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57302355-E14B-8545-A8F8-0FE83CC9D524}" type="datetimeFigureOut">
              <a:rPr lang="en-US" dirty="0"/>
              <a:pPr/>
              <a:t>11/16/2021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02640F58-564D-2B4F-AE67-E407BA4FCF45}" type="datetimeFigureOut">
              <a:rPr lang="en-US" dirty="0"/>
              <a:pPr/>
              <a:t>11/16/2021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F13A34C8-038E-2045-AF43-DF7DBB8E0E9E}" type="datetimeFigureOut">
              <a:rPr lang="en-US" dirty="0"/>
              <a:pPr/>
              <a:t>11/16/2021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4855633" y="446088"/>
            <a:ext cx="6252633" cy="5414963"/>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dirty="0"/>
              <a:t>Click to edit Master title style</a:t>
            </a:r>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a:t>Click icon to add picture</a:t>
            </a:r>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11/16/2021</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11/16/2021</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omar_2897@limu.edu.ly"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qcc.cuny.edu/socialsciences/ppecorino/ethics_text/Chapter_4_Ethical_Theories/Consequential_or_NonConsequential.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quora.com/What-is-the-difference-between-consequentialism-and-non-consequentialism-Which-is-bett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qcc.cuny.edu/socialsciences/ppecorino/ethics_text/Chapter_4_Ethical_Theories/Consequential_or_NonConsequential.htm" TargetMode="External"/><Relationship Id="rId2" Type="http://schemas.openxmlformats.org/officeDocument/2006/relationships/hyperlink" Target="https://www.quora.com/What-is-the-difference-between-consequentialism-and-non-consequentialism-Which-is-bett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7FA1F2-28EB-9A47-B6D8-0B6146B2E013}"/>
              </a:ext>
            </a:extLst>
          </p:cNvPr>
          <p:cNvSpPr>
            <a:spLocks noGrp="1"/>
          </p:cNvSpPr>
          <p:nvPr>
            <p:ph type="ctrTitle"/>
          </p:nvPr>
        </p:nvSpPr>
        <p:spPr>
          <a:xfrm>
            <a:off x="667657" y="2220977"/>
            <a:ext cx="10813712" cy="2804920"/>
          </a:xfrm>
        </p:spPr>
        <p:txBody>
          <a:bodyPr anchor="ctr"/>
          <a:lstStyle/>
          <a:p>
            <a:r>
              <a:rPr lang="en-US" sz="4400" dirty="0" smtClean="0"/>
              <a:t>The </a:t>
            </a:r>
            <a:r>
              <a:rPr lang="en-US" sz="4400" dirty="0"/>
              <a:t>D</a:t>
            </a:r>
            <a:r>
              <a:rPr lang="en-US" sz="4400" dirty="0" smtClean="0"/>
              <a:t>ifference </a:t>
            </a:r>
            <a:r>
              <a:rPr lang="en-US" sz="4400" dirty="0"/>
              <a:t>between </a:t>
            </a:r>
            <a:r>
              <a:rPr lang="en-US" sz="4400" dirty="0" smtClean="0"/>
              <a:t>Consequentialist </a:t>
            </a:r>
            <a:r>
              <a:rPr lang="en-US" sz="4400" dirty="0"/>
              <a:t>and </a:t>
            </a:r>
            <a:r>
              <a:rPr lang="en-US" sz="4400" dirty="0" smtClean="0"/>
              <a:t>Non-consequentialist </a:t>
            </a:r>
            <a:r>
              <a:rPr lang="en-US" sz="4400" dirty="0"/>
              <a:t>A</a:t>
            </a:r>
            <a:r>
              <a:rPr lang="en-US" sz="4400" dirty="0" smtClean="0"/>
              <a:t>ccounts </a:t>
            </a:r>
            <a:r>
              <a:rPr lang="en-US" sz="4400" dirty="0"/>
              <a:t>of </a:t>
            </a:r>
            <a:r>
              <a:rPr lang="en-US" sz="4400" dirty="0" smtClean="0"/>
              <a:t>Ethics</a:t>
            </a:r>
            <a:endParaRPr lang="en-US" sz="4400" dirty="0"/>
          </a:p>
        </p:txBody>
      </p:sp>
      <p:sp>
        <p:nvSpPr>
          <p:cNvPr id="3" name="Subtitle 2">
            <a:extLst>
              <a:ext uri="{FF2B5EF4-FFF2-40B4-BE49-F238E27FC236}">
                <a16:creationId xmlns:a16="http://schemas.microsoft.com/office/drawing/2014/main" xmlns="" id="{BF571C44-EA6D-E84A-8290-7145EC165F88}"/>
              </a:ext>
            </a:extLst>
          </p:cNvPr>
          <p:cNvSpPr>
            <a:spLocks noGrp="1"/>
          </p:cNvSpPr>
          <p:nvPr>
            <p:ph type="subTitle" idx="1"/>
          </p:nvPr>
        </p:nvSpPr>
        <p:spPr>
          <a:xfrm>
            <a:off x="810001" y="5280847"/>
            <a:ext cx="10572000" cy="1230250"/>
          </a:xfrm>
        </p:spPr>
        <p:txBody>
          <a:bodyPr/>
          <a:lstStyle/>
          <a:p>
            <a:r>
              <a:rPr lang="en-US" dirty="0"/>
              <a:t>By: Omar </a:t>
            </a:r>
            <a:r>
              <a:rPr lang="en-US" dirty="0" err="1"/>
              <a:t>Benomran</a:t>
            </a:r>
            <a:endParaRPr lang="en-US" dirty="0"/>
          </a:p>
          <a:p>
            <a:r>
              <a:rPr lang="en-US" dirty="0"/>
              <a:t>Email: </a:t>
            </a:r>
            <a:r>
              <a:rPr lang="en-US" dirty="0">
                <a:solidFill>
                  <a:schemeClr val="accent1">
                    <a:lumMod val="40000"/>
                    <a:lumOff val="60000"/>
                  </a:schemeClr>
                </a:solidFill>
                <a:hlinkClick r:id="rId2">
                  <a:extLst>
                    <a:ext uri="{A12FA001-AC4F-418D-AE19-62706E023703}">
                      <ahyp:hlinkClr xmlns:ahyp="http://schemas.microsoft.com/office/drawing/2018/hyperlinkcolor" xmlns="" val="tx"/>
                    </a:ext>
                  </a:extLst>
                </a:hlinkClick>
              </a:rPr>
              <a:t>omar_2897@limu.edu.ly</a:t>
            </a:r>
            <a:r>
              <a:rPr lang="en-US" dirty="0">
                <a:solidFill>
                  <a:schemeClr val="accent1">
                    <a:lumMod val="40000"/>
                    <a:lumOff val="60000"/>
                  </a:schemeClr>
                </a:solidFill>
              </a:rPr>
              <a:t> </a:t>
            </a:r>
          </a:p>
          <a:p>
            <a:r>
              <a:rPr lang="en-US" dirty="0"/>
              <a:t>Date: 2021/11/2</a:t>
            </a:r>
          </a:p>
        </p:txBody>
      </p:sp>
      <p:pic>
        <p:nvPicPr>
          <p:cNvPr id="5" name="Picture 5">
            <a:extLst>
              <a:ext uri="{FF2B5EF4-FFF2-40B4-BE49-F238E27FC236}">
                <a16:creationId xmlns:a16="http://schemas.microsoft.com/office/drawing/2014/main" xmlns="" id="{8DBA75F5-65CA-BB4E-89EC-9B8B67783FBA}"/>
              </a:ext>
            </a:extLst>
          </p:cNvPr>
          <p:cNvPicPr>
            <a:picLocks noChangeAspect="1"/>
          </p:cNvPicPr>
          <p:nvPr/>
        </p:nvPicPr>
        <p:blipFill>
          <a:blip r:embed="rId3"/>
          <a:stretch>
            <a:fillRect/>
          </a:stretch>
        </p:blipFill>
        <p:spPr>
          <a:xfrm>
            <a:off x="10146003" y="0"/>
            <a:ext cx="2045998" cy="1458770"/>
          </a:xfrm>
          <a:prstGeom prst="rect">
            <a:avLst/>
          </a:prstGeom>
        </p:spPr>
      </p:pic>
      <p:pic>
        <p:nvPicPr>
          <p:cNvPr id="6" name="Picture 6">
            <a:extLst>
              <a:ext uri="{FF2B5EF4-FFF2-40B4-BE49-F238E27FC236}">
                <a16:creationId xmlns:a16="http://schemas.microsoft.com/office/drawing/2014/main" xmlns="" id="{45F44E63-AEAC-1B45-BD95-0047B5FBD10D}"/>
              </a:ext>
            </a:extLst>
          </p:cNvPr>
          <p:cNvPicPr>
            <a:picLocks noChangeAspect="1"/>
          </p:cNvPicPr>
          <p:nvPr/>
        </p:nvPicPr>
        <p:blipFill>
          <a:blip r:embed="rId4"/>
          <a:stretch>
            <a:fillRect/>
          </a:stretch>
        </p:blipFill>
        <p:spPr>
          <a:xfrm>
            <a:off x="0" y="0"/>
            <a:ext cx="1700139" cy="1700139"/>
          </a:xfrm>
          <a:prstGeom prst="rect">
            <a:avLst/>
          </a:prstGeom>
        </p:spPr>
      </p:pic>
      <p:sp>
        <p:nvSpPr>
          <p:cNvPr id="4" name="TextBox 3">
            <a:extLst>
              <a:ext uri="{FF2B5EF4-FFF2-40B4-BE49-F238E27FC236}">
                <a16:creationId xmlns:a16="http://schemas.microsoft.com/office/drawing/2014/main" xmlns="" id="{6CF45E9C-7812-6F43-8C5C-DF7326D9D52A}"/>
              </a:ext>
            </a:extLst>
          </p:cNvPr>
          <p:cNvSpPr txBox="1"/>
          <p:nvPr/>
        </p:nvSpPr>
        <p:spPr>
          <a:xfrm>
            <a:off x="2090057" y="477801"/>
            <a:ext cx="8055946" cy="646331"/>
          </a:xfrm>
          <a:prstGeom prst="rect">
            <a:avLst/>
          </a:prstGeom>
          <a:noFill/>
        </p:spPr>
        <p:txBody>
          <a:bodyPr wrap="square" rtlCol="0" anchor="ctr">
            <a:spAutoFit/>
          </a:bodyPr>
          <a:lstStyle/>
          <a:p>
            <a:pPr algn="ctr"/>
            <a:r>
              <a:rPr lang="en-US" dirty="0"/>
              <a:t>Libyan international medical </a:t>
            </a:r>
            <a:r>
              <a:rPr lang="en-US" dirty="0" smtClean="0"/>
              <a:t>university</a:t>
            </a:r>
          </a:p>
          <a:p>
            <a:pPr algn="ctr"/>
            <a:r>
              <a:rPr lang="en-US" dirty="0" smtClean="0"/>
              <a:t>Faculty of Business Administration </a:t>
            </a:r>
            <a:endParaRPr lang="en-US" dirty="0"/>
          </a:p>
        </p:txBody>
      </p:sp>
      <p:sp>
        <p:nvSpPr>
          <p:cNvPr id="7" name="TextBox 6">
            <a:extLst>
              <a:ext uri="{FF2B5EF4-FFF2-40B4-BE49-F238E27FC236}">
                <a16:creationId xmlns:a16="http://schemas.microsoft.com/office/drawing/2014/main" xmlns="" id="{EF731581-EB94-914F-83DF-E48796758BBB}"/>
              </a:ext>
            </a:extLst>
          </p:cNvPr>
          <p:cNvSpPr txBox="1"/>
          <p:nvPr/>
        </p:nvSpPr>
        <p:spPr>
          <a:xfrm>
            <a:off x="11169002" y="6043054"/>
            <a:ext cx="600112" cy="584775"/>
          </a:xfrm>
          <a:prstGeom prst="rect">
            <a:avLst/>
          </a:prstGeom>
          <a:noFill/>
        </p:spPr>
        <p:txBody>
          <a:bodyPr wrap="square" rtlCol="0">
            <a:spAutoFit/>
          </a:bodyPr>
          <a:lstStyle/>
          <a:p>
            <a:pPr algn="l"/>
            <a:r>
              <a:rPr lang="en-US" sz="3200"/>
              <a:t>1</a:t>
            </a:r>
          </a:p>
        </p:txBody>
      </p:sp>
    </p:spTree>
    <p:extLst>
      <p:ext uri="{BB962C8B-B14F-4D97-AF65-F5344CB8AC3E}">
        <p14:creationId xmlns:p14="http://schemas.microsoft.com/office/powerpoint/2010/main" val="530412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EBEF59-5F60-6148-B2D2-D3C82F46E4AB}"/>
              </a:ext>
            </a:extLst>
          </p:cNvPr>
          <p:cNvSpPr>
            <a:spLocks noGrp="1"/>
          </p:cNvSpPr>
          <p:nvPr>
            <p:ph type="title"/>
          </p:nvPr>
        </p:nvSpPr>
        <p:spPr/>
        <p:txBody>
          <a:bodyPr/>
          <a:lstStyle/>
          <a:p>
            <a:r>
              <a:rPr lang="en-US"/>
              <a:t>Table of content </a:t>
            </a:r>
          </a:p>
        </p:txBody>
      </p:sp>
      <p:sp>
        <p:nvSpPr>
          <p:cNvPr id="3" name="Content Placeholder 2">
            <a:extLst>
              <a:ext uri="{FF2B5EF4-FFF2-40B4-BE49-F238E27FC236}">
                <a16:creationId xmlns:a16="http://schemas.microsoft.com/office/drawing/2014/main" xmlns="" id="{2A7DC59B-258F-1B45-A3DC-CE5B99BF07A7}"/>
              </a:ext>
            </a:extLst>
          </p:cNvPr>
          <p:cNvSpPr>
            <a:spLocks noGrp="1"/>
          </p:cNvSpPr>
          <p:nvPr>
            <p:ph idx="1"/>
          </p:nvPr>
        </p:nvSpPr>
        <p:spPr/>
        <p:txBody>
          <a:bodyPr>
            <a:normAutofit/>
          </a:bodyPr>
          <a:lstStyle/>
          <a:p>
            <a:r>
              <a:rPr lang="en-US" sz="2400" dirty="0" smtClean="0"/>
              <a:t>Introduction.</a:t>
            </a:r>
            <a:endParaRPr lang="en-US" sz="2400" dirty="0"/>
          </a:p>
          <a:p>
            <a:r>
              <a:rPr lang="en-US" sz="2400" dirty="0"/>
              <a:t>Consequentialist </a:t>
            </a:r>
            <a:r>
              <a:rPr lang="en-US" sz="2400" dirty="0" smtClean="0"/>
              <a:t>Theories.</a:t>
            </a:r>
            <a:endParaRPr lang="en-US" sz="2400" dirty="0"/>
          </a:p>
          <a:p>
            <a:r>
              <a:rPr lang="en-US" sz="2400" dirty="0" smtClean="0"/>
              <a:t>Non-consequentialist.</a:t>
            </a:r>
            <a:endParaRPr lang="en-US" sz="2400" dirty="0"/>
          </a:p>
          <a:p>
            <a:r>
              <a:rPr lang="en-US" sz="2400" dirty="0" smtClean="0"/>
              <a:t>Conclusion.</a:t>
            </a:r>
            <a:endParaRPr lang="en-US" sz="2400" dirty="0"/>
          </a:p>
          <a:p>
            <a:r>
              <a:rPr lang="en-US" sz="2400" dirty="0" smtClean="0"/>
              <a:t>References.</a:t>
            </a:r>
            <a:endParaRPr lang="en-US" sz="2400" dirty="0"/>
          </a:p>
        </p:txBody>
      </p:sp>
      <p:sp>
        <p:nvSpPr>
          <p:cNvPr id="4" name="TextBox 3">
            <a:extLst>
              <a:ext uri="{FF2B5EF4-FFF2-40B4-BE49-F238E27FC236}">
                <a16:creationId xmlns:a16="http://schemas.microsoft.com/office/drawing/2014/main" xmlns="" id="{FD15D1E1-4FB9-1E4E-BA8D-2C6A3EA9A5DF}"/>
              </a:ext>
            </a:extLst>
          </p:cNvPr>
          <p:cNvSpPr txBox="1"/>
          <p:nvPr/>
        </p:nvSpPr>
        <p:spPr>
          <a:xfrm>
            <a:off x="11076012" y="5988073"/>
            <a:ext cx="611972" cy="523220"/>
          </a:xfrm>
          <a:prstGeom prst="rect">
            <a:avLst/>
          </a:prstGeom>
          <a:noFill/>
        </p:spPr>
        <p:txBody>
          <a:bodyPr wrap="square" rtlCol="0">
            <a:spAutoFit/>
          </a:bodyPr>
          <a:lstStyle/>
          <a:p>
            <a:pPr algn="l"/>
            <a:r>
              <a:rPr lang="en-US" sz="2800"/>
              <a:t>2</a:t>
            </a:r>
          </a:p>
        </p:txBody>
      </p:sp>
    </p:spTree>
    <p:extLst>
      <p:ext uri="{BB962C8B-B14F-4D97-AF65-F5344CB8AC3E}">
        <p14:creationId xmlns:p14="http://schemas.microsoft.com/office/powerpoint/2010/main" val="4028723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63BF88-1EA5-A448-8796-7D19AF8C88BC}"/>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xmlns="" id="{E6241E86-D9F6-6B4A-9DBF-D529FBB21EDD}"/>
              </a:ext>
            </a:extLst>
          </p:cNvPr>
          <p:cNvSpPr>
            <a:spLocks noGrp="1"/>
          </p:cNvSpPr>
          <p:nvPr>
            <p:ph idx="1"/>
          </p:nvPr>
        </p:nvSpPr>
        <p:spPr/>
        <p:txBody>
          <a:bodyPr vert="horz" anchor="ctr">
            <a:noAutofit/>
          </a:bodyPr>
          <a:lstStyle/>
          <a:p>
            <a:pPr algn="just"/>
            <a:r>
              <a:rPr lang="en-US" sz="2400" dirty="0"/>
              <a:t>Consequentialist theory of value judges the rightness or wrongness of an action based on the consequences that action has.</a:t>
            </a:r>
          </a:p>
          <a:p>
            <a:pPr algn="just"/>
            <a:r>
              <a:rPr lang="en-US" sz="2400" dirty="0"/>
              <a:t>Non-consequentialist theory of value judges the rightness or wrongness of an action based on properties intrinsic to the action, not on its consequences.</a:t>
            </a:r>
          </a:p>
        </p:txBody>
      </p:sp>
      <p:sp>
        <p:nvSpPr>
          <p:cNvPr id="4" name="TextBox 3">
            <a:extLst>
              <a:ext uri="{FF2B5EF4-FFF2-40B4-BE49-F238E27FC236}">
                <a16:creationId xmlns:a16="http://schemas.microsoft.com/office/drawing/2014/main" xmlns="" id="{93356E9A-78B1-9D46-9F9E-E28D550619BA}"/>
              </a:ext>
            </a:extLst>
          </p:cNvPr>
          <p:cNvSpPr txBox="1"/>
          <p:nvPr/>
        </p:nvSpPr>
        <p:spPr>
          <a:xfrm>
            <a:off x="1605834" y="5443819"/>
            <a:ext cx="7905824" cy="1200329"/>
          </a:xfrm>
          <a:prstGeom prst="rect">
            <a:avLst/>
          </a:prstGeom>
          <a:noFill/>
        </p:spPr>
        <p:txBody>
          <a:bodyPr wrap="square" rtlCol="0">
            <a:spAutoFit/>
          </a:bodyPr>
          <a:lstStyle/>
          <a:p>
            <a:r>
              <a:rPr lang="en-US">
                <a:effectLst/>
              </a:rPr>
              <a:t>(n.d.). Retrieved November 02, 2021, from </a:t>
            </a:r>
            <a:r>
              <a:rPr lang="en-US">
                <a:effectLst/>
                <a:hlinkClick r:id="rId2"/>
              </a:rPr>
              <a:t>https://www.qcc.cuny.edu/socialsciences/ppecorino/ethics_text/Chapter_4_Ethical_Theories/Consequential_or_NonConsequential.htm</a:t>
            </a:r>
            <a:r>
              <a:rPr lang="en-US">
                <a:effectLst/>
              </a:rPr>
              <a:t> </a:t>
            </a:r>
          </a:p>
          <a:p>
            <a:pPr algn="l"/>
            <a:endParaRPr lang="en-US"/>
          </a:p>
        </p:txBody>
      </p:sp>
      <p:sp>
        <p:nvSpPr>
          <p:cNvPr id="5" name="TextBox 4">
            <a:extLst>
              <a:ext uri="{FF2B5EF4-FFF2-40B4-BE49-F238E27FC236}">
                <a16:creationId xmlns:a16="http://schemas.microsoft.com/office/drawing/2014/main" xmlns="" id="{5832B060-9E9D-E048-BE6B-FCEB77DEE631}"/>
              </a:ext>
            </a:extLst>
          </p:cNvPr>
          <p:cNvSpPr txBox="1"/>
          <p:nvPr/>
        </p:nvSpPr>
        <p:spPr>
          <a:xfrm>
            <a:off x="11070082" y="5989863"/>
            <a:ext cx="623832" cy="523220"/>
          </a:xfrm>
          <a:prstGeom prst="rect">
            <a:avLst/>
          </a:prstGeom>
          <a:noFill/>
        </p:spPr>
        <p:txBody>
          <a:bodyPr wrap="square" rtlCol="0">
            <a:spAutoFit/>
          </a:bodyPr>
          <a:lstStyle/>
          <a:p>
            <a:pPr algn="l"/>
            <a:r>
              <a:rPr lang="en-US" sz="2800"/>
              <a:t>3</a:t>
            </a:r>
          </a:p>
        </p:txBody>
      </p:sp>
    </p:spTree>
    <p:extLst>
      <p:ext uri="{BB962C8B-B14F-4D97-AF65-F5344CB8AC3E}">
        <p14:creationId xmlns:p14="http://schemas.microsoft.com/office/powerpoint/2010/main" val="2917965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C2708B-1D29-1B48-980E-DA3D548DA5F4}"/>
              </a:ext>
            </a:extLst>
          </p:cNvPr>
          <p:cNvSpPr>
            <a:spLocks noGrp="1"/>
          </p:cNvSpPr>
          <p:nvPr>
            <p:ph type="title"/>
          </p:nvPr>
        </p:nvSpPr>
        <p:spPr/>
        <p:txBody>
          <a:bodyPr/>
          <a:lstStyle/>
          <a:p>
            <a:r>
              <a:rPr lang="en-US"/>
              <a:t>Consequentialist Theories</a:t>
            </a:r>
          </a:p>
        </p:txBody>
      </p:sp>
      <p:sp>
        <p:nvSpPr>
          <p:cNvPr id="3" name="Content Placeholder 2">
            <a:extLst>
              <a:ext uri="{FF2B5EF4-FFF2-40B4-BE49-F238E27FC236}">
                <a16:creationId xmlns:a16="http://schemas.microsoft.com/office/drawing/2014/main" xmlns="" id="{E0A6B4EE-5966-6B4D-9F0B-D4C1100BBA70}"/>
              </a:ext>
            </a:extLst>
          </p:cNvPr>
          <p:cNvSpPr>
            <a:spLocks noGrp="1"/>
          </p:cNvSpPr>
          <p:nvPr>
            <p:ph idx="1"/>
          </p:nvPr>
        </p:nvSpPr>
        <p:spPr/>
        <p:txBody>
          <a:bodyPr>
            <a:normAutofit/>
          </a:bodyPr>
          <a:lstStyle/>
          <a:p>
            <a:pPr algn="just"/>
            <a:r>
              <a:rPr lang="en-US" sz="2400" dirty="0"/>
              <a:t>Egoism: Theory of egoism – an action is morally right if the decision-maker freely decides an action to pursue either their (</a:t>
            </a:r>
            <a:r>
              <a:rPr lang="en-US" sz="2400" dirty="0" err="1"/>
              <a:t>shortterm</a:t>
            </a:r>
            <a:r>
              <a:rPr lang="en-US" sz="2400" dirty="0"/>
              <a:t>) desires or their (long-term) interests.</a:t>
            </a:r>
          </a:p>
          <a:p>
            <a:pPr algn="just"/>
            <a:r>
              <a:rPr lang="en-US" sz="2400" dirty="0"/>
              <a:t>Utilitarianism: An action is morally right if it results in the greatest amount of good for the greatest number of people affected by the action .</a:t>
            </a:r>
          </a:p>
        </p:txBody>
      </p:sp>
      <p:sp>
        <p:nvSpPr>
          <p:cNvPr id="4" name="TextBox 3">
            <a:extLst>
              <a:ext uri="{FF2B5EF4-FFF2-40B4-BE49-F238E27FC236}">
                <a16:creationId xmlns:a16="http://schemas.microsoft.com/office/drawing/2014/main" xmlns="" id="{9D970095-797B-F84B-B657-E0D2525972B1}"/>
              </a:ext>
            </a:extLst>
          </p:cNvPr>
          <p:cNvSpPr txBox="1"/>
          <p:nvPr/>
        </p:nvSpPr>
        <p:spPr>
          <a:xfrm>
            <a:off x="10939592" y="6027804"/>
            <a:ext cx="635692" cy="523220"/>
          </a:xfrm>
          <a:prstGeom prst="rect">
            <a:avLst/>
          </a:prstGeom>
          <a:noFill/>
        </p:spPr>
        <p:txBody>
          <a:bodyPr wrap="square" rtlCol="0">
            <a:spAutoFit/>
          </a:bodyPr>
          <a:lstStyle/>
          <a:p>
            <a:pPr algn="l"/>
            <a:r>
              <a:rPr lang="en-US" sz="2800"/>
              <a:t>4</a:t>
            </a:r>
          </a:p>
        </p:txBody>
      </p:sp>
    </p:spTree>
    <p:extLst>
      <p:ext uri="{BB962C8B-B14F-4D97-AF65-F5344CB8AC3E}">
        <p14:creationId xmlns:p14="http://schemas.microsoft.com/office/powerpoint/2010/main" val="279885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02B929-F08E-7345-8254-0991A69AC761}"/>
              </a:ext>
            </a:extLst>
          </p:cNvPr>
          <p:cNvSpPr>
            <a:spLocks noGrp="1"/>
          </p:cNvSpPr>
          <p:nvPr>
            <p:ph type="title"/>
          </p:nvPr>
        </p:nvSpPr>
        <p:spPr/>
        <p:txBody>
          <a:bodyPr/>
          <a:lstStyle/>
          <a:p>
            <a:r>
              <a:rPr lang="en-US"/>
              <a:t>Non-consequentialist Theories</a:t>
            </a:r>
          </a:p>
        </p:txBody>
      </p:sp>
      <p:sp>
        <p:nvSpPr>
          <p:cNvPr id="3" name="Content Placeholder 2">
            <a:extLst>
              <a:ext uri="{FF2B5EF4-FFF2-40B4-BE49-F238E27FC236}">
                <a16:creationId xmlns:a16="http://schemas.microsoft.com/office/drawing/2014/main" xmlns="" id="{B3448962-C6CC-914D-ACA3-5737634655AA}"/>
              </a:ext>
            </a:extLst>
          </p:cNvPr>
          <p:cNvSpPr>
            <a:spLocks noGrp="1"/>
          </p:cNvSpPr>
          <p:nvPr>
            <p:ph idx="1"/>
          </p:nvPr>
        </p:nvSpPr>
        <p:spPr>
          <a:xfrm>
            <a:off x="810000" y="2335840"/>
            <a:ext cx="10554574" cy="4188525"/>
          </a:xfrm>
        </p:spPr>
        <p:txBody>
          <a:bodyPr>
            <a:noAutofit/>
          </a:bodyPr>
          <a:lstStyle/>
          <a:p>
            <a:pPr algn="just"/>
            <a:r>
              <a:rPr lang="en-US" sz="2400" dirty="0"/>
              <a:t>Ethics of rights: ‘Categorical Imperative’ (Kant) (framework should be applied to every moral issue regardless of who is involved, who profits and who is harmed by the principles once they have been applied in specific situations)</a:t>
            </a:r>
          </a:p>
          <a:p>
            <a:pPr algn="just"/>
            <a:r>
              <a:rPr lang="en-US" sz="2400" dirty="0"/>
              <a:t>Ethics of rights and justice: </a:t>
            </a:r>
          </a:p>
          <a:p>
            <a:pPr algn="just">
              <a:buFont typeface="+mj-lt"/>
              <a:buAutoNum type="arabicPeriod"/>
            </a:pPr>
            <a:r>
              <a:rPr lang="en-US" sz="2400" dirty="0"/>
              <a:t>Natural rights: Are certain basic, important, unalienable entitlements that should be respected and protected in every single action. </a:t>
            </a:r>
          </a:p>
          <a:p>
            <a:pPr algn="just">
              <a:buFont typeface="+mj-lt"/>
              <a:buAutoNum type="arabicPeriod"/>
            </a:pPr>
            <a:r>
              <a:rPr lang="en-US" sz="2400" dirty="0"/>
              <a:t>Justice: The simultaneously fair treatment of individuals in a given situation with the result that everybody gets what they deserve.</a:t>
            </a:r>
          </a:p>
        </p:txBody>
      </p:sp>
      <p:sp>
        <p:nvSpPr>
          <p:cNvPr id="4" name="TextBox 3">
            <a:extLst>
              <a:ext uri="{FF2B5EF4-FFF2-40B4-BE49-F238E27FC236}">
                <a16:creationId xmlns:a16="http://schemas.microsoft.com/office/drawing/2014/main" xmlns="" id="{9C7E18AE-5B89-0E42-9A15-EECF82AE872C}"/>
              </a:ext>
            </a:extLst>
          </p:cNvPr>
          <p:cNvSpPr txBox="1"/>
          <p:nvPr/>
        </p:nvSpPr>
        <p:spPr>
          <a:xfrm>
            <a:off x="11508869" y="6001145"/>
            <a:ext cx="683131" cy="523220"/>
          </a:xfrm>
          <a:prstGeom prst="rect">
            <a:avLst/>
          </a:prstGeom>
          <a:noFill/>
        </p:spPr>
        <p:txBody>
          <a:bodyPr wrap="square" rtlCol="0">
            <a:spAutoFit/>
          </a:bodyPr>
          <a:lstStyle/>
          <a:p>
            <a:pPr algn="l"/>
            <a:r>
              <a:rPr lang="en-US" sz="2800"/>
              <a:t>5</a:t>
            </a:r>
          </a:p>
        </p:txBody>
      </p:sp>
    </p:spTree>
    <p:extLst>
      <p:ext uri="{BB962C8B-B14F-4D97-AF65-F5344CB8AC3E}">
        <p14:creationId xmlns:p14="http://schemas.microsoft.com/office/powerpoint/2010/main" val="308642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2351F7-1F32-1A47-86BA-449FAF4200C3}"/>
              </a:ext>
            </a:extLst>
          </p:cNvPr>
          <p:cNvSpPr>
            <a:spLocks noGrp="1"/>
          </p:cNvSpPr>
          <p:nvPr>
            <p:ph type="title"/>
          </p:nvPr>
        </p:nvSpPr>
        <p:spPr/>
        <p:txBody>
          <a:bodyPr/>
          <a:lstStyle/>
          <a:p>
            <a:r>
              <a:rPr lang="en-US"/>
              <a:t>Conclusion</a:t>
            </a:r>
          </a:p>
        </p:txBody>
      </p:sp>
      <p:sp>
        <p:nvSpPr>
          <p:cNvPr id="3" name="Content Placeholder 2">
            <a:extLst>
              <a:ext uri="{FF2B5EF4-FFF2-40B4-BE49-F238E27FC236}">
                <a16:creationId xmlns:a16="http://schemas.microsoft.com/office/drawing/2014/main" xmlns="" id="{88C58C6C-EF2B-A04B-9D5F-EC73F9EAC7CA}"/>
              </a:ext>
            </a:extLst>
          </p:cNvPr>
          <p:cNvSpPr>
            <a:spLocks noGrp="1"/>
          </p:cNvSpPr>
          <p:nvPr>
            <p:ph idx="1"/>
          </p:nvPr>
        </p:nvSpPr>
        <p:spPr>
          <a:xfrm>
            <a:off x="818712" y="2222288"/>
            <a:ext cx="10554574" cy="2735160"/>
          </a:xfrm>
        </p:spPr>
        <p:txBody>
          <a:bodyPr>
            <a:normAutofit/>
          </a:bodyPr>
          <a:lstStyle/>
          <a:p>
            <a:pPr algn="just"/>
            <a:r>
              <a:rPr lang="en-US" sz="2400"/>
              <a:t>Consequentialism focuses on the results of the action alonewhereas Non-Consequentialism looks at other factors besides the mere end result.</a:t>
            </a:r>
          </a:p>
        </p:txBody>
      </p:sp>
      <p:sp>
        <p:nvSpPr>
          <p:cNvPr id="4" name="TextBox 3">
            <a:extLst>
              <a:ext uri="{FF2B5EF4-FFF2-40B4-BE49-F238E27FC236}">
                <a16:creationId xmlns:a16="http://schemas.microsoft.com/office/drawing/2014/main" xmlns="" id="{5A3774AB-6806-8642-95B2-33462326447A}"/>
              </a:ext>
            </a:extLst>
          </p:cNvPr>
          <p:cNvSpPr txBox="1"/>
          <p:nvPr/>
        </p:nvSpPr>
        <p:spPr>
          <a:xfrm>
            <a:off x="1285615" y="5287701"/>
            <a:ext cx="8913918" cy="1200329"/>
          </a:xfrm>
          <a:prstGeom prst="rect">
            <a:avLst/>
          </a:prstGeom>
          <a:noFill/>
        </p:spPr>
        <p:txBody>
          <a:bodyPr wrap="square" rtlCol="0">
            <a:spAutoFit/>
          </a:bodyPr>
          <a:lstStyle/>
          <a:p>
            <a:r>
              <a:rPr lang="en-US" dirty="0">
                <a:effectLst/>
              </a:rPr>
              <a:t>What is the difference between consequentialism and non ... (</a:t>
            </a:r>
            <a:r>
              <a:rPr lang="en-US" dirty="0" err="1">
                <a:effectLst/>
              </a:rPr>
              <a:t>n.d.</a:t>
            </a:r>
            <a:r>
              <a:rPr lang="en-US" dirty="0">
                <a:effectLst/>
              </a:rPr>
              <a:t>). Retrieved November 2, 2021, from </a:t>
            </a:r>
            <a:r>
              <a:rPr lang="en-US" dirty="0">
                <a:effectLst/>
                <a:hlinkClick r:id="rId2"/>
              </a:rPr>
              <a:t>https://www.quora.com/What-is-the-difference-between-consequentialism-and-non-consequentialism-Which-is-better</a:t>
            </a:r>
            <a:r>
              <a:rPr lang="en-US" dirty="0">
                <a:effectLst/>
              </a:rPr>
              <a:t> </a:t>
            </a:r>
          </a:p>
          <a:p>
            <a:pPr algn="l"/>
            <a:endParaRPr lang="en-US" dirty="0"/>
          </a:p>
        </p:txBody>
      </p:sp>
      <p:sp>
        <p:nvSpPr>
          <p:cNvPr id="5" name="TextBox 4">
            <a:extLst>
              <a:ext uri="{FF2B5EF4-FFF2-40B4-BE49-F238E27FC236}">
                <a16:creationId xmlns:a16="http://schemas.microsoft.com/office/drawing/2014/main" xmlns="" id="{AD23C4FC-D30A-7947-8EBB-EA463492399E}"/>
              </a:ext>
            </a:extLst>
          </p:cNvPr>
          <p:cNvSpPr txBox="1"/>
          <p:nvPr/>
        </p:nvSpPr>
        <p:spPr>
          <a:xfrm>
            <a:off x="11236091" y="5964810"/>
            <a:ext cx="540812" cy="523220"/>
          </a:xfrm>
          <a:prstGeom prst="rect">
            <a:avLst/>
          </a:prstGeom>
          <a:noFill/>
        </p:spPr>
        <p:txBody>
          <a:bodyPr wrap="square" rtlCol="0">
            <a:spAutoFit/>
          </a:bodyPr>
          <a:lstStyle/>
          <a:p>
            <a:pPr algn="l"/>
            <a:r>
              <a:rPr lang="en-US" sz="2800"/>
              <a:t>6</a:t>
            </a:r>
          </a:p>
        </p:txBody>
      </p:sp>
    </p:spTree>
    <p:extLst>
      <p:ext uri="{BB962C8B-B14F-4D97-AF65-F5344CB8AC3E}">
        <p14:creationId xmlns:p14="http://schemas.microsoft.com/office/powerpoint/2010/main" val="1536623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56DC3E-F8CA-E84E-BE7B-84DDBAF62414}"/>
              </a:ext>
            </a:extLst>
          </p:cNvPr>
          <p:cNvSpPr>
            <a:spLocks noGrp="1"/>
          </p:cNvSpPr>
          <p:nvPr>
            <p:ph type="title"/>
          </p:nvPr>
        </p:nvSpPr>
        <p:spPr/>
        <p:txBody>
          <a:bodyPr/>
          <a:lstStyle/>
          <a:p>
            <a:r>
              <a:rPr lang="en-US"/>
              <a:t>References </a:t>
            </a:r>
          </a:p>
        </p:txBody>
      </p:sp>
      <p:sp>
        <p:nvSpPr>
          <p:cNvPr id="3" name="Content Placeholder 2">
            <a:extLst>
              <a:ext uri="{FF2B5EF4-FFF2-40B4-BE49-F238E27FC236}">
                <a16:creationId xmlns:a16="http://schemas.microsoft.com/office/drawing/2014/main" xmlns="" id="{FB70821A-3DFA-A84C-A6E0-E715E0F7934B}"/>
              </a:ext>
            </a:extLst>
          </p:cNvPr>
          <p:cNvSpPr>
            <a:spLocks noGrp="1"/>
          </p:cNvSpPr>
          <p:nvPr>
            <p:ph idx="1"/>
          </p:nvPr>
        </p:nvSpPr>
        <p:spPr/>
        <p:txBody>
          <a:bodyPr/>
          <a:lstStyle/>
          <a:p>
            <a:r>
              <a:rPr lang="en-US">
                <a:effectLst/>
              </a:rPr>
              <a:t>What is the difference between consequentialism and non ... (n.d.). Retrieved November 2, 2021, from </a:t>
            </a:r>
            <a:r>
              <a:rPr lang="en-US">
                <a:solidFill>
                  <a:schemeClr val="accent1">
                    <a:lumMod val="40000"/>
                    <a:lumOff val="60000"/>
                  </a:schemeClr>
                </a:solidFill>
                <a:effectLst/>
                <a:hlinkClick r:id="rId2">
                  <a:extLst>
                    <a:ext uri="{A12FA001-AC4F-418D-AE19-62706E023703}">
                      <ahyp:hlinkClr xmlns:ahyp="http://schemas.microsoft.com/office/drawing/2018/hyperlinkcolor" xmlns="" val="tx"/>
                    </a:ext>
                  </a:extLst>
                </a:hlinkClick>
              </a:rPr>
              <a:t>https://www.quora.com/What-is-the-difference-between-consequentialism-and-non-consequentialism-Which-is-better</a:t>
            </a:r>
            <a:r>
              <a:rPr lang="en-US">
                <a:solidFill>
                  <a:schemeClr val="accent1">
                    <a:lumMod val="40000"/>
                    <a:lumOff val="60000"/>
                  </a:schemeClr>
                </a:solidFill>
                <a:effectLst/>
              </a:rPr>
              <a:t> </a:t>
            </a:r>
          </a:p>
          <a:p>
            <a:r>
              <a:rPr lang="en-US">
                <a:effectLst/>
              </a:rPr>
              <a:t>(n.d.). Retrieved November 02, 2021, from </a:t>
            </a:r>
            <a:r>
              <a:rPr lang="en-US">
                <a:solidFill>
                  <a:schemeClr val="accent1">
                    <a:lumMod val="40000"/>
                    <a:lumOff val="60000"/>
                  </a:schemeClr>
                </a:solidFill>
                <a:effectLst/>
                <a:hlinkClick r:id="rId3">
                  <a:extLst>
                    <a:ext uri="{A12FA001-AC4F-418D-AE19-62706E023703}">
                      <ahyp:hlinkClr xmlns:ahyp="http://schemas.microsoft.com/office/drawing/2018/hyperlinkcolor" xmlns="" val="tx"/>
                    </a:ext>
                  </a:extLst>
                </a:hlinkClick>
              </a:rPr>
              <a:t>https://www.qcc.cuny.edu/socialsciences/ppecorino/ethics_text/Chapter_4_Ethical_Theories/Consequential_or_NonConsequential.htm</a:t>
            </a:r>
            <a:r>
              <a:rPr lang="en-US">
                <a:solidFill>
                  <a:schemeClr val="accent1">
                    <a:lumMod val="40000"/>
                    <a:lumOff val="60000"/>
                  </a:schemeClr>
                </a:solidFill>
                <a:effectLst/>
              </a:rPr>
              <a:t> </a:t>
            </a:r>
          </a:p>
          <a:p>
            <a:pPr marL="0" indent="0">
              <a:buNone/>
            </a:pPr>
            <a:endParaRPr lang="en-US"/>
          </a:p>
        </p:txBody>
      </p:sp>
      <p:sp>
        <p:nvSpPr>
          <p:cNvPr id="4" name="TextBox 3">
            <a:extLst>
              <a:ext uri="{FF2B5EF4-FFF2-40B4-BE49-F238E27FC236}">
                <a16:creationId xmlns:a16="http://schemas.microsoft.com/office/drawing/2014/main" xmlns="" id="{821BBA80-2BF1-9B47-888C-BCF2251FBFDB}"/>
              </a:ext>
            </a:extLst>
          </p:cNvPr>
          <p:cNvSpPr txBox="1"/>
          <p:nvPr/>
        </p:nvSpPr>
        <p:spPr>
          <a:xfrm>
            <a:off x="11247950" y="5887592"/>
            <a:ext cx="445933" cy="523220"/>
          </a:xfrm>
          <a:prstGeom prst="rect">
            <a:avLst/>
          </a:prstGeom>
          <a:noFill/>
        </p:spPr>
        <p:txBody>
          <a:bodyPr wrap="square" rtlCol="0">
            <a:spAutoFit/>
          </a:bodyPr>
          <a:lstStyle/>
          <a:p>
            <a:pPr algn="l"/>
            <a:r>
              <a:rPr lang="en-US" sz="2800"/>
              <a:t>7</a:t>
            </a:r>
          </a:p>
        </p:txBody>
      </p:sp>
    </p:spTree>
    <p:extLst>
      <p:ext uri="{BB962C8B-B14F-4D97-AF65-F5344CB8AC3E}">
        <p14:creationId xmlns:p14="http://schemas.microsoft.com/office/powerpoint/2010/main" val="815294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C9B9A4-6A96-3F4D-8A66-12309128B2C7}"/>
              </a:ext>
            </a:extLst>
          </p:cNvPr>
          <p:cNvSpPr>
            <a:spLocks noGrp="1"/>
          </p:cNvSpPr>
          <p:nvPr>
            <p:ph type="title"/>
          </p:nvPr>
        </p:nvSpPr>
        <p:spPr>
          <a:xfrm>
            <a:off x="810000" y="2192361"/>
            <a:ext cx="10561418" cy="1468800"/>
          </a:xfrm>
        </p:spPr>
        <p:txBody>
          <a:bodyPr anchor="ctr"/>
          <a:lstStyle/>
          <a:p>
            <a:pPr algn="ctr"/>
            <a:r>
              <a:rPr lang="en-US" sz="7200"/>
              <a:t>Thank you </a:t>
            </a:r>
          </a:p>
        </p:txBody>
      </p:sp>
    </p:spTree>
    <p:extLst>
      <p:ext uri="{BB962C8B-B14F-4D97-AF65-F5344CB8AC3E}">
        <p14:creationId xmlns:p14="http://schemas.microsoft.com/office/powerpoint/2010/main" val="27263064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otalTime>2</TotalTime>
  <Words>346</Words>
  <Application>Microsoft Office PowerPoint</Application>
  <PresentationFormat>Widescreen</PresentationFormat>
  <Paragraphs>38</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Century Gothic</vt:lpstr>
      <vt:lpstr>Wingdings 2</vt:lpstr>
      <vt:lpstr>Quotable</vt:lpstr>
      <vt:lpstr>The Difference between Consequentialist and Non-consequentialist Accounts of Ethics</vt:lpstr>
      <vt:lpstr>Table of content </vt:lpstr>
      <vt:lpstr>Introduction</vt:lpstr>
      <vt:lpstr>Consequentialist Theories</vt:lpstr>
      <vt:lpstr>Non-consequentialist Theories</vt:lpstr>
      <vt:lpstr>Conclusion</vt:lpstr>
      <vt:lpstr>References </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the difference between consequentialist and non-consequentialist accounts of ethics</dc:title>
  <dc:creator>tboomar4@gmail.com</dc:creator>
  <cp:lastModifiedBy>user</cp:lastModifiedBy>
  <cp:revision>8</cp:revision>
  <dcterms:created xsi:type="dcterms:W3CDTF">2021-11-02T18:21:39Z</dcterms:created>
  <dcterms:modified xsi:type="dcterms:W3CDTF">2021-11-16T10:03:24Z</dcterms:modified>
</cp:coreProperties>
</file>