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3"/>
  </p:notesMasterIdLst>
  <p:sldIdLst>
    <p:sldId id="256" r:id="rId2"/>
    <p:sldId id="257" r:id="rId3"/>
    <p:sldId id="259" r:id="rId4"/>
    <p:sldId id="266" r:id="rId5"/>
    <p:sldId id="262" r:id="rId6"/>
    <p:sldId id="260" r:id="rId7"/>
    <p:sldId id="263" r:id="rId8"/>
    <p:sldId id="264" r:id="rId9"/>
    <p:sldId id="265" r:id="rId10"/>
    <p:sldId id="267" r:id="rId11"/>
    <p:sldId id="26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85"/>
    <p:restoredTop sz="95982"/>
  </p:normalViewPr>
  <p:slideViewPr>
    <p:cSldViewPr snapToGrid="0">
      <p:cViewPr varScale="1">
        <p:scale>
          <a:sx n="79" d="100"/>
          <a:sy n="79" d="100"/>
        </p:scale>
        <p:origin x="88" y="1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327402-9AC9-4146-B786-EAAFA5FBFDC5}" type="datetimeFigureOut">
              <a:rPr lang="en-LY" smtClean="0"/>
              <a:t>02/27/2023</a:t>
            </a:fld>
            <a:endParaRPr lang="en-L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L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71EE05-31C6-8943-9D48-753FD408C6FA}" type="slidenum">
              <a:rPr lang="en-LY" smtClean="0"/>
              <a:t>‹#›</a:t>
            </a:fld>
            <a:endParaRPr lang="en-LY"/>
          </a:p>
        </p:txBody>
      </p:sp>
    </p:spTree>
    <p:extLst>
      <p:ext uri="{BB962C8B-B14F-4D97-AF65-F5344CB8AC3E}">
        <p14:creationId xmlns:p14="http://schemas.microsoft.com/office/powerpoint/2010/main" val="3539151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A1455F42-7012-EB4F-8153-D25BD88BA3B3}" type="datetime1">
              <a:rPr lang="en-US" smtClean="0"/>
              <a:t>2/27/2023</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A83A4D-EA7C-E248-8720-6D42EE4FBC03}" type="datetime1">
              <a:rPr lang="en-US" smtClean="0"/>
              <a:t>2/27/2023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7C60F9A-8EE8-2943-B59D-557BC38D8F2F}" type="datetime1">
              <a:rPr lang="en-US" smtClean="0"/>
              <a:t>2/27/2023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527BAF-2971-1049-9CDB-7FEF1C048648}" type="datetime1">
              <a:rPr lang="en-US" smtClean="0"/>
              <a:t>2/27/2023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6C63EDE3-F91B-404E-B69A-392E1E046FAD}" type="datetime1">
              <a:rPr lang="en-US" smtClean="0"/>
              <a:t>2/27/2023</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4A11DBF-9A79-664A-9C6F-43F52F26AEDF}" type="datetime1">
              <a:rPr lang="en-US" smtClean="0"/>
              <a:t>2/27/2023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FC7A5E-8A0C-8548-BB03-F8BE45D0DA26}" type="datetime1">
              <a:rPr lang="en-US" smtClean="0"/>
              <a:t>2/27/2023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7843D7A-D494-0046-82DE-10ACF3D0919A}" type="datetime1">
              <a:rPr lang="en-US" smtClean="0"/>
              <a:t>2/27/2023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1370B0-022F-134B-809B-E191C9BE72D4}" type="datetime1">
              <a:rPr lang="en-US" smtClean="0"/>
              <a:t>2/27/2023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CDCC325D-AF2C-E14D-8D21-3C6176D4967F}" type="datetime1">
              <a:rPr lang="en-US" smtClean="0"/>
              <a:t>2/27/2023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162D07DA-054B-8B44-BCDC-ADB3CB6C8CDC}" type="datetime1">
              <a:rPr lang="en-US" smtClean="0"/>
              <a:t>2/27/2023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5D6BAEB1-BEA2-6D43-9933-0DD724C774A6}" type="datetime1">
              <a:rPr lang="en-US" smtClean="0"/>
              <a:t>2/27/2023</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B772C-B739-7647-4B64-02FEF91543F3}"/>
              </a:ext>
            </a:extLst>
          </p:cNvPr>
          <p:cNvSpPr>
            <a:spLocks noGrp="1"/>
          </p:cNvSpPr>
          <p:nvPr>
            <p:ph type="ctrTitle"/>
          </p:nvPr>
        </p:nvSpPr>
        <p:spPr>
          <a:xfrm>
            <a:off x="1915127" y="1330774"/>
            <a:ext cx="8361229" cy="2098226"/>
          </a:xfrm>
        </p:spPr>
        <p:txBody>
          <a:bodyPr/>
          <a:lstStyle/>
          <a:p>
            <a:r>
              <a:rPr lang="en-US" sz="3600" dirty="0" smtClean="0"/>
              <a:t>business </a:t>
            </a:r>
            <a:r>
              <a:rPr lang="en-US" sz="3600" dirty="0"/>
              <a:t>ethics in the context of globalization and sustainability</a:t>
            </a:r>
            <a:endParaRPr lang="en-LY" sz="3600" dirty="0"/>
          </a:p>
        </p:txBody>
      </p:sp>
      <p:sp>
        <p:nvSpPr>
          <p:cNvPr id="3" name="Subtitle 2">
            <a:extLst>
              <a:ext uri="{FF2B5EF4-FFF2-40B4-BE49-F238E27FC236}">
                <a16:creationId xmlns:a16="http://schemas.microsoft.com/office/drawing/2014/main" id="{00C88AB3-3E5B-57FB-4CCD-B17293CBD61D}"/>
              </a:ext>
            </a:extLst>
          </p:cNvPr>
          <p:cNvSpPr>
            <a:spLocks noGrp="1"/>
          </p:cNvSpPr>
          <p:nvPr>
            <p:ph type="subTitle" idx="1"/>
          </p:nvPr>
        </p:nvSpPr>
        <p:spPr>
          <a:xfrm>
            <a:off x="1153886" y="3956279"/>
            <a:ext cx="9421349" cy="1715651"/>
          </a:xfrm>
        </p:spPr>
        <p:txBody>
          <a:bodyPr>
            <a:noAutofit/>
          </a:bodyPr>
          <a:lstStyle/>
          <a:p>
            <a:r>
              <a:rPr lang="en-US" sz="2800" b="1" i="1" dirty="0">
                <a:latin typeface="Franklin Gothic Demi Cond" panose="020B0706030402020204" pitchFamily="34" charset="0"/>
              </a:rPr>
              <a:t>Name : Ala Alshakmak</a:t>
            </a:r>
          </a:p>
          <a:p>
            <a:r>
              <a:rPr lang="en-US" sz="2800" b="1" i="1" dirty="0">
                <a:latin typeface="Franklin Gothic Demi Cond" panose="020B0706030402020204" pitchFamily="34" charset="0"/>
              </a:rPr>
              <a:t>ID Number : 3796</a:t>
            </a:r>
          </a:p>
          <a:p>
            <a:r>
              <a:rPr lang="en-US" sz="2800" b="1" i="1" dirty="0">
                <a:latin typeface="Franklin Gothic Demi Cond" panose="020B0706030402020204" pitchFamily="34" charset="0"/>
              </a:rPr>
              <a:t>Email :ala_3796@limu.edu.ly</a:t>
            </a:r>
            <a:endParaRPr lang="en-LY" sz="2800" b="1" i="1" dirty="0">
              <a:latin typeface="Franklin Gothic Demi Cond" panose="020B0706030402020204" pitchFamily="34" charset="0"/>
            </a:endParaRPr>
          </a:p>
        </p:txBody>
      </p:sp>
      <p:pic>
        <p:nvPicPr>
          <p:cNvPr id="5" name="Picture 4">
            <a:extLst>
              <a:ext uri="{FF2B5EF4-FFF2-40B4-BE49-F238E27FC236}">
                <a16:creationId xmlns:a16="http://schemas.microsoft.com/office/drawing/2014/main" id="{1C5D446B-65D7-FE5D-2EB8-45FE8B77DC61}"/>
              </a:ext>
            </a:extLst>
          </p:cNvPr>
          <p:cNvPicPr>
            <a:picLocks noChangeAspect="1"/>
          </p:cNvPicPr>
          <p:nvPr/>
        </p:nvPicPr>
        <p:blipFill>
          <a:blip r:embed="rId2"/>
          <a:stretch>
            <a:fillRect/>
          </a:stretch>
        </p:blipFill>
        <p:spPr>
          <a:xfrm>
            <a:off x="10882164" y="-155950"/>
            <a:ext cx="1309836" cy="1309836"/>
          </a:xfrm>
          <a:prstGeom prst="rect">
            <a:avLst/>
          </a:prstGeom>
        </p:spPr>
      </p:pic>
      <p:pic>
        <p:nvPicPr>
          <p:cNvPr id="7" name="Picture 6">
            <a:extLst>
              <a:ext uri="{FF2B5EF4-FFF2-40B4-BE49-F238E27FC236}">
                <a16:creationId xmlns:a16="http://schemas.microsoft.com/office/drawing/2014/main" id="{9906ED72-2724-BA78-C26C-B08B18AE817C}"/>
              </a:ext>
            </a:extLst>
          </p:cNvPr>
          <p:cNvPicPr>
            <a:picLocks noChangeAspect="1"/>
          </p:cNvPicPr>
          <p:nvPr/>
        </p:nvPicPr>
        <p:blipFill>
          <a:blip r:embed="rId3"/>
          <a:stretch>
            <a:fillRect/>
          </a:stretch>
        </p:blipFill>
        <p:spPr>
          <a:xfrm>
            <a:off x="0" y="0"/>
            <a:ext cx="1153886" cy="1153886"/>
          </a:xfrm>
          <a:prstGeom prst="rect">
            <a:avLst/>
          </a:prstGeom>
        </p:spPr>
      </p:pic>
      <p:sp>
        <p:nvSpPr>
          <p:cNvPr id="9" name="Date Placeholder 8">
            <a:extLst>
              <a:ext uri="{FF2B5EF4-FFF2-40B4-BE49-F238E27FC236}">
                <a16:creationId xmlns:a16="http://schemas.microsoft.com/office/drawing/2014/main" id="{447B771F-2C13-264D-6705-A4897DA30717}"/>
              </a:ext>
            </a:extLst>
          </p:cNvPr>
          <p:cNvSpPr>
            <a:spLocks noGrp="1"/>
          </p:cNvSpPr>
          <p:nvPr>
            <p:ph type="dt" sz="half" idx="10"/>
          </p:nvPr>
        </p:nvSpPr>
        <p:spPr/>
        <p:txBody>
          <a:bodyPr/>
          <a:lstStyle/>
          <a:p>
            <a:fld id="{52D6C324-DE3E-B645-B584-4FC533ACCA0C}" type="datetime1">
              <a:rPr lang="en-US" smtClean="0"/>
              <a:t>2/27/2023</a:t>
            </a:fld>
            <a:endParaRPr lang="en-US" dirty="0"/>
          </a:p>
        </p:txBody>
      </p:sp>
      <p:sp>
        <p:nvSpPr>
          <p:cNvPr id="10" name="Slide Number Placeholder 9">
            <a:extLst>
              <a:ext uri="{FF2B5EF4-FFF2-40B4-BE49-F238E27FC236}">
                <a16:creationId xmlns:a16="http://schemas.microsoft.com/office/drawing/2014/main" id="{8F08ED37-4392-8537-C716-851606DA7896}"/>
              </a:ext>
            </a:extLst>
          </p:cNvPr>
          <p:cNvSpPr>
            <a:spLocks noGrp="1"/>
          </p:cNvSpPr>
          <p:nvPr>
            <p:ph type="sldNum" sz="quarter" idx="12"/>
          </p:nvPr>
        </p:nvSpPr>
        <p:spPr/>
        <p:txBody>
          <a:bodyPr/>
          <a:lstStyle/>
          <a:p>
            <a:fld id="{69E57DC2-970A-4B3E-BB1C-7A09969E49DF}" type="slidenum">
              <a:rPr lang="en-US" smtClean="0"/>
              <a:pPr/>
              <a:t>1</a:t>
            </a:fld>
            <a:endParaRPr lang="en-US" dirty="0"/>
          </a:p>
        </p:txBody>
      </p:sp>
      <p:sp>
        <p:nvSpPr>
          <p:cNvPr id="4" name="Rectangle 3"/>
          <p:cNvSpPr/>
          <p:nvPr/>
        </p:nvSpPr>
        <p:spPr>
          <a:xfrm>
            <a:off x="4180356" y="226152"/>
            <a:ext cx="6096000" cy="646331"/>
          </a:xfrm>
          <a:prstGeom prst="rect">
            <a:avLst/>
          </a:prstGeom>
        </p:spPr>
        <p:txBody>
          <a:bodyPr>
            <a:spAutoFit/>
          </a:bodyPr>
          <a:lstStyle/>
          <a:p>
            <a:r>
              <a:rPr lang="en-US" b="1" dirty="0">
                <a:latin typeface="Lora"/>
                <a:ea typeface="Lora"/>
                <a:cs typeface="Lora"/>
                <a:sym typeface="Lora"/>
              </a:rPr>
              <a:t>Libyan International Medical University</a:t>
            </a:r>
            <a:r>
              <a:rPr lang="en-US" sz="2000" b="1" dirty="0">
                <a:latin typeface="Lora"/>
                <a:ea typeface="Lora"/>
                <a:cs typeface="Lora"/>
                <a:sym typeface="Lora"/>
              </a:rPr>
              <a:t/>
            </a:r>
            <a:br>
              <a:rPr lang="en-US" sz="2000" b="1" dirty="0">
                <a:latin typeface="Lora"/>
                <a:ea typeface="Lora"/>
                <a:cs typeface="Lora"/>
                <a:sym typeface="Lora"/>
              </a:rPr>
            </a:br>
            <a:r>
              <a:rPr lang="en-US" dirty="0"/>
              <a:t>F</a:t>
            </a:r>
            <a:r>
              <a:rPr lang="en-US" b="1" dirty="0">
                <a:latin typeface="Lora"/>
                <a:ea typeface="Lora"/>
                <a:cs typeface="Lora"/>
                <a:sym typeface="Lora"/>
              </a:rPr>
              <a:t>aculty of Business Administration</a:t>
            </a:r>
            <a:endParaRPr lang="en-US" dirty="0"/>
          </a:p>
        </p:txBody>
      </p:sp>
    </p:spTree>
    <p:extLst>
      <p:ext uri="{BB962C8B-B14F-4D97-AF65-F5344CB8AC3E}">
        <p14:creationId xmlns:p14="http://schemas.microsoft.com/office/powerpoint/2010/main" val="2714806982"/>
      </p:ext>
    </p:extLst>
  </p:cSld>
  <p:clrMapOvr>
    <a:masterClrMapping/>
  </p:clrMapOvr>
  <mc:AlternateContent xmlns:mc="http://schemas.openxmlformats.org/markup-compatibility/2006" xmlns:p14="http://schemas.microsoft.com/office/powerpoint/2010/main">
    <mc:Choice Requires="p14">
      <p:transition spd="slow" p14:dur="2000" advTm="1519"/>
    </mc:Choice>
    <mc:Fallback xmlns="">
      <p:transition spd="slow" advTm="151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A8D05-73C9-169E-CDE4-ACFBBF72B38C}"/>
              </a:ext>
            </a:extLst>
          </p:cNvPr>
          <p:cNvSpPr>
            <a:spLocks noGrp="1"/>
          </p:cNvSpPr>
          <p:nvPr>
            <p:ph type="title"/>
          </p:nvPr>
        </p:nvSpPr>
        <p:spPr/>
        <p:txBody>
          <a:bodyPr/>
          <a:lstStyle/>
          <a:p>
            <a:r>
              <a:rPr lang="en-US" dirty="0"/>
              <a:t>R</a:t>
            </a:r>
            <a:r>
              <a:rPr lang="en-LY" dirty="0"/>
              <a:t>eference</a:t>
            </a:r>
            <a:br>
              <a:rPr lang="en-LY" dirty="0"/>
            </a:br>
            <a:endParaRPr lang="en-LY" dirty="0"/>
          </a:p>
        </p:txBody>
      </p:sp>
      <p:sp>
        <p:nvSpPr>
          <p:cNvPr id="3" name="Content Placeholder 2">
            <a:extLst>
              <a:ext uri="{FF2B5EF4-FFF2-40B4-BE49-F238E27FC236}">
                <a16:creationId xmlns:a16="http://schemas.microsoft.com/office/drawing/2014/main" id="{2D5101B4-3B17-9F15-CE83-B00AC4F2E01A}"/>
              </a:ext>
            </a:extLst>
          </p:cNvPr>
          <p:cNvSpPr>
            <a:spLocks noGrp="1"/>
          </p:cNvSpPr>
          <p:nvPr>
            <p:ph idx="1"/>
          </p:nvPr>
        </p:nvSpPr>
        <p:spPr/>
        <p:txBody>
          <a:bodyPr/>
          <a:lstStyle/>
          <a:p>
            <a:pPr algn="l"/>
            <a:r>
              <a:rPr lang="en-US" b="0" i="0" dirty="0">
                <a:solidFill>
                  <a:srgbClr val="1F2024"/>
                </a:solidFill>
                <a:effectLst/>
                <a:latin typeface="Inter"/>
              </a:rPr>
              <a:t>Crane, A., &amp; Matten, D. (2007). </a:t>
            </a:r>
            <a:r>
              <a:rPr lang="en-US" b="0" i="1" dirty="0">
                <a:solidFill>
                  <a:srgbClr val="1F2024"/>
                </a:solidFill>
                <a:effectLst/>
                <a:latin typeface="Inter"/>
              </a:rPr>
              <a:t>Business ethics: Managing corporate citizenship and sustainability in the age of globalization</a:t>
            </a:r>
            <a:r>
              <a:rPr lang="en-US" b="0" i="0" dirty="0">
                <a:solidFill>
                  <a:srgbClr val="1F2024"/>
                </a:solidFill>
                <a:effectLst/>
                <a:latin typeface="Inter"/>
              </a:rPr>
              <a:t>. Oxford: Oxford University Press.</a:t>
            </a:r>
          </a:p>
          <a:p>
            <a:pPr algn="l"/>
            <a:r>
              <a:rPr lang="en-US" b="0" i="0" dirty="0" err="1">
                <a:solidFill>
                  <a:srgbClr val="1F2024"/>
                </a:solidFill>
                <a:effectLst/>
                <a:latin typeface="Inter"/>
              </a:rPr>
              <a:t>DesJardins</a:t>
            </a:r>
            <a:r>
              <a:rPr lang="en-US" b="0" i="0" dirty="0">
                <a:solidFill>
                  <a:srgbClr val="1F2024"/>
                </a:solidFill>
                <a:effectLst/>
                <a:latin typeface="Inter"/>
              </a:rPr>
              <a:t>, J. R., &amp; McCall, J. J. (2014). </a:t>
            </a:r>
            <a:r>
              <a:rPr lang="en-US" b="0" i="1" dirty="0">
                <a:solidFill>
                  <a:srgbClr val="1F2024"/>
                </a:solidFill>
                <a:effectLst/>
                <a:latin typeface="Inter"/>
              </a:rPr>
              <a:t>Contemporary issues in business ethics</a:t>
            </a:r>
            <a:r>
              <a:rPr lang="en-US" b="0" i="0" dirty="0">
                <a:solidFill>
                  <a:srgbClr val="1F2024"/>
                </a:solidFill>
                <a:effectLst/>
                <a:latin typeface="Inter"/>
              </a:rPr>
              <a:t>. New York: Cengage Learning.</a:t>
            </a:r>
          </a:p>
          <a:p>
            <a:pPr algn="l"/>
            <a:r>
              <a:rPr lang="en-US" b="0" i="0" dirty="0" err="1">
                <a:solidFill>
                  <a:srgbClr val="1F2024"/>
                </a:solidFill>
                <a:effectLst/>
                <a:latin typeface="Inter"/>
              </a:rPr>
              <a:t>Giacalone</a:t>
            </a:r>
            <a:r>
              <a:rPr lang="en-US" b="0" i="0" dirty="0">
                <a:solidFill>
                  <a:srgbClr val="1F2024"/>
                </a:solidFill>
                <a:effectLst/>
                <a:latin typeface="Inter"/>
              </a:rPr>
              <a:t>, R. A., &amp; Thompson, K. R. (2006). Business ethics and social responsibility education: Shifting the worldview. </a:t>
            </a:r>
            <a:r>
              <a:rPr lang="en-US" b="0" i="1" dirty="0">
                <a:solidFill>
                  <a:srgbClr val="1F2024"/>
                </a:solidFill>
                <a:effectLst/>
                <a:latin typeface="Inter"/>
              </a:rPr>
              <a:t>Academy of Management Learning &amp; Education</a:t>
            </a:r>
            <a:r>
              <a:rPr lang="en-US" b="0" i="0" dirty="0">
                <a:solidFill>
                  <a:srgbClr val="1F2024"/>
                </a:solidFill>
                <a:effectLst/>
                <a:latin typeface="Inter"/>
              </a:rPr>
              <a:t>, </a:t>
            </a:r>
            <a:r>
              <a:rPr lang="en-US" b="0" i="1" dirty="0">
                <a:solidFill>
                  <a:srgbClr val="1F2024"/>
                </a:solidFill>
                <a:effectLst/>
                <a:latin typeface="Inter"/>
              </a:rPr>
              <a:t>5</a:t>
            </a:r>
            <a:r>
              <a:rPr lang="en-US" b="0" i="0" dirty="0">
                <a:solidFill>
                  <a:srgbClr val="1F2024"/>
                </a:solidFill>
                <a:effectLst/>
                <a:latin typeface="Inter"/>
              </a:rPr>
              <a:t>(3), 266-277.</a:t>
            </a:r>
          </a:p>
          <a:p>
            <a:endParaRPr lang="en-LY" dirty="0"/>
          </a:p>
        </p:txBody>
      </p:sp>
      <p:sp>
        <p:nvSpPr>
          <p:cNvPr id="4" name="Date Placeholder 3">
            <a:extLst>
              <a:ext uri="{FF2B5EF4-FFF2-40B4-BE49-F238E27FC236}">
                <a16:creationId xmlns:a16="http://schemas.microsoft.com/office/drawing/2014/main" id="{15CAC331-4608-A9A7-6184-412FF6FB33E6}"/>
              </a:ext>
            </a:extLst>
          </p:cNvPr>
          <p:cNvSpPr>
            <a:spLocks noGrp="1"/>
          </p:cNvSpPr>
          <p:nvPr>
            <p:ph type="dt" sz="half" idx="10"/>
          </p:nvPr>
        </p:nvSpPr>
        <p:spPr/>
        <p:txBody>
          <a:bodyPr/>
          <a:lstStyle/>
          <a:p>
            <a:fld id="{18460627-5DD4-6048-9CC2-C8430A370864}" type="datetime1">
              <a:rPr lang="en-US" smtClean="0"/>
              <a:t>2/27/2023</a:t>
            </a:fld>
            <a:endParaRPr lang="en-US" dirty="0"/>
          </a:p>
        </p:txBody>
      </p:sp>
      <p:sp>
        <p:nvSpPr>
          <p:cNvPr id="5" name="Slide Number Placeholder 4">
            <a:extLst>
              <a:ext uri="{FF2B5EF4-FFF2-40B4-BE49-F238E27FC236}">
                <a16:creationId xmlns:a16="http://schemas.microsoft.com/office/drawing/2014/main" id="{B5DB37F0-05E7-8F90-AC21-CD7604ADBAB7}"/>
              </a:ext>
            </a:extLst>
          </p:cNvPr>
          <p:cNvSpPr>
            <a:spLocks noGrp="1"/>
          </p:cNvSpPr>
          <p:nvPr>
            <p:ph type="sldNum" sz="quarter" idx="12"/>
          </p:nvPr>
        </p:nvSpPr>
        <p:spPr/>
        <p:txBody>
          <a:bodyPr/>
          <a:lstStyle/>
          <a:p>
            <a:fld id="{69E57DC2-970A-4B3E-BB1C-7A09969E49DF}" type="slidenum">
              <a:rPr lang="en-US" smtClean="0"/>
              <a:t>10</a:t>
            </a:fld>
            <a:endParaRPr lang="en-US" dirty="0"/>
          </a:p>
        </p:txBody>
      </p:sp>
    </p:spTree>
    <p:extLst>
      <p:ext uri="{BB962C8B-B14F-4D97-AF65-F5344CB8AC3E}">
        <p14:creationId xmlns:p14="http://schemas.microsoft.com/office/powerpoint/2010/main" val="3085173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9E078D8-714E-70FE-1F0A-4A8F667193F4}"/>
              </a:ext>
            </a:extLst>
          </p:cNvPr>
          <p:cNvSpPr>
            <a:spLocks noGrp="1"/>
          </p:cNvSpPr>
          <p:nvPr>
            <p:ph type="title"/>
          </p:nvPr>
        </p:nvSpPr>
        <p:spPr/>
        <p:txBody>
          <a:bodyPr>
            <a:normAutofit/>
          </a:bodyPr>
          <a:lstStyle/>
          <a:p>
            <a:r>
              <a:rPr lang="en-US" sz="6600" dirty="0"/>
              <a:t>             Thank you</a:t>
            </a:r>
            <a:r>
              <a:rPr lang="ar-SA" sz="6600" dirty="0"/>
              <a:t>!</a:t>
            </a:r>
            <a:endParaRPr lang="en-US" sz="6600" dirty="0"/>
          </a:p>
        </p:txBody>
      </p:sp>
      <p:pic>
        <p:nvPicPr>
          <p:cNvPr id="7" name="عنصر نائب للمحتوى 6">
            <a:extLst>
              <a:ext uri="{FF2B5EF4-FFF2-40B4-BE49-F238E27FC236}">
                <a16:creationId xmlns:a16="http://schemas.microsoft.com/office/drawing/2014/main" id="{EF5A0822-416E-C784-697A-4B93A7E622C5}"/>
              </a:ext>
            </a:extLst>
          </p:cNvPr>
          <p:cNvPicPr>
            <a:picLocks noGrp="1" noChangeAspect="1"/>
          </p:cNvPicPr>
          <p:nvPr>
            <p:ph idx="1"/>
          </p:nvPr>
        </p:nvPicPr>
        <p:blipFill>
          <a:blip r:embed="rId2"/>
          <a:stretch>
            <a:fillRect/>
          </a:stretch>
        </p:blipFill>
        <p:spPr>
          <a:xfrm>
            <a:off x="1139687" y="2171700"/>
            <a:ext cx="10084904" cy="4507396"/>
          </a:xfrm>
        </p:spPr>
      </p:pic>
      <p:sp>
        <p:nvSpPr>
          <p:cNvPr id="4" name="عنصر نائب للتاريخ 3">
            <a:extLst>
              <a:ext uri="{FF2B5EF4-FFF2-40B4-BE49-F238E27FC236}">
                <a16:creationId xmlns:a16="http://schemas.microsoft.com/office/drawing/2014/main" id="{8D506F2E-32A9-F042-FF31-48B6CCC5AB99}"/>
              </a:ext>
            </a:extLst>
          </p:cNvPr>
          <p:cNvSpPr>
            <a:spLocks noGrp="1"/>
          </p:cNvSpPr>
          <p:nvPr>
            <p:ph type="dt" sz="half" idx="10"/>
          </p:nvPr>
        </p:nvSpPr>
        <p:spPr/>
        <p:txBody>
          <a:bodyPr/>
          <a:lstStyle/>
          <a:p>
            <a:fld id="{71527BAF-2971-1049-9CDB-7FEF1C048648}" type="datetime1">
              <a:rPr lang="en-US" smtClean="0"/>
              <a:t>2/27/2023</a:t>
            </a:fld>
            <a:endParaRPr lang="en-US" dirty="0"/>
          </a:p>
        </p:txBody>
      </p:sp>
      <p:sp>
        <p:nvSpPr>
          <p:cNvPr id="5" name="عنصر نائب لرقم الشريحة 4">
            <a:extLst>
              <a:ext uri="{FF2B5EF4-FFF2-40B4-BE49-F238E27FC236}">
                <a16:creationId xmlns:a16="http://schemas.microsoft.com/office/drawing/2014/main" id="{1463051F-F365-2140-E4E7-59B1231691FA}"/>
              </a:ext>
            </a:extLst>
          </p:cNvPr>
          <p:cNvSpPr>
            <a:spLocks noGrp="1"/>
          </p:cNvSpPr>
          <p:nvPr>
            <p:ph type="sldNum" sz="quarter" idx="12"/>
          </p:nvPr>
        </p:nvSpPr>
        <p:spPr/>
        <p:txBody>
          <a:bodyPr/>
          <a:lstStyle/>
          <a:p>
            <a:fld id="{69E57DC2-970A-4B3E-BB1C-7A09969E49DF}" type="slidenum">
              <a:rPr lang="en-US" smtClean="0"/>
              <a:t>11</a:t>
            </a:fld>
            <a:endParaRPr lang="en-US" dirty="0"/>
          </a:p>
        </p:txBody>
      </p:sp>
    </p:spTree>
    <p:extLst>
      <p:ext uri="{BB962C8B-B14F-4D97-AF65-F5344CB8AC3E}">
        <p14:creationId xmlns:p14="http://schemas.microsoft.com/office/powerpoint/2010/main" val="2033330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D872E-4516-BEF2-27CF-699149533AE6}"/>
              </a:ext>
            </a:extLst>
          </p:cNvPr>
          <p:cNvSpPr>
            <a:spLocks noGrp="1"/>
          </p:cNvSpPr>
          <p:nvPr>
            <p:ph type="title"/>
          </p:nvPr>
        </p:nvSpPr>
        <p:spPr/>
        <p:txBody>
          <a:bodyPr>
            <a:normAutofit/>
          </a:bodyPr>
          <a:lstStyle/>
          <a:p>
            <a:r>
              <a:rPr lang="en-US" sz="4800" b="1">
                <a:latin typeface="Bahnschrift Light SemiCondensed" panose="020B0502040204020203" pitchFamily="34" charset="0"/>
              </a:rPr>
              <a:t>Contents</a:t>
            </a:r>
            <a:endParaRPr lang="en-LY" sz="4800" b="1" dirty="0">
              <a:latin typeface="Bahnschrift Light SemiCondensed" panose="020B0502040204020203" pitchFamily="34" charset="0"/>
            </a:endParaRPr>
          </a:p>
        </p:txBody>
      </p:sp>
      <p:sp>
        <p:nvSpPr>
          <p:cNvPr id="3" name="Content Placeholder 2">
            <a:extLst>
              <a:ext uri="{FF2B5EF4-FFF2-40B4-BE49-F238E27FC236}">
                <a16:creationId xmlns:a16="http://schemas.microsoft.com/office/drawing/2014/main" id="{DB2D33BC-E12B-BB4F-4937-46BBDB37E1B1}"/>
              </a:ext>
            </a:extLst>
          </p:cNvPr>
          <p:cNvSpPr>
            <a:spLocks noGrp="1"/>
          </p:cNvSpPr>
          <p:nvPr>
            <p:ph idx="1"/>
          </p:nvPr>
        </p:nvSpPr>
        <p:spPr/>
        <p:txBody>
          <a:bodyPr/>
          <a:lstStyle/>
          <a:p>
            <a:r>
              <a:rPr lang="en-US" dirty="0"/>
              <a:t>I</a:t>
            </a:r>
            <a:r>
              <a:rPr lang="en-LY" dirty="0"/>
              <a:t>ntroduction</a:t>
            </a:r>
          </a:p>
          <a:p>
            <a:r>
              <a:rPr lang="en-US" dirty="0"/>
              <a:t>What is business ethics importance</a:t>
            </a:r>
            <a:r>
              <a:rPr lang="en-LY" dirty="0"/>
              <a:t> </a:t>
            </a:r>
          </a:p>
          <a:p>
            <a:r>
              <a:rPr lang="en-US" sz="2000" dirty="0"/>
              <a:t>Discuss business ethics in the context of globalization and sustainability</a:t>
            </a:r>
            <a:endParaRPr lang="en-LY" dirty="0"/>
          </a:p>
          <a:p>
            <a:r>
              <a:rPr lang="en-US" sz="2000" dirty="0">
                <a:latin typeface="Times" pitchFamily="2" charset="0"/>
              </a:rPr>
              <a:t>Conclusion</a:t>
            </a:r>
            <a:endParaRPr lang="en-LY" dirty="0"/>
          </a:p>
          <a:p>
            <a:r>
              <a:rPr lang="en-US" dirty="0"/>
              <a:t>R</a:t>
            </a:r>
            <a:r>
              <a:rPr lang="en-LY" dirty="0"/>
              <a:t>eference</a:t>
            </a:r>
          </a:p>
          <a:p>
            <a:endParaRPr lang="en-LY" dirty="0"/>
          </a:p>
        </p:txBody>
      </p:sp>
      <p:sp>
        <p:nvSpPr>
          <p:cNvPr id="4" name="Date Placeholder 3">
            <a:extLst>
              <a:ext uri="{FF2B5EF4-FFF2-40B4-BE49-F238E27FC236}">
                <a16:creationId xmlns:a16="http://schemas.microsoft.com/office/drawing/2014/main" id="{FD24161E-7F8D-2B00-0BEF-CAF84AF36CC0}"/>
              </a:ext>
            </a:extLst>
          </p:cNvPr>
          <p:cNvSpPr>
            <a:spLocks noGrp="1"/>
          </p:cNvSpPr>
          <p:nvPr>
            <p:ph type="dt" sz="half" idx="10"/>
          </p:nvPr>
        </p:nvSpPr>
        <p:spPr/>
        <p:txBody>
          <a:bodyPr/>
          <a:lstStyle/>
          <a:p>
            <a:fld id="{205AA98F-C303-4D40-85CC-15F62B54B93E}" type="datetime1">
              <a:rPr lang="en-US" smtClean="0"/>
              <a:t>2/27/2023</a:t>
            </a:fld>
            <a:endParaRPr lang="en-US" dirty="0"/>
          </a:p>
        </p:txBody>
      </p:sp>
      <p:sp>
        <p:nvSpPr>
          <p:cNvPr id="5" name="Slide Number Placeholder 4">
            <a:extLst>
              <a:ext uri="{FF2B5EF4-FFF2-40B4-BE49-F238E27FC236}">
                <a16:creationId xmlns:a16="http://schemas.microsoft.com/office/drawing/2014/main" id="{B22AA755-79C4-4A07-AF0E-C5C1A641229A}"/>
              </a:ext>
            </a:extLst>
          </p:cNvPr>
          <p:cNvSpPr>
            <a:spLocks noGrp="1"/>
          </p:cNvSpPr>
          <p:nvPr>
            <p:ph type="sldNum" sz="quarter" idx="12"/>
          </p:nvPr>
        </p:nvSpPr>
        <p:spPr/>
        <p:txBody>
          <a:bodyPr/>
          <a:lstStyle/>
          <a:p>
            <a:fld id="{69E57DC2-970A-4B3E-BB1C-7A09969E49DF}" type="slidenum">
              <a:rPr lang="en-US" smtClean="0"/>
              <a:t>2</a:t>
            </a:fld>
            <a:endParaRPr lang="en-US" dirty="0"/>
          </a:p>
        </p:txBody>
      </p:sp>
    </p:spTree>
    <p:extLst>
      <p:ext uri="{BB962C8B-B14F-4D97-AF65-F5344CB8AC3E}">
        <p14:creationId xmlns:p14="http://schemas.microsoft.com/office/powerpoint/2010/main" val="883656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3FE9-885F-695C-E2FF-50B13F518AEF}"/>
              </a:ext>
            </a:extLst>
          </p:cNvPr>
          <p:cNvSpPr>
            <a:spLocks noGrp="1"/>
          </p:cNvSpPr>
          <p:nvPr>
            <p:ph type="title"/>
          </p:nvPr>
        </p:nvSpPr>
        <p:spPr/>
        <p:txBody>
          <a:bodyPr>
            <a:normAutofit/>
          </a:bodyPr>
          <a:lstStyle/>
          <a:p>
            <a:r>
              <a:rPr lang="en-US" dirty="0"/>
              <a:t>I</a:t>
            </a:r>
            <a:r>
              <a:rPr lang="en-LY" dirty="0"/>
              <a:t>ntroduction </a:t>
            </a:r>
          </a:p>
        </p:txBody>
      </p:sp>
      <p:sp>
        <p:nvSpPr>
          <p:cNvPr id="3" name="Content Placeholder 2">
            <a:extLst>
              <a:ext uri="{FF2B5EF4-FFF2-40B4-BE49-F238E27FC236}">
                <a16:creationId xmlns:a16="http://schemas.microsoft.com/office/drawing/2014/main" id="{C1BFF275-D2BC-AA17-8B04-170659C4B449}"/>
              </a:ext>
            </a:extLst>
          </p:cNvPr>
          <p:cNvSpPr>
            <a:spLocks noGrp="1"/>
          </p:cNvSpPr>
          <p:nvPr>
            <p:ph idx="1"/>
          </p:nvPr>
        </p:nvSpPr>
        <p:spPr/>
        <p:txBody>
          <a:bodyPr/>
          <a:lstStyle/>
          <a:p>
            <a:r>
              <a:rPr lang="en-US" dirty="0"/>
              <a:t>Business ethics is the ability to distinguish right from wrong in a business setting regarding products and relationships with stakeholders </a:t>
            </a:r>
          </a:p>
          <a:p>
            <a:r>
              <a:rPr lang="en-US" dirty="0"/>
              <a:t>It entails the study of business activities and moral decision making.</a:t>
            </a:r>
          </a:p>
          <a:p>
            <a:endParaRPr lang="en-LY" dirty="0"/>
          </a:p>
        </p:txBody>
      </p:sp>
      <p:pic>
        <p:nvPicPr>
          <p:cNvPr id="5" name="Picture 4">
            <a:extLst>
              <a:ext uri="{FF2B5EF4-FFF2-40B4-BE49-F238E27FC236}">
                <a16:creationId xmlns:a16="http://schemas.microsoft.com/office/drawing/2014/main" id="{9AEDC0E4-CC8E-C55F-4557-24D5DAA8225D}"/>
              </a:ext>
            </a:extLst>
          </p:cNvPr>
          <p:cNvPicPr>
            <a:picLocks noChangeAspect="1"/>
          </p:cNvPicPr>
          <p:nvPr/>
        </p:nvPicPr>
        <p:blipFill>
          <a:blip r:embed="rId2"/>
          <a:stretch>
            <a:fillRect/>
          </a:stretch>
        </p:blipFill>
        <p:spPr>
          <a:xfrm>
            <a:off x="1514475" y="3643313"/>
            <a:ext cx="9458325" cy="3128962"/>
          </a:xfrm>
          <a:prstGeom prst="rect">
            <a:avLst/>
          </a:prstGeom>
        </p:spPr>
      </p:pic>
      <p:sp>
        <p:nvSpPr>
          <p:cNvPr id="6" name="Date Placeholder 5">
            <a:extLst>
              <a:ext uri="{FF2B5EF4-FFF2-40B4-BE49-F238E27FC236}">
                <a16:creationId xmlns:a16="http://schemas.microsoft.com/office/drawing/2014/main" id="{F0F5E51F-D67E-2705-0BC7-E04FD4A81CA5}"/>
              </a:ext>
            </a:extLst>
          </p:cNvPr>
          <p:cNvSpPr>
            <a:spLocks noGrp="1"/>
          </p:cNvSpPr>
          <p:nvPr>
            <p:ph type="dt" sz="half" idx="10"/>
          </p:nvPr>
        </p:nvSpPr>
        <p:spPr/>
        <p:txBody>
          <a:bodyPr/>
          <a:lstStyle/>
          <a:p>
            <a:fld id="{AD50E4B9-CAA0-5743-9A6B-626ABD4270C1}" type="datetime1">
              <a:rPr lang="en-US" smtClean="0"/>
              <a:t>2/27/2023</a:t>
            </a:fld>
            <a:endParaRPr lang="en-US" dirty="0"/>
          </a:p>
        </p:txBody>
      </p:sp>
      <p:sp>
        <p:nvSpPr>
          <p:cNvPr id="7" name="Slide Number Placeholder 6">
            <a:extLst>
              <a:ext uri="{FF2B5EF4-FFF2-40B4-BE49-F238E27FC236}">
                <a16:creationId xmlns:a16="http://schemas.microsoft.com/office/drawing/2014/main" id="{64FB6CDD-FCCE-4BB0-EDBE-25E153AEC1E2}"/>
              </a:ext>
            </a:extLst>
          </p:cNvPr>
          <p:cNvSpPr>
            <a:spLocks noGrp="1"/>
          </p:cNvSpPr>
          <p:nvPr>
            <p:ph type="sldNum" sz="quarter" idx="12"/>
          </p:nvPr>
        </p:nvSpPr>
        <p:spPr/>
        <p:txBody>
          <a:bodyPr/>
          <a:lstStyle/>
          <a:p>
            <a:fld id="{69E57DC2-970A-4B3E-BB1C-7A09969E49DF}" type="slidenum">
              <a:rPr lang="en-US" smtClean="0"/>
              <a:t>3</a:t>
            </a:fld>
            <a:endParaRPr lang="en-US" dirty="0"/>
          </a:p>
        </p:txBody>
      </p:sp>
    </p:spTree>
    <p:extLst>
      <p:ext uri="{BB962C8B-B14F-4D97-AF65-F5344CB8AC3E}">
        <p14:creationId xmlns:p14="http://schemas.microsoft.com/office/powerpoint/2010/main" val="2540348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FB8DA-C869-6BC3-2148-30CC90FBE8A3}"/>
              </a:ext>
            </a:extLst>
          </p:cNvPr>
          <p:cNvSpPr>
            <a:spLocks noGrp="1"/>
          </p:cNvSpPr>
          <p:nvPr>
            <p:ph type="title"/>
          </p:nvPr>
        </p:nvSpPr>
        <p:spPr/>
        <p:txBody>
          <a:bodyPr/>
          <a:lstStyle/>
          <a:p>
            <a:r>
              <a:rPr lang="en-US" dirty="0"/>
              <a:t>What is business ethics importance</a:t>
            </a:r>
            <a:endParaRPr lang="en-LY" dirty="0"/>
          </a:p>
        </p:txBody>
      </p:sp>
      <p:sp>
        <p:nvSpPr>
          <p:cNvPr id="3" name="Content Placeholder 2">
            <a:extLst>
              <a:ext uri="{FF2B5EF4-FFF2-40B4-BE49-F238E27FC236}">
                <a16:creationId xmlns:a16="http://schemas.microsoft.com/office/drawing/2014/main" id="{22A04758-E974-4F70-32C7-FF79510F93C8}"/>
              </a:ext>
            </a:extLst>
          </p:cNvPr>
          <p:cNvSpPr>
            <a:spLocks noGrp="1"/>
          </p:cNvSpPr>
          <p:nvPr>
            <p:ph idx="1"/>
          </p:nvPr>
        </p:nvSpPr>
        <p:spPr/>
        <p:txBody>
          <a:bodyPr/>
          <a:lstStyle/>
          <a:p>
            <a:r>
              <a:rPr lang="en-US" i="0" dirty="0">
                <a:solidFill>
                  <a:srgbClr val="202124"/>
                </a:solidFill>
                <a:effectLst/>
                <a:latin typeface="Helvetica Neue" panose="02000503000000020004" pitchFamily="2" charset="0"/>
              </a:rPr>
              <a:t>Business ethics enhances the law by outlining acceptable behaviors beyond government control. Corporations establish business ethics to promote integrity among their employees and gain trust from key stakeholders, such as investors and consumers</a:t>
            </a:r>
            <a:endParaRPr lang="en-LY" dirty="0"/>
          </a:p>
        </p:txBody>
      </p:sp>
      <p:pic>
        <p:nvPicPr>
          <p:cNvPr id="4" name="Picture 3">
            <a:extLst>
              <a:ext uri="{FF2B5EF4-FFF2-40B4-BE49-F238E27FC236}">
                <a16:creationId xmlns:a16="http://schemas.microsoft.com/office/drawing/2014/main" id="{3EF3D689-C0BD-BD3B-D87F-4FB051738D66}"/>
              </a:ext>
            </a:extLst>
          </p:cNvPr>
          <p:cNvPicPr>
            <a:picLocks noChangeAspect="1"/>
          </p:cNvPicPr>
          <p:nvPr/>
        </p:nvPicPr>
        <p:blipFill>
          <a:blip r:embed="rId2"/>
          <a:stretch>
            <a:fillRect/>
          </a:stretch>
        </p:blipFill>
        <p:spPr>
          <a:xfrm>
            <a:off x="3086100" y="3914775"/>
            <a:ext cx="6815137" cy="2943225"/>
          </a:xfrm>
          <a:prstGeom prst="rect">
            <a:avLst/>
          </a:prstGeom>
        </p:spPr>
      </p:pic>
      <p:sp>
        <p:nvSpPr>
          <p:cNvPr id="6" name="Date Placeholder 5">
            <a:extLst>
              <a:ext uri="{FF2B5EF4-FFF2-40B4-BE49-F238E27FC236}">
                <a16:creationId xmlns:a16="http://schemas.microsoft.com/office/drawing/2014/main" id="{0269B08B-016F-88C3-83DA-8776C70320B8}"/>
              </a:ext>
            </a:extLst>
          </p:cNvPr>
          <p:cNvSpPr>
            <a:spLocks noGrp="1"/>
          </p:cNvSpPr>
          <p:nvPr>
            <p:ph type="dt" sz="half" idx="10"/>
          </p:nvPr>
        </p:nvSpPr>
        <p:spPr/>
        <p:txBody>
          <a:bodyPr/>
          <a:lstStyle/>
          <a:p>
            <a:fld id="{943A957B-95E4-6A42-89E1-0705A575DC58}" type="datetime1">
              <a:rPr lang="en-US" smtClean="0"/>
              <a:t>2/27/2023</a:t>
            </a:fld>
            <a:endParaRPr lang="en-US" dirty="0"/>
          </a:p>
        </p:txBody>
      </p:sp>
      <p:sp>
        <p:nvSpPr>
          <p:cNvPr id="7" name="Slide Number Placeholder 6">
            <a:extLst>
              <a:ext uri="{FF2B5EF4-FFF2-40B4-BE49-F238E27FC236}">
                <a16:creationId xmlns:a16="http://schemas.microsoft.com/office/drawing/2014/main" id="{274CF575-4EFD-DDE0-0881-3A0AE3B71BC3}"/>
              </a:ext>
            </a:extLst>
          </p:cNvPr>
          <p:cNvSpPr>
            <a:spLocks noGrp="1"/>
          </p:cNvSpPr>
          <p:nvPr>
            <p:ph type="sldNum" sz="quarter" idx="12"/>
          </p:nvPr>
        </p:nvSpPr>
        <p:spPr/>
        <p:txBody>
          <a:bodyPr/>
          <a:lstStyle/>
          <a:p>
            <a:fld id="{69E57DC2-970A-4B3E-BB1C-7A09969E49DF}" type="slidenum">
              <a:rPr lang="en-US" smtClean="0"/>
              <a:t>4</a:t>
            </a:fld>
            <a:endParaRPr lang="en-US" dirty="0"/>
          </a:p>
        </p:txBody>
      </p:sp>
    </p:spTree>
    <p:extLst>
      <p:ext uri="{BB962C8B-B14F-4D97-AF65-F5344CB8AC3E}">
        <p14:creationId xmlns:p14="http://schemas.microsoft.com/office/powerpoint/2010/main" val="3965400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50CE1-8E97-30C4-9C67-E98A3A2696E9}"/>
              </a:ext>
            </a:extLst>
          </p:cNvPr>
          <p:cNvSpPr>
            <a:spLocks noGrp="1"/>
          </p:cNvSpPr>
          <p:nvPr>
            <p:ph type="title"/>
          </p:nvPr>
        </p:nvSpPr>
        <p:spPr/>
        <p:txBody>
          <a:bodyPr>
            <a:normAutofit fontScale="90000"/>
          </a:bodyPr>
          <a:lstStyle/>
          <a:p>
            <a:r>
              <a:rPr lang="en-US" b="0" i="0" dirty="0">
                <a:solidFill>
                  <a:srgbClr val="202124"/>
                </a:solidFill>
                <a:effectLst/>
                <a:latin typeface="arial" panose="020B0604020202020204" pitchFamily="34" charset="0"/>
              </a:rPr>
              <a:t>What is the importance of ethics in globalization?</a:t>
            </a:r>
            <a:br>
              <a:rPr lang="en-US" b="0" i="0" dirty="0">
                <a:solidFill>
                  <a:srgbClr val="202124"/>
                </a:solidFill>
                <a:effectLst/>
                <a:latin typeface="arial" panose="020B0604020202020204" pitchFamily="34" charset="0"/>
              </a:rPr>
            </a:br>
            <a:r>
              <a:rPr lang="en-US" dirty="0"/>
              <a:t/>
            </a:r>
            <a:br>
              <a:rPr lang="en-US" dirty="0"/>
            </a:br>
            <a:endParaRPr lang="en-LY" dirty="0"/>
          </a:p>
        </p:txBody>
      </p:sp>
      <p:sp>
        <p:nvSpPr>
          <p:cNvPr id="3" name="Content Placeholder 2">
            <a:extLst>
              <a:ext uri="{FF2B5EF4-FFF2-40B4-BE49-F238E27FC236}">
                <a16:creationId xmlns:a16="http://schemas.microsoft.com/office/drawing/2014/main" id="{F56AE6BD-C776-8954-1837-C8E08E6F0378}"/>
              </a:ext>
            </a:extLst>
          </p:cNvPr>
          <p:cNvSpPr>
            <a:spLocks noGrp="1"/>
          </p:cNvSpPr>
          <p:nvPr>
            <p:ph idx="1"/>
          </p:nvPr>
        </p:nvSpPr>
        <p:spPr/>
        <p:txBody>
          <a:bodyPr/>
          <a:lstStyle/>
          <a:p>
            <a:pPr algn="l"/>
            <a:r>
              <a:rPr lang="en-US" i="0" dirty="0">
                <a:solidFill>
                  <a:srgbClr val="202124"/>
                </a:solidFill>
                <a:effectLst/>
                <a:latin typeface="arial" panose="020B0604020202020204" pitchFamily="34" charset="0"/>
              </a:rPr>
              <a:t>Ethics of globalization is complex notions of moral-ethical imperatives, the values and objectives that are in place based on human activities that lead to the preservation of life on our planet Earth and the development of mankind itself.</a:t>
            </a:r>
          </a:p>
          <a:p>
            <a:endParaRPr lang="en-LY" dirty="0"/>
          </a:p>
        </p:txBody>
      </p:sp>
      <p:pic>
        <p:nvPicPr>
          <p:cNvPr id="4" name="Picture 3">
            <a:extLst>
              <a:ext uri="{FF2B5EF4-FFF2-40B4-BE49-F238E27FC236}">
                <a16:creationId xmlns:a16="http://schemas.microsoft.com/office/drawing/2014/main" id="{970F46C1-8E4E-0DCA-FE56-1BFAA2A2BB23}"/>
              </a:ext>
            </a:extLst>
          </p:cNvPr>
          <p:cNvPicPr>
            <a:picLocks noChangeAspect="1"/>
          </p:cNvPicPr>
          <p:nvPr/>
        </p:nvPicPr>
        <p:blipFill>
          <a:blip r:embed="rId2"/>
          <a:stretch>
            <a:fillRect/>
          </a:stretch>
        </p:blipFill>
        <p:spPr>
          <a:xfrm>
            <a:off x="3844926" y="3729038"/>
            <a:ext cx="5056187" cy="3128962"/>
          </a:xfrm>
          <a:prstGeom prst="rect">
            <a:avLst/>
          </a:prstGeom>
        </p:spPr>
      </p:pic>
      <p:sp>
        <p:nvSpPr>
          <p:cNvPr id="6" name="Date Placeholder 5">
            <a:extLst>
              <a:ext uri="{FF2B5EF4-FFF2-40B4-BE49-F238E27FC236}">
                <a16:creationId xmlns:a16="http://schemas.microsoft.com/office/drawing/2014/main" id="{26E3303F-B6F0-DE8A-4302-9E9E0FA419A4}"/>
              </a:ext>
            </a:extLst>
          </p:cNvPr>
          <p:cNvSpPr>
            <a:spLocks noGrp="1"/>
          </p:cNvSpPr>
          <p:nvPr>
            <p:ph type="dt" sz="half" idx="10"/>
          </p:nvPr>
        </p:nvSpPr>
        <p:spPr/>
        <p:txBody>
          <a:bodyPr/>
          <a:lstStyle/>
          <a:p>
            <a:fld id="{9CE57248-87CA-8E43-843C-9C68EA211CFA}" type="datetime1">
              <a:rPr lang="en-US" smtClean="0"/>
              <a:t>2/27/2023</a:t>
            </a:fld>
            <a:endParaRPr lang="en-US" dirty="0"/>
          </a:p>
        </p:txBody>
      </p:sp>
      <p:sp>
        <p:nvSpPr>
          <p:cNvPr id="7" name="Slide Number Placeholder 6">
            <a:extLst>
              <a:ext uri="{FF2B5EF4-FFF2-40B4-BE49-F238E27FC236}">
                <a16:creationId xmlns:a16="http://schemas.microsoft.com/office/drawing/2014/main" id="{DF50A158-18E5-E99B-8D2E-4DC66E060099}"/>
              </a:ext>
            </a:extLst>
          </p:cNvPr>
          <p:cNvSpPr>
            <a:spLocks noGrp="1"/>
          </p:cNvSpPr>
          <p:nvPr>
            <p:ph type="sldNum" sz="quarter" idx="12"/>
          </p:nvPr>
        </p:nvSpPr>
        <p:spPr/>
        <p:txBody>
          <a:bodyPr/>
          <a:lstStyle/>
          <a:p>
            <a:fld id="{69E57DC2-970A-4B3E-BB1C-7A09969E49DF}" type="slidenum">
              <a:rPr lang="en-US" smtClean="0"/>
              <a:t>5</a:t>
            </a:fld>
            <a:endParaRPr lang="en-US" dirty="0"/>
          </a:p>
        </p:txBody>
      </p:sp>
    </p:spTree>
    <p:extLst>
      <p:ext uri="{BB962C8B-B14F-4D97-AF65-F5344CB8AC3E}">
        <p14:creationId xmlns:p14="http://schemas.microsoft.com/office/powerpoint/2010/main" val="3094836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B07A7-832A-667F-F56E-1042A9BA4B48}"/>
              </a:ext>
            </a:extLst>
          </p:cNvPr>
          <p:cNvSpPr>
            <a:spLocks noGrp="1"/>
          </p:cNvSpPr>
          <p:nvPr>
            <p:ph type="title"/>
          </p:nvPr>
        </p:nvSpPr>
        <p:spPr/>
        <p:txBody>
          <a:bodyPr/>
          <a:lstStyle/>
          <a:p>
            <a:r>
              <a:rPr lang="en-US" b="0" i="0" dirty="0">
                <a:solidFill>
                  <a:srgbClr val="202124"/>
                </a:solidFill>
                <a:effectLst/>
                <a:latin typeface="arial" panose="020B0604020202020204" pitchFamily="34" charset="0"/>
              </a:rPr>
              <a:t>What is business ethics and sustainability?</a:t>
            </a:r>
            <a:endParaRPr lang="en-LY" dirty="0"/>
          </a:p>
        </p:txBody>
      </p:sp>
      <p:sp>
        <p:nvSpPr>
          <p:cNvPr id="3" name="Content Placeholder 2">
            <a:extLst>
              <a:ext uri="{FF2B5EF4-FFF2-40B4-BE49-F238E27FC236}">
                <a16:creationId xmlns:a16="http://schemas.microsoft.com/office/drawing/2014/main" id="{9F3E2C6B-936B-F0FF-B913-9B3AEBB02F5B}"/>
              </a:ext>
            </a:extLst>
          </p:cNvPr>
          <p:cNvSpPr>
            <a:spLocks noGrp="1"/>
          </p:cNvSpPr>
          <p:nvPr>
            <p:ph idx="1"/>
          </p:nvPr>
        </p:nvSpPr>
        <p:spPr/>
        <p:txBody>
          <a:bodyPr/>
          <a:lstStyle/>
          <a:p>
            <a:pPr algn="l"/>
            <a:r>
              <a:rPr lang="en-US" i="0" dirty="0">
                <a:solidFill>
                  <a:srgbClr val="202124"/>
                </a:solidFill>
                <a:effectLst/>
                <a:latin typeface="arial" panose="020B0604020202020204" pitchFamily="34" charset="0"/>
              </a:rPr>
              <a:t>Adopting ethical behavior's and seeking to ensure the implementation of environmentally sustainable practices makes good business sense. </a:t>
            </a:r>
          </a:p>
          <a:p>
            <a:pPr algn="l"/>
            <a:r>
              <a:rPr lang="en-US" dirty="0">
                <a:solidFill>
                  <a:srgbClr val="202124"/>
                </a:solidFill>
                <a:latin typeface="arial" panose="020B0604020202020204" pitchFamily="34" charset="0"/>
              </a:rPr>
              <a:t>]</a:t>
            </a:r>
            <a:r>
              <a:rPr lang="en-US" i="0" dirty="0">
                <a:solidFill>
                  <a:srgbClr val="202124"/>
                </a:solidFill>
                <a:effectLst/>
                <a:latin typeface="arial" panose="020B0604020202020204" pitchFamily="34" charset="0"/>
              </a:rPr>
              <a:t>It can attract consumers, enhance consumer loyalty, engage and motivate employees and deliver shareholder value. It is good governance.</a:t>
            </a:r>
          </a:p>
          <a:p>
            <a:endParaRPr lang="en-LY" dirty="0"/>
          </a:p>
        </p:txBody>
      </p:sp>
      <p:sp>
        <p:nvSpPr>
          <p:cNvPr id="4" name="Date Placeholder 3">
            <a:extLst>
              <a:ext uri="{FF2B5EF4-FFF2-40B4-BE49-F238E27FC236}">
                <a16:creationId xmlns:a16="http://schemas.microsoft.com/office/drawing/2014/main" id="{FB1FC7B7-552F-54A4-CD0D-44D2D831433D}"/>
              </a:ext>
            </a:extLst>
          </p:cNvPr>
          <p:cNvSpPr>
            <a:spLocks noGrp="1"/>
          </p:cNvSpPr>
          <p:nvPr>
            <p:ph type="dt" sz="half" idx="10"/>
          </p:nvPr>
        </p:nvSpPr>
        <p:spPr/>
        <p:txBody>
          <a:bodyPr/>
          <a:lstStyle/>
          <a:p>
            <a:fld id="{63A7133D-9D87-C94E-BE68-4C230E110F67}" type="datetime1">
              <a:rPr lang="en-US" smtClean="0"/>
              <a:t>2/27/2023</a:t>
            </a:fld>
            <a:endParaRPr lang="en-US" dirty="0"/>
          </a:p>
        </p:txBody>
      </p:sp>
      <p:sp>
        <p:nvSpPr>
          <p:cNvPr id="5" name="Slide Number Placeholder 4">
            <a:extLst>
              <a:ext uri="{FF2B5EF4-FFF2-40B4-BE49-F238E27FC236}">
                <a16:creationId xmlns:a16="http://schemas.microsoft.com/office/drawing/2014/main" id="{3993E883-7C95-0B67-E271-891DE63962BE}"/>
              </a:ext>
            </a:extLst>
          </p:cNvPr>
          <p:cNvSpPr>
            <a:spLocks noGrp="1"/>
          </p:cNvSpPr>
          <p:nvPr>
            <p:ph type="sldNum" sz="quarter" idx="12"/>
          </p:nvPr>
        </p:nvSpPr>
        <p:spPr/>
        <p:txBody>
          <a:bodyPr/>
          <a:lstStyle/>
          <a:p>
            <a:fld id="{69E57DC2-970A-4B3E-BB1C-7A09969E49DF}" type="slidenum">
              <a:rPr lang="en-US" smtClean="0"/>
              <a:t>6</a:t>
            </a:fld>
            <a:endParaRPr lang="en-US" dirty="0"/>
          </a:p>
        </p:txBody>
      </p:sp>
    </p:spTree>
    <p:extLst>
      <p:ext uri="{BB962C8B-B14F-4D97-AF65-F5344CB8AC3E}">
        <p14:creationId xmlns:p14="http://schemas.microsoft.com/office/powerpoint/2010/main" val="3715110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925AB-6F49-D91F-EA0A-B8B8A1E3BA17}"/>
              </a:ext>
            </a:extLst>
          </p:cNvPr>
          <p:cNvSpPr>
            <a:spLocks noGrp="1"/>
          </p:cNvSpPr>
          <p:nvPr>
            <p:ph type="title"/>
          </p:nvPr>
        </p:nvSpPr>
        <p:spPr/>
        <p:txBody>
          <a:bodyPr>
            <a:normAutofit fontScale="90000"/>
          </a:bodyPr>
          <a:lstStyle/>
          <a:p>
            <a:r>
              <a:rPr lang="en-US" b="0" i="0" dirty="0">
                <a:solidFill>
                  <a:srgbClr val="202124"/>
                </a:solidFill>
                <a:effectLst/>
                <a:latin typeface="arial" panose="020B0604020202020204" pitchFamily="34" charset="0"/>
              </a:rPr>
              <a:t>Why is sustainability important in business ethics?</a:t>
            </a:r>
            <a:br>
              <a:rPr lang="en-US" b="0" i="0" dirty="0">
                <a:solidFill>
                  <a:srgbClr val="202124"/>
                </a:solidFill>
                <a:effectLst/>
                <a:latin typeface="arial" panose="020B0604020202020204" pitchFamily="34" charset="0"/>
              </a:rPr>
            </a:br>
            <a:r>
              <a:rPr lang="en-US" dirty="0"/>
              <a:t/>
            </a:r>
            <a:br>
              <a:rPr lang="en-US" dirty="0"/>
            </a:br>
            <a:endParaRPr lang="en-LY" dirty="0"/>
          </a:p>
        </p:txBody>
      </p:sp>
      <p:sp>
        <p:nvSpPr>
          <p:cNvPr id="3" name="Content Placeholder 2">
            <a:extLst>
              <a:ext uri="{FF2B5EF4-FFF2-40B4-BE49-F238E27FC236}">
                <a16:creationId xmlns:a16="http://schemas.microsoft.com/office/drawing/2014/main" id="{38CE1C24-4843-1E5B-4529-3D1AD1743D08}"/>
              </a:ext>
            </a:extLst>
          </p:cNvPr>
          <p:cNvSpPr>
            <a:spLocks noGrp="1"/>
          </p:cNvSpPr>
          <p:nvPr>
            <p:ph idx="1"/>
          </p:nvPr>
        </p:nvSpPr>
        <p:spPr/>
        <p:txBody>
          <a:bodyPr/>
          <a:lstStyle/>
          <a:p>
            <a:pPr algn="l"/>
            <a:r>
              <a:rPr lang="en-US" i="0" dirty="0">
                <a:solidFill>
                  <a:srgbClr val="202124"/>
                </a:solidFill>
                <a:effectLst/>
                <a:latin typeface="arial" panose="020B0604020202020204" pitchFamily="34" charset="0"/>
              </a:rPr>
              <a:t>Sustainable business practices will attract new customers and retain brand satisfaction by improving the customer experience and encouraging employees to be proud of their workplace.</a:t>
            </a:r>
          </a:p>
          <a:p>
            <a:endParaRPr lang="en-LY" dirty="0"/>
          </a:p>
        </p:txBody>
      </p:sp>
      <p:pic>
        <p:nvPicPr>
          <p:cNvPr id="4" name="Picture 3">
            <a:extLst>
              <a:ext uri="{FF2B5EF4-FFF2-40B4-BE49-F238E27FC236}">
                <a16:creationId xmlns:a16="http://schemas.microsoft.com/office/drawing/2014/main" id="{438B0C62-BC6C-EDF1-8BFB-780775C62F62}"/>
              </a:ext>
            </a:extLst>
          </p:cNvPr>
          <p:cNvPicPr>
            <a:picLocks noChangeAspect="1"/>
          </p:cNvPicPr>
          <p:nvPr/>
        </p:nvPicPr>
        <p:blipFill>
          <a:blip r:embed="rId2"/>
          <a:stretch>
            <a:fillRect/>
          </a:stretch>
        </p:blipFill>
        <p:spPr>
          <a:xfrm>
            <a:off x="2919412" y="4076700"/>
            <a:ext cx="6505575" cy="2328861"/>
          </a:xfrm>
          <a:prstGeom prst="rect">
            <a:avLst/>
          </a:prstGeom>
        </p:spPr>
      </p:pic>
      <p:sp>
        <p:nvSpPr>
          <p:cNvPr id="6" name="Date Placeholder 5">
            <a:extLst>
              <a:ext uri="{FF2B5EF4-FFF2-40B4-BE49-F238E27FC236}">
                <a16:creationId xmlns:a16="http://schemas.microsoft.com/office/drawing/2014/main" id="{BBCDAE15-F029-846D-E7ED-B0FF3170BAFB}"/>
              </a:ext>
            </a:extLst>
          </p:cNvPr>
          <p:cNvSpPr>
            <a:spLocks noGrp="1"/>
          </p:cNvSpPr>
          <p:nvPr>
            <p:ph type="dt" sz="half" idx="10"/>
          </p:nvPr>
        </p:nvSpPr>
        <p:spPr/>
        <p:txBody>
          <a:bodyPr/>
          <a:lstStyle/>
          <a:p>
            <a:fld id="{CBE0280B-1CF6-0342-9ED3-E4560F7C5376}" type="datetime1">
              <a:rPr lang="en-US" smtClean="0"/>
              <a:t>2/27/2023</a:t>
            </a:fld>
            <a:endParaRPr lang="en-US" dirty="0"/>
          </a:p>
        </p:txBody>
      </p:sp>
      <p:sp>
        <p:nvSpPr>
          <p:cNvPr id="7" name="Slide Number Placeholder 6">
            <a:extLst>
              <a:ext uri="{FF2B5EF4-FFF2-40B4-BE49-F238E27FC236}">
                <a16:creationId xmlns:a16="http://schemas.microsoft.com/office/drawing/2014/main" id="{4E24EC7A-E8BB-2E16-3DDB-C33E51BAF8B4}"/>
              </a:ext>
            </a:extLst>
          </p:cNvPr>
          <p:cNvSpPr>
            <a:spLocks noGrp="1"/>
          </p:cNvSpPr>
          <p:nvPr>
            <p:ph type="sldNum" sz="quarter" idx="12"/>
          </p:nvPr>
        </p:nvSpPr>
        <p:spPr/>
        <p:txBody>
          <a:bodyPr/>
          <a:lstStyle/>
          <a:p>
            <a:fld id="{69E57DC2-970A-4B3E-BB1C-7A09969E49DF}" type="slidenum">
              <a:rPr lang="en-US" smtClean="0"/>
              <a:t>7</a:t>
            </a:fld>
            <a:endParaRPr lang="en-US" dirty="0"/>
          </a:p>
        </p:txBody>
      </p:sp>
    </p:spTree>
    <p:extLst>
      <p:ext uri="{BB962C8B-B14F-4D97-AF65-F5344CB8AC3E}">
        <p14:creationId xmlns:p14="http://schemas.microsoft.com/office/powerpoint/2010/main" val="3482079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BB19D-4B64-9538-A36B-1191F4D40F69}"/>
              </a:ext>
            </a:extLst>
          </p:cNvPr>
          <p:cNvSpPr>
            <a:spLocks noGrp="1"/>
          </p:cNvSpPr>
          <p:nvPr>
            <p:ph type="title"/>
          </p:nvPr>
        </p:nvSpPr>
        <p:spPr>
          <a:xfrm>
            <a:off x="1295400" y="-283029"/>
            <a:ext cx="9601200" cy="1485900"/>
          </a:xfrm>
        </p:spPr>
        <p:txBody>
          <a:bodyPr>
            <a:normAutofit fontScale="90000"/>
          </a:bodyPr>
          <a:lstStyle/>
          <a:p>
            <a:r>
              <a:rPr lang="en-US" dirty="0"/>
              <a:t/>
            </a:r>
            <a:br>
              <a:rPr lang="en-US" dirty="0"/>
            </a:br>
            <a:r>
              <a:rPr lang="en-US" b="0" i="0" dirty="0">
                <a:solidFill>
                  <a:srgbClr val="202124"/>
                </a:solidFill>
                <a:effectLst/>
                <a:latin typeface="arial" panose="020B0604020202020204" pitchFamily="34" charset="0"/>
              </a:rPr>
              <a:t/>
            </a:r>
            <a:br>
              <a:rPr lang="en-US" b="0" i="0" dirty="0">
                <a:solidFill>
                  <a:srgbClr val="202124"/>
                </a:solidFill>
                <a:effectLst/>
                <a:latin typeface="arial" panose="020B0604020202020204" pitchFamily="34" charset="0"/>
              </a:rPr>
            </a:br>
            <a:r>
              <a:rPr lang="en-US" b="0" i="0" dirty="0">
                <a:solidFill>
                  <a:srgbClr val="202124"/>
                </a:solidFill>
                <a:effectLst/>
                <a:latin typeface="arial" panose="020B0604020202020204" pitchFamily="34" charset="0"/>
              </a:rPr>
              <a:t>What is the relationship between globalization and sustainability?</a:t>
            </a:r>
            <a:br>
              <a:rPr lang="en-US" b="0" i="0" dirty="0">
                <a:solidFill>
                  <a:srgbClr val="202124"/>
                </a:solidFill>
                <a:effectLst/>
                <a:latin typeface="arial" panose="020B0604020202020204" pitchFamily="34" charset="0"/>
              </a:rPr>
            </a:br>
            <a:endParaRPr lang="en-LY" dirty="0"/>
          </a:p>
        </p:txBody>
      </p:sp>
      <p:sp>
        <p:nvSpPr>
          <p:cNvPr id="3" name="Content Placeholder 2">
            <a:extLst>
              <a:ext uri="{FF2B5EF4-FFF2-40B4-BE49-F238E27FC236}">
                <a16:creationId xmlns:a16="http://schemas.microsoft.com/office/drawing/2014/main" id="{5EC3C6F1-A1F4-4266-D47F-9A7EF3743F42}"/>
              </a:ext>
            </a:extLst>
          </p:cNvPr>
          <p:cNvSpPr>
            <a:spLocks noGrp="1"/>
          </p:cNvSpPr>
          <p:nvPr>
            <p:ph idx="1"/>
          </p:nvPr>
        </p:nvSpPr>
        <p:spPr/>
        <p:txBody>
          <a:bodyPr/>
          <a:lstStyle/>
          <a:p>
            <a:pPr algn="l"/>
            <a:r>
              <a:rPr lang="en-US" i="0" dirty="0">
                <a:solidFill>
                  <a:srgbClr val="202124"/>
                </a:solidFill>
                <a:effectLst/>
                <a:latin typeface="arial" panose="020B0604020202020204" pitchFamily="34" charset="0"/>
              </a:rPr>
              <a:t>Due to the nature of globalization itself, everyone in the world is affected by it, even those who do not wish to be. </a:t>
            </a:r>
          </a:p>
          <a:p>
            <a:pPr algn="l"/>
            <a:r>
              <a:rPr lang="en-US" i="0" dirty="0">
                <a:solidFill>
                  <a:srgbClr val="202124"/>
                </a:solidFill>
                <a:effectLst/>
                <a:latin typeface="arial" panose="020B0604020202020204" pitchFamily="34" charset="0"/>
              </a:rPr>
              <a:t>As globalization changes the ways of life for people in every nation, care must be taken that the changes go in a sustainable direction. Every feature of society is affected by globalization.</a:t>
            </a:r>
          </a:p>
          <a:p>
            <a:endParaRPr lang="en-LY" dirty="0"/>
          </a:p>
        </p:txBody>
      </p:sp>
      <p:sp>
        <p:nvSpPr>
          <p:cNvPr id="5" name="Date Placeholder 4">
            <a:extLst>
              <a:ext uri="{FF2B5EF4-FFF2-40B4-BE49-F238E27FC236}">
                <a16:creationId xmlns:a16="http://schemas.microsoft.com/office/drawing/2014/main" id="{8F7AFF47-766F-DEED-48EE-A8915E4B2D71}"/>
              </a:ext>
            </a:extLst>
          </p:cNvPr>
          <p:cNvSpPr>
            <a:spLocks noGrp="1"/>
          </p:cNvSpPr>
          <p:nvPr>
            <p:ph type="dt" sz="half" idx="10"/>
          </p:nvPr>
        </p:nvSpPr>
        <p:spPr/>
        <p:txBody>
          <a:bodyPr/>
          <a:lstStyle/>
          <a:p>
            <a:fld id="{6C3712DE-CEC4-FC4F-916A-2DF3A2D6AF2E}" type="datetime1">
              <a:rPr lang="en-US" smtClean="0"/>
              <a:t>2/27/2023</a:t>
            </a:fld>
            <a:endParaRPr lang="en-US" dirty="0"/>
          </a:p>
        </p:txBody>
      </p:sp>
      <p:sp>
        <p:nvSpPr>
          <p:cNvPr id="6" name="Slide Number Placeholder 5">
            <a:extLst>
              <a:ext uri="{FF2B5EF4-FFF2-40B4-BE49-F238E27FC236}">
                <a16:creationId xmlns:a16="http://schemas.microsoft.com/office/drawing/2014/main" id="{943B82B0-3F41-4E83-9A24-6C4573B115BE}"/>
              </a:ext>
            </a:extLst>
          </p:cNvPr>
          <p:cNvSpPr>
            <a:spLocks noGrp="1"/>
          </p:cNvSpPr>
          <p:nvPr>
            <p:ph type="sldNum" sz="quarter" idx="12"/>
          </p:nvPr>
        </p:nvSpPr>
        <p:spPr/>
        <p:txBody>
          <a:bodyPr/>
          <a:lstStyle/>
          <a:p>
            <a:fld id="{69E57DC2-970A-4B3E-BB1C-7A09969E49DF}" type="slidenum">
              <a:rPr lang="en-US" smtClean="0"/>
              <a:t>8</a:t>
            </a:fld>
            <a:endParaRPr lang="en-US" dirty="0"/>
          </a:p>
        </p:txBody>
      </p:sp>
    </p:spTree>
    <p:extLst>
      <p:ext uri="{BB962C8B-B14F-4D97-AF65-F5344CB8AC3E}">
        <p14:creationId xmlns:p14="http://schemas.microsoft.com/office/powerpoint/2010/main" val="1237043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1645F-90B1-340F-DBAF-68C13F452A47}"/>
              </a:ext>
            </a:extLst>
          </p:cNvPr>
          <p:cNvSpPr>
            <a:spLocks noGrp="1"/>
          </p:cNvSpPr>
          <p:nvPr>
            <p:ph type="title"/>
          </p:nvPr>
        </p:nvSpPr>
        <p:spPr/>
        <p:txBody>
          <a:bodyPr/>
          <a:lstStyle/>
          <a:p>
            <a:r>
              <a:rPr lang="en-US" sz="4400" dirty="0">
                <a:latin typeface="Times" pitchFamily="2" charset="0"/>
              </a:rPr>
              <a:t>Conclusion</a:t>
            </a:r>
            <a:br>
              <a:rPr lang="en-US" sz="4400" dirty="0">
                <a:latin typeface="Times" pitchFamily="2" charset="0"/>
              </a:rPr>
            </a:br>
            <a:endParaRPr lang="en-LY" dirty="0"/>
          </a:p>
        </p:txBody>
      </p:sp>
      <p:sp>
        <p:nvSpPr>
          <p:cNvPr id="3" name="Content Placeholder 2">
            <a:extLst>
              <a:ext uri="{FF2B5EF4-FFF2-40B4-BE49-F238E27FC236}">
                <a16:creationId xmlns:a16="http://schemas.microsoft.com/office/drawing/2014/main" id="{166B4DAE-B195-0612-7EDE-5A81F6526169}"/>
              </a:ext>
            </a:extLst>
          </p:cNvPr>
          <p:cNvSpPr>
            <a:spLocks noGrp="1"/>
          </p:cNvSpPr>
          <p:nvPr>
            <p:ph idx="1"/>
          </p:nvPr>
        </p:nvSpPr>
        <p:spPr/>
        <p:txBody>
          <a:bodyPr/>
          <a:lstStyle/>
          <a:p>
            <a:r>
              <a:rPr lang="en-US" sz="2400" i="0" dirty="0">
                <a:effectLst/>
                <a:latin typeface="Source Serif Pro" panose="02040603050405020204" pitchFamily="18" charset="0"/>
              </a:rPr>
              <a:t>. Business ethics are guidelines for business managers to take ethical decisions which impact positively on society and environment.</a:t>
            </a:r>
          </a:p>
          <a:p>
            <a:r>
              <a:rPr lang="en-US" sz="2400" i="0" dirty="0">
                <a:effectLst/>
                <a:latin typeface="Source Serif Pro" panose="02040603050405020204" pitchFamily="18" charset="0"/>
              </a:rPr>
              <a:t>With the help of globalization trade has increased and and so has the responsibilities to have fair practices when dealing with suppliers, customers and the employees of the firms.</a:t>
            </a:r>
            <a:endParaRPr lang="en-US" sz="2400" dirty="0">
              <a:latin typeface="Source Serif Pro" panose="02040603050405020204" pitchFamily="18" charset="0"/>
            </a:endParaRPr>
          </a:p>
          <a:p>
            <a:pPr algn="l"/>
            <a:r>
              <a:rPr lang="en-US" sz="2400" i="0" dirty="0">
                <a:solidFill>
                  <a:srgbClr val="202124"/>
                </a:solidFill>
                <a:effectLst/>
                <a:latin typeface="arial" panose="020B0604020202020204" pitchFamily="34" charset="0"/>
              </a:rPr>
              <a:t>Sustainability is a business approach to creating long-term value by taking into consideration how a given organization operates in the ecological, social, and economic environments. </a:t>
            </a:r>
          </a:p>
          <a:p>
            <a:endParaRPr lang="en-LY" dirty="0"/>
          </a:p>
        </p:txBody>
      </p:sp>
      <p:sp>
        <p:nvSpPr>
          <p:cNvPr id="5" name="Date Placeholder 4">
            <a:extLst>
              <a:ext uri="{FF2B5EF4-FFF2-40B4-BE49-F238E27FC236}">
                <a16:creationId xmlns:a16="http://schemas.microsoft.com/office/drawing/2014/main" id="{BCB2130B-0127-8008-15CD-0852FE344F63}"/>
              </a:ext>
            </a:extLst>
          </p:cNvPr>
          <p:cNvSpPr>
            <a:spLocks noGrp="1"/>
          </p:cNvSpPr>
          <p:nvPr>
            <p:ph type="dt" sz="half" idx="10"/>
          </p:nvPr>
        </p:nvSpPr>
        <p:spPr/>
        <p:txBody>
          <a:bodyPr/>
          <a:lstStyle/>
          <a:p>
            <a:fld id="{93E18F67-7AD8-B741-8468-034964BEF33C}" type="datetime1">
              <a:rPr lang="en-US" smtClean="0"/>
              <a:t>2/27/2023</a:t>
            </a:fld>
            <a:endParaRPr lang="en-US" dirty="0"/>
          </a:p>
        </p:txBody>
      </p:sp>
      <p:sp>
        <p:nvSpPr>
          <p:cNvPr id="6" name="Slide Number Placeholder 5">
            <a:extLst>
              <a:ext uri="{FF2B5EF4-FFF2-40B4-BE49-F238E27FC236}">
                <a16:creationId xmlns:a16="http://schemas.microsoft.com/office/drawing/2014/main" id="{288673BB-CDB4-3643-4AF6-5D5F3618A6D8}"/>
              </a:ext>
            </a:extLst>
          </p:cNvPr>
          <p:cNvSpPr>
            <a:spLocks noGrp="1"/>
          </p:cNvSpPr>
          <p:nvPr>
            <p:ph type="sldNum" sz="quarter" idx="12"/>
          </p:nvPr>
        </p:nvSpPr>
        <p:spPr/>
        <p:txBody>
          <a:bodyPr/>
          <a:lstStyle/>
          <a:p>
            <a:fld id="{69E57DC2-970A-4B3E-BB1C-7A09969E49DF}" type="slidenum">
              <a:rPr lang="en-US" smtClean="0"/>
              <a:t>9</a:t>
            </a:fld>
            <a:endParaRPr lang="en-US" dirty="0"/>
          </a:p>
        </p:txBody>
      </p:sp>
    </p:spTree>
    <p:extLst>
      <p:ext uri="{BB962C8B-B14F-4D97-AF65-F5344CB8AC3E}">
        <p14:creationId xmlns:p14="http://schemas.microsoft.com/office/powerpoint/2010/main" val="3212226154"/>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Crop</Template>
  <TotalTime>314</TotalTime>
  <Words>299</Words>
  <Application>Microsoft Office PowerPoint</Application>
  <PresentationFormat>Widescreen</PresentationFormat>
  <Paragraphs>57</Paragraphs>
  <Slides>11</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11</vt:i4>
      </vt:variant>
    </vt:vector>
  </HeadingPairs>
  <TitlesOfParts>
    <vt:vector size="23" baseType="lpstr">
      <vt:lpstr>arial</vt:lpstr>
      <vt:lpstr>Bahnschrift Light SemiCondensed</vt:lpstr>
      <vt:lpstr>Calibri</vt:lpstr>
      <vt:lpstr>Franklin Gothic Book</vt:lpstr>
      <vt:lpstr>Franklin Gothic Demi Cond</vt:lpstr>
      <vt:lpstr>Helvetica Neue</vt:lpstr>
      <vt:lpstr>Inter</vt:lpstr>
      <vt:lpstr>Lora</vt:lpstr>
      <vt:lpstr>Source Serif Pro</vt:lpstr>
      <vt:lpstr>Tahoma</vt:lpstr>
      <vt:lpstr>Times</vt:lpstr>
      <vt:lpstr>Crop</vt:lpstr>
      <vt:lpstr>business ethics in the context of globalization and sustainability</vt:lpstr>
      <vt:lpstr>Contents</vt:lpstr>
      <vt:lpstr>Introduction </vt:lpstr>
      <vt:lpstr>What is business ethics importance</vt:lpstr>
      <vt:lpstr>What is the importance of ethics in globalization?  </vt:lpstr>
      <vt:lpstr>What is business ethics and sustainability?</vt:lpstr>
      <vt:lpstr>Why is sustainability important in business ethics?  </vt:lpstr>
      <vt:lpstr>  What is the relationship between globalization and sustainability? </vt:lpstr>
      <vt:lpstr>Conclusion </vt:lpstr>
      <vt:lpstr>Reference </vt:lpstr>
      <vt:lpstr>             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Discuss business ethics in the context of globalization and sustainability</dc:title>
  <dc:creator>Microsoft Office User</dc:creator>
  <cp:lastModifiedBy>Maher Fattouh</cp:lastModifiedBy>
  <cp:revision>8</cp:revision>
  <dcterms:created xsi:type="dcterms:W3CDTF">2022-11-01T22:49:44Z</dcterms:created>
  <dcterms:modified xsi:type="dcterms:W3CDTF">2023-02-27T11:12:29Z</dcterms:modified>
</cp:coreProperties>
</file>