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23"/>
  </p:notesMasterIdLst>
  <p:sldIdLst>
    <p:sldId id="256" r:id="rId2"/>
    <p:sldId id="258" r:id="rId3"/>
    <p:sldId id="284" r:id="rId4"/>
    <p:sldId id="259" r:id="rId5"/>
    <p:sldId id="261" r:id="rId6"/>
    <p:sldId id="281" r:id="rId7"/>
    <p:sldId id="286" r:id="rId8"/>
    <p:sldId id="276" r:id="rId9"/>
    <p:sldId id="277" r:id="rId10"/>
    <p:sldId id="296" r:id="rId11"/>
    <p:sldId id="289" r:id="rId12"/>
    <p:sldId id="282" r:id="rId13"/>
    <p:sldId id="293" r:id="rId14"/>
    <p:sldId id="294" r:id="rId15"/>
    <p:sldId id="290" r:id="rId16"/>
    <p:sldId id="295" r:id="rId17"/>
    <p:sldId id="291" r:id="rId18"/>
    <p:sldId id="292" r:id="rId19"/>
    <p:sldId id="263" r:id="rId20"/>
    <p:sldId id="283" r:id="rId21"/>
    <p:sldId id="285"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37D92A7-20E9-41AF-8D71-9959B4B1A981}">
  <a:tblStyle styleId="{237D92A7-20E9-41AF-8D71-9959B4B1A98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64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24127892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63730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d3c3787e4d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d3c3787e4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4348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d4db157b90_0_3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d4db157b90_0_3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9239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d3c3787e4d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d3c3787e4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3164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d3c3787e4d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d3c3787e4d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1958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d3c3787e4d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d3c3787e4d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2506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3"/>
        <p:cNvGrpSpPr/>
        <p:nvPr/>
      </p:nvGrpSpPr>
      <p:grpSpPr>
        <a:xfrm>
          <a:off x="0" y="0"/>
          <a:ext cx="0" cy="0"/>
          <a:chOff x="0" y="0"/>
          <a:chExt cx="0" cy="0"/>
        </a:xfrm>
      </p:grpSpPr>
      <p:sp>
        <p:nvSpPr>
          <p:cNvPr id="694" name="Google Shape;694;gd4db157b90_0_3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5" name="Google Shape;695;gd4db157b90_0_3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8311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d4db157b90_0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6" name="Google Shape;586;gd4db157b90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71954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gd4db157b90_0_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4" name="Google Shape;604;gd4db157b90_0_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69651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gd4db157b90_0_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4" name="Google Shape;604;gd4db157b90_0_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16719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gd4db157b90_0_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4" name="Google Shape;604;gd4db157b90_0_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972027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blip>
          <a:srcRect/>
          <a:stretch/>
        </p:blipFill>
        <p:spPr>
          <a:xfrm>
            <a:off x="5600900" y="2715863"/>
            <a:ext cx="4000500" cy="2295525"/>
          </a:xfrm>
          <a:prstGeom prst="rect">
            <a:avLst/>
          </a:prstGeom>
          <a:noFill/>
          <a:ln>
            <a:noFill/>
          </a:ln>
        </p:spPr>
      </p:pic>
      <p:pic>
        <p:nvPicPr>
          <p:cNvPr id="10" name="Google Shape;10;p2"/>
          <p:cNvPicPr preferRelativeResize="0"/>
          <p:nvPr/>
        </p:nvPicPr>
        <p:blipFill rotWithShape="1">
          <a:blip r:embed="rId3">
            <a:alphaModFix/>
          </a:blip>
          <a:srcRect/>
          <a:stretch/>
        </p:blipFill>
        <p:spPr>
          <a:xfrm>
            <a:off x="1295550" y="184925"/>
            <a:ext cx="3262450" cy="2530950"/>
          </a:xfrm>
          <a:prstGeom prst="rect">
            <a:avLst/>
          </a:prstGeom>
          <a:noFill/>
          <a:ln>
            <a:noFill/>
          </a:ln>
        </p:spPr>
      </p:pic>
      <p:pic>
        <p:nvPicPr>
          <p:cNvPr id="11" name="Google Shape;11;p2"/>
          <p:cNvPicPr preferRelativeResize="0"/>
          <p:nvPr/>
        </p:nvPicPr>
        <p:blipFill rotWithShape="1">
          <a:blip r:embed="rId4">
            <a:alphaModFix/>
          </a:blip>
          <a:srcRect/>
          <a:stretch/>
        </p:blipFill>
        <p:spPr>
          <a:xfrm>
            <a:off x="337913" y="-438012"/>
            <a:ext cx="2409825" cy="2333625"/>
          </a:xfrm>
          <a:prstGeom prst="rect">
            <a:avLst/>
          </a:prstGeom>
          <a:noFill/>
          <a:ln>
            <a:noFill/>
          </a:ln>
        </p:spPr>
      </p:pic>
      <p:pic>
        <p:nvPicPr>
          <p:cNvPr id="12" name="Google Shape;12;p2"/>
          <p:cNvPicPr preferRelativeResize="0"/>
          <p:nvPr/>
        </p:nvPicPr>
        <p:blipFill rotWithShape="1">
          <a:blip r:embed="rId5">
            <a:alphaModFix/>
          </a:blip>
          <a:srcRect/>
          <a:stretch/>
        </p:blipFill>
        <p:spPr>
          <a:xfrm rot="5400000">
            <a:off x="6910775" y="206125"/>
            <a:ext cx="4339950" cy="3111650"/>
          </a:xfrm>
          <a:prstGeom prst="rect">
            <a:avLst/>
          </a:prstGeom>
          <a:noFill/>
          <a:ln>
            <a:noFill/>
          </a:ln>
        </p:spPr>
      </p:pic>
      <p:pic>
        <p:nvPicPr>
          <p:cNvPr id="13" name="Google Shape;13;p2"/>
          <p:cNvPicPr preferRelativeResize="0"/>
          <p:nvPr/>
        </p:nvPicPr>
        <p:blipFill rotWithShape="1">
          <a:blip r:embed="rId6">
            <a:alphaModFix/>
          </a:blip>
          <a:srcRect/>
          <a:stretch/>
        </p:blipFill>
        <p:spPr>
          <a:xfrm rot="5400000">
            <a:off x="941800" y="2746450"/>
            <a:ext cx="1733750" cy="3947449"/>
          </a:xfrm>
          <a:prstGeom prst="rect">
            <a:avLst/>
          </a:prstGeom>
          <a:noFill/>
          <a:ln>
            <a:noFill/>
          </a:ln>
        </p:spPr>
      </p:pic>
      <p:sp>
        <p:nvSpPr>
          <p:cNvPr id="14" name="Google Shape;14;p2"/>
          <p:cNvSpPr txBox="1">
            <a:spLocks noGrp="1"/>
          </p:cNvSpPr>
          <p:nvPr>
            <p:ph type="ctrTitle"/>
          </p:nvPr>
        </p:nvSpPr>
        <p:spPr>
          <a:xfrm>
            <a:off x="953325" y="1452750"/>
            <a:ext cx="7237500" cy="18141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5" name="Google Shape;15;p2"/>
          <p:cNvSpPr txBox="1">
            <a:spLocks noGrp="1"/>
          </p:cNvSpPr>
          <p:nvPr>
            <p:ph type="subTitle" idx="1"/>
          </p:nvPr>
        </p:nvSpPr>
        <p:spPr>
          <a:xfrm>
            <a:off x="1540125" y="3266850"/>
            <a:ext cx="6063900" cy="423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6_1">
    <p:spTree>
      <p:nvGrpSpPr>
        <p:cNvPr id="1" name="Shape 229"/>
        <p:cNvGrpSpPr/>
        <p:nvPr/>
      </p:nvGrpSpPr>
      <p:grpSpPr>
        <a:xfrm>
          <a:off x="0" y="0"/>
          <a:ext cx="0" cy="0"/>
          <a:chOff x="0" y="0"/>
          <a:chExt cx="0" cy="0"/>
        </a:xfrm>
      </p:grpSpPr>
      <p:pic>
        <p:nvPicPr>
          <p:cNvPr id="230" name="Google Shape;230;p27"/>
          <p:cNvPicPr preferRelativeResize="0"/>
          <p:nvPr/>
        </p:nvPicPr>
        <p:blipFill rotWithShape="1">
          <a:blip r:embed="rId2">
            <a:alphaModFix/>
          </a:blip>
          <a:srcRect/>
          <a:stretch/>
        </p:blipFill>
        <p:spPr>
          <a:xfrm rot="9305281">
            <a:off x="6956225" y="-36025"/>
            <a:ext cx="1924050" cy="4667250"/>
          </a:xfrm>
          <a:prstGeom prst="rect">
            <a:avLst/>
          </a:prstGeom>
          <a:noFill/>
          <a:ln>
            <a:noFill/>
          </a:ln>
        </p:spPr>
      </p:pic>
      <p:pic>
        <p:nvPicPr>
          <p:cNvPr id="231" name="Google Shape;231;p27"/>
          <p:cNvPicPr preferRelativeResize="0"/>
          <p:nvPr/>
        </p:nvPicPr>
        <p:blipFill rotWithShape="1">
          <a:blip r:embed="rId3">
            <a:alphaModFix/>
          </a:blip>
          <a:srcRect/>
          <a:stretch/>
        </p:blipFill>
        <p:spPr>
          <a:xfrm rot="5399999">
            <a:off x="6172375" y="658451"/>
            <a:ext cx="3810950" cy="2732349"/>
          </a:xfrm>
          <a:prstGeom prst="rect">
            <a:avLst/>
          </a:prstGeom>
          <a:noFill/>
          <a:ln>
            <a:noFill/>
          </a:ln>
        </p:spPr>
      </p:pic>
      <p:pic>
        <p:nvPicPr>
          <p:cNvPr id="232" name="Google Shape;232;p27"/>
          <p:cNvPicPr preferRelativeResize="0"/>
          <p:nvPr/>
        </p:nvPicPr>
        <p:blipFill rotWithShape="1">
          <a:blip r:embed="rId4">
            <a:alphaModFix/>
          </a:blip>
          <a:srcRect/>
          <a:stretch/>
        </p:blipFill>
        <p:spPr>
          <a:xfrm rot="-10">
            <a:off x="155678" y="1026170"/>
            <a:ext cx="1774244" cy="4039660"/>
          </a:xfrm>
          <a:prstGeom prst="rect">
            <a:avLst/>
          </a:prstGeom>
          <a:noFill/>
          <a:ln>
            <a:noFill/>
          </a:ln>
        </p:spPr>
      </p:pic>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6_1_1">
    <p:spTree>
      <p:nvGrpSpPr>
        <p:cNvPr id="1" name="Shape 233"/>
        <p:cNvGrpSpPr/>
        <p:nvPr/>
      </p:nvGrpSpPr>
      <p:grpSpPr>
        <a:xfrm>
          <a:off x="0" y="0"/>
          <a:ext cx="0" cy="0"/>
          <a:chOff x="0" y="0"/>
          <a:chExt cx="0" cy="0"/>
        </a:xfrm>
      </p:grpSpPr>
      <p:pic>
        <p:nvPicPr>
          <p:cNvPr id="234" name="Google Shape;234;p28"/>
          <p:cNvPicPr preferRelativeResize="0"/>
          <p:nvPr/>
        </p:nvPicPr>
        <p:blipFill rotWithShape="1">
          <a:blip r:embed="rId2">
            <a:alphaModFix/>
          </a:blip>
          <a:srcRect/>
          <a:stretch/>
        </p:blipFill>
        <p:spPr>
          <a:xfrm rot="10800000">
            <a:off x="7178600" y="160768"/>
            <a:ext cx="2504350" cy="1437030"/>
          </a:xfrm>
          <a:prstGeom prst="rect">
            <a:avLst/>
          </a:prstGeom>
          <a:noFill/>
          <a:ln>
            <a:noFill/>
          </a:ln>
        </p:spPr>
      </p:pic>
      <p:pic>
        <p:nvPicPr>
          <p:cNvPr id="235" name="Google Shape;235;p28"/>
          <p:cNvPicPr preferRelativeResize="0"/>
          <p:nvPr/>
        </p:nvPicPr>
        <p:blipFill>
          <a:blip r:embed="rId3">
            <a:alphaModFix/>
          </a:blip>
          <a:stretch>
            <a:fillRect/>
          </a:stretch>
        </p:blipFill>
        <p:spPr>
          <a:xfrm rot="4956358">
            <a:off x="5559239" y="-1676283"/>
            <a:ext cx="2386824" cy="4381382"/>
          </a:xfrm>
          <a:prstGeom prst="rect">
            <a:avLst/>
          </a:prstGeom>
          <a:noFill/>
          <a:ln>
            <a:noFill/>
          </a:ln>
        </p:spPr>
      </p:pic>
      <p:pic>
        <p:nvPicPr>
          <p:cNvPr id="236" name="Google Shape;236;p28"/>
          <p:cNvPicPr preferRelativeResize="0"/>
          <p:nvPr/>
        </p:nvPicPr>
        <p:blipFill rotWithShape="1">
          <a:blip r:embed="rId4">
            <a:alphaModFix/>
          </a:blip>
          <a:srcRect/>
          <a:stretch/>
        </p:blipFill>
        <p:spPr>
          <a:xfrm rot="-5400000">
            <a:off x="132425" y="2105999"/>
            <a:ext cx="2786538" cy="2161739"/>
          </a:xfrm>
          <a:prstGeom prst="rect">
            <a:avLst/>
          </a:prstGeom>
          <a:noFill/>
          <a:ln>
            <a:noFill/>
          </a:ln>
        </p:spPr>
      </p:pic>
      <p:pic>
        <p:nvPicPr>
          <p:cNvPr id="237" name="Google Shape;237;p28"/>
          <p:cNvPicPr preferRelativeResize="0"/>
          <p:nvPr/>
        </p:nvPicPr>
        <p:blipFill rotWithShape="1">
          <a:blip r:embed="rId5">
            <a:alphaModFix/>
          </a:blip>
          <a:srcRect/>
          <a:stretch/>
        </p:blipFill>
        <p:spPr>
          <a:xfrm rot="-5400000">
            <a:off x="-119786" y="3372335"/>
            <a:ext cx="2058291" cy="1993199"/>
          </a:xfrm>
          <a:prstGeom prst="rect">
            <a:avLst/>
          </a:prstGeom>
          <a:noFill/>
          <a:ln>
            <a:noFill/>
          </a:ln>
        </p:spPr>
      </p:pic>
      <p:pic>
        <p:nvPicPr>
          <p:cNvPr id="238" name="Google Shape;238;p28"/>
          <p:cNvPicPr preferRelativeResize="0"/>
          <p:nvPr/>
        </p:nvPicPr>
        <p:blipFill>
          <a:blip r:embed="rId6">
            <a:alphaModFix/>
          </a:blip>
          <a:stretch>
            <a:fillRect/>
          </a:stretch>
        </p:blipFill>
        <p:spPr>
          <a:xfrm rot="10800000">
            <a:off x="6645600" y="3698050"/>
            <a:ext cx="1840875" cy="1700025"/>
          </a:xfrm>
          <a:prstGeom prst="rect">
            <a:avLst/>
          </a:prstGeom>
          <a:noFill/>
          <a:ln>
            <a:noFill/>
          </a:ln>
        </p:spPr>
      </p:pic>
      <p:pic>
        <p:nvPicPr>
          <p:cNvPr id="239" name="Google Shape;239;p28"/>
          <p:cNvPicPr preferRelativeResize="0"/>
          <p:nvPr/>
        </p:nvPicPr>
        <p:blipFill rotWithShape="1">
          <a:blip r:embed="rId7">
            <a:alphaModFix/>
          </a:blip>
          <a:srcRect/>
          <a:stretch/>
        </p:blipFill>
        <p:spPr>
          <a:xfrm rot="-5400000" flipH="1">
            <a:off x="7220750" y="3593750"/>
            <a:ext cx="1572000" cy="2036650"/>
          </a:xfrm>
          <a:prstGeom prst="rect">
            <a:avLst/>
          </a:prstGeom>
          <a:noFill/>
          <a:ln>
            <a:noFill/>
          </a:ln>
        </p:spPr>
      </p:pic>
      <p:pic>
        <p:nvPicPr>
          <p:cNvPr id="240" name="Google Shape;240;p28"/>
          <p:cNvPicPr preferRelativeResize="0"/>
          <p:nvPr/>
        </p:nvPicPr>
        <p:blipFill rotWithShape="1">
          <a:blip r:embed="rId8">
            <a:alphaModFix/>
          </a:blip>
          <a:srcRect/>
          <a:stretch/>
        </p:blipFill>
        <p:spPr>
          <a:xfrm rot="358732">
            <a:off x="-399179" y="-654803"/>
            <a:ext cx="2002458" cy="4559257"/>
          </a:xfrm>
          <a:prstGeom prst="rect">
            <a:avLst/>
          </a:prstGeom>
          <a:noFill/>
          <a:ln>
            <a:noFill/>
          </a:ln>
        </p:spPr>
      </p:pic>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6"/>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44" name="Google Shape;44;p6"/>
          <p:cNvPicPr preferRelativeResize="0"/>
          <p:nvPr/>
        </p:nvPicPr>
        <p:blipFill>
          <a:blip r:embed="rId2">
            <a:alphaModFix/>
          </a:blip>
          <a:stretch>
            <a:fillRect/>
          </a:stretch>
        </p:blipFill>
        <p:spPr>
          <a:xfrm rot="7597377">
            <a:off x="-1389774" y="772793"/>
            <a:ext cx="2386824" cy="4381382"/>
          </a:xfrm>
          <a:prstGeom prst="rect">
            <a:avLst/>
          </a:prstGeom>
          <a:noFill/>
          <a:ln>
            <a:noFill/>
          </a:ln>
        </p:spPr>
      </p:pic>
      <p:pic>
        <p:nvPicPr>
          <p:cNvPr id="45" name="Google Shape;45;p6"/>
          <p:cNvPicPr preferRelativeResize="0"/>
          <p:nvPr/>
        </p:nvPicPr>
        <p:blipFill rotWithShape="1">
          <a:blip r:embed="rId3">
            <a:alphaModFix/>
          </a:blip>
          <a:srcRect/>
          <a:stretch/>
        </p:blipFill>
        <p:spPr>
          <a:xfrm rot="-5400000">
            <a:off x="531525" y="-1746625"/>
            <a:ext cx="1446050" cy="3292450"/>
          </a:xfrm>
          <a:prstGeom prst="rect">
            <a:avLst/>
          </a:prstGeom>
          <a:noFill/>
          <a:ln>
            <a:noFill/>
          </a:ln>
        </p:spPr>
      </p:pic>
      <p:pic>
        <p:nvPicPr>
          <p:cNvPr id="46" name="Google Shape;46;p6"/>
          <p:cNvPicPr preferRelativeResize="0"/>
          <p:nvPr/>
        </p:nvPicPr>
        <p:blipFill>
          <a:blip r:embed="rId4">
            <a:alphaModFix/>
          </a:blip>
          <a:stretch>
            <a:fillRect/>
          </a:stretch>
        </p:blipFill>
        <p:spPr>
          <a:xfrm>
            <a:off x="8180900" y="-333175"/>
            <a:ext cx="1730375" cy="1597975"/>
          </a:xfrm>
          <a:prstGeom prst="rect">
            <a:avLst/>
          </a:prstGeom>
          <a:noFill/>
          <a:ln>
            <a:noFill/>
          </a:ln>
        </p:spPr>
      </p:pic>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2510100" y="1428750"/>
            <a:ext cx="4123800" cy="22860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56" name="Google Shape;56;p8"/>
          <p:cNvPicPr preferRelativeResize="0"/>
          <p:nvPr/>
        </p:nvPicPr>
        <p:blipFill>
          <a:blip r:embed="rId2">
            <a:alphaModFix/>
          </a:blip>
          <a:stretch>
            <a:fillRect/>
          </a:stretch>
        </p:blipFill>
        <p:spPr>
          <a:xfrm rot="5400000">
            <a:off x="4841551" y="-1829283"/>
            <a:ext cx="2386824" cy="4381382"/>
          </a:xfrm>
          <a:prstGeom prst="rect">
            <a:avLst/>
          </a:prstGeom>
          <a:noFill/>
          <a:ln>
            <a:noFill/>
          </a:ln>
        </p:spPr>
      </p:pic>
      <p:pic>
        <p:nvPicPr>
          <p:cNvPr id="57" name="Google Shape;57;p8"/>
          <p:cNvPicPr preferRelativeResize="0"/>
          <p:nvPr/>
        </p:nvPicPr>
        <p:blipFill rotWithShape="1">
          <a:blip r:embed="rId3">
            <a:alphaModFix/>
          </a:blip>
          <a:srcRect/>
          <a:stretch/>
        </p:blipFill>
        <p:spPr>
          <a:xfrm rot="-665181">
            <a:off x="3700" y="-621650"/>
            <a:ext cx="1924050" cy="4667250"/>
          </a:xfrm>
          <a:prstGeom prst="rect">
            <a:avLst/>
          </a:prstGeom>
          <a:noFill/>
          <a:ln>
            <a:noFill/>
          </a:ln>
        </p:spPr>
      </p:pic>
      <p:pic>
        <p:nvPicPr>
          <p:cNvPr id="58" name="Google Shape;58;p8"/>
          <p:cNvPicPr preferRelativeResize="0"/>
          <p:nvPr/>
        </p:nvPicPr>
        <p:blipFill rotWithShape="1">
          <a:blip r:embed="rId4">
            <a:alphaModFix/>
          </a:blip>
          <a:srcRect/>
          <a:stretch/>
        </p:blipFill>
        <p:spPr>
          <a:xfrm rot="-1639250">
            <a:off x="563096" y="1270047"/>
            <a:ext cx="2002458" cy="4559255"/>
          </a:xfrm>
          <a:prstGeom prst="rect">
            <a:avLst/>
          </a:prstGeom>
          <a:noFill/>
          <a:ln>
            <a:noFill/>
          </a:ln>
        </p:spPr>
      </p:pic>
      <p:pic>
        <p:nvPicPr>
          <p:cNvPr id="59" name="Google Shape;59;p8"/>
          <p:cNvPicPr preferRelativeResize="0"/>
          <p:nvPr/>
        </p:nvPicPr>
        <p:blipFill rotWithShape="1">
          <a:blip r:embed="rId5">
            <a:alphaModFix/>
          </a:blip>
          <a:srcRect/>
          <a:stretch/>
        </p:blipFill>
        <p:spPr>
          <a:xfrm rot="1940574">
            <a:off x="7146222" y="3226169"/>
            <a:ext cx="2569104" cy="1474162"/>
          </a:xfrm>
          <a:prstGeom prst="rect">
            <a:avLst/>
          </a:prstGeom>
          <a:noFill/>
          <a:ln>
            <a:noFill/>
          </a:ln>
        </p:spPr>
      </p:pic>
      <p:pic>
        <p:nvPicPr>
          <p:cNvPr id="60" name="Google Shape;60;p8"/>
          <p:cNvPicPr preferRelativeResize="0"/>
          <p:nvPr/>
        </p:nvPicPr>
        <p:blipFill rotWithShape="1">
          <a:blip r:embed="rId6">
            <a:alphaModFix/>
          </a:blip>
          <a:srcRect/>
          <a:stretch/>
        </p:blipFill>
        <p:spPr>
          <a:xfrm rot="5400000">
            <a:off x="6687250" y="3507625"/>
            <a:ext cx="1393300" cy="1349250"/>
          </a:xfrm>
          <a:prstGeom prst="rect">
            <a:avLst/>
          </a:prstGeom>
          <a:noFill/>
          <a:ln>
            <a:noFill/>
          </a:ln>
        </p:spPr>
      </p:pic>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9"/>
          <p:cNvSpPr txBox="1">
            <a:spLocks noGrp="1"/>
          </p:cNvSpPr>
          <p:nvPr>
            <p:ph type="title"/>
          </p:nvPr>
        </p:nvSpPr>
        <p:spPr>
          <a:xfrm>
            <a:off x="2683650" y="1704813"/>
            <a:ext cx="3776700" cy="6492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83500" y="2353900"/>
            <a:ext cx="3777000" cy="1437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pic>
        <p:nvPicPr>
          <p:cNvPr id="64" name="Google Shape;64;p9"/>
          <p:cNvPicPr preferRelativeResize="0"/>
          <p:nvPr/>
        </p:nvPicPr>
        <p:blipFill rotWithShape="1">
          <a:blip r:embed="rId2">
            <a:alphaModFix/>
          </a:blip>
          <a:srcRect/>
          <a:stretch/>
        </p:blipFill>
        <p:spPr>
          <a:xfrm rot="3905281">
            <a:off x="1835275" y="-2291450"/>
            <a:ext cx="1924050" cy="4667250"/>
          </a:xfrm>
          <a:prstGeom prst="rect">
            <a:avLst/>
          </a:prstGeom>
          <a:noFill/>
          <a:ln>
            <a:noFill/>
          </a:ln>
        </p:spPr>
      </p:pic>
      <p:pic>
        <p:nvPicPr>
          <p:cNvPr id="65" name="Google Shape;65;p9"/>
          <p:cNvPicPr preferRelativeResize="0"/>
          <p:nvPr/>
        </p:nvPicPr>
        <p:blipFill rotWithShape="1">
          <a:blip r:embed="rId3">
            <a:alphaModFix/>
          </a:blip>
          <a:srcRect/>
          <a:stretch/>
        </p:blipFill>
        <p:spPr>
          <a:xfrm rot="-1">
            <a:off x="618850" y="-1483600"/>
            <a:ext cx="3810950" cy="2732349"/>
          </a:xfrm>
          <a:prstGeom prst="rect">
            <a:avLst/>
          </a:prstGeom>
          <a:noFill/>
          <a:ln>
            <a:noFill/>
          </a:ln>
        </p:spPr>
      </p:pic>
      <p:pic>
        <p:nvPicPr>
          <p:cNvPr id="66" name="Google Shape;66;p9"/>
          <p:cNvPicPr preferRelativeResize="0"/>
          <p:nvPr/>
        </p:nvPicPr>
        <p:blipFill rotWithShape="1">
          <a:blip r:embed="rId4">
            <a:alphaModFix/>
          </a:blip>
          <a:srcRect/>
          <a:stretch/>
        </p:blipFill>
        <p:spPr>
          <a:xfrm rot="-3282886">
            <a:off x="790253" y="2486470"/>
            <a:ext cx="1774245" cy="4039661"/>
          </a:xfrm>
          <a:prstGeom prst="rect">
            <a:avLst/>
          </a:prstGeom>
          <a:noFill/>
          <a:ln>
            <a:noFill/>
          </a:ln>
        </p:spPr>
      </p:pic>
      <p:pic>
        <p:nvPicPr>
          <p:cNvPr id="67" name="Google Shape;67;p9"/>
          <p:cNvPicPr preferRelativeResize="0"/>
          <p:nvPr/>
        </p:nvPicPr>
        <p:blipFill rotWithShape="1">
          <a:blip r:embed="rId5">
            <a:alphaModFix/>
          </a:blip>
          <a:srcRect/>
          <a:stretch/>
        </p:blipFill>
        <p:spPr>
          <a:xfrm rot="10800000">
            <a:off x="7253475" y="3556568"/>
            <a:ext cx="2504350" cy="1437030"/>
          </a:xfrm>
          <a:prstGeom prst="rect">
            <a:avLst/>
          </a:prstGeom>
          <a:noFill/>
          <a:ln>
            <a:noFill/>
          </a:ln>
        </p:spPr>
      </p:pic>
      <p:pic>
        <p:nvPicPr>
          <p:cNvPr id="68" name="Google Shape;68;p9"/>
          <p:cNvPicPr preferRelativeResize="0"/>
          <p:nvPr/>
        </p:nvPicPr>
        <p:blipFill rotWithShape="1">
          <a:blip r:embed="rId6">
            <a:alphaModFix/>
          </a:blip>
          <a:srcRect/>
          <a:stretch/>
        </p:blipFill>
        <p:spPr>
          <a:xfrm rot="4511836">
            <a:off x="7354915" y="2408773"/>
            <a:ext cx="1697478" cy="1643807"/>
          </a:xfrm>
          <a:prstGeom prst="rect">
            <a:avLst/>
          </a:prstGeom>
          <a:noFill/>
          <a:ln>
            <a:noFill/>
          </a:ln>
        </p:spPr>
      </p:pic>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81"/>
        <p:cNvGrpSpPr/>
        <p:nvPr/>
      </p:nvGrpSpPr>
      <p:grpSpPr>
        <a:xfrm>
          <a:off x="0" y="0"/>
          <a:ext cx="0" cy="0"/>
          <a:chOff x="0" y="0"/>
          <a:chExt cx="0" cy="0"/>
        </a:xfrm>
      </p:grpSpPr>
      <p:sp>
        <p:nvSpPr>
          <p:cNvPr id="82" name="Google Shape;82;p13"/>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3" name="Google Shape;83;p13"/>
          <p:cNvSpPr txBox="1">
            <a:spLocks noGrp="1"/>
          </p:cNvSpPr>
          <p:nvPr>
            <p:ph type="title" idx="2" hasCustomPrompt="1"/>
          </p:nvPr>
        </p:nvSpPr>
        <p:spPr>
          <a:xfrm>
            <a:off x="1002333" y="1308750"/>
            <a:ext cx="19365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84" name="Google Shape;84;p13"/>
          <p:cNvSpPr txBox="1">
            <a:spLocks noGrp="1"/>
          </p:cNvSpPr>
          <p:nvPr>
            <p:ph type="title" idx="3"/>
          </p:nvPr>
        </p:nvSpPr>
        <p:spPr>
          <a:xfrm>
            <a:off x="713225" y="1792596"/>
            <a:ext cx="2514900" cy="5727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sz="22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85" name="Google Shape;85;p13"/>
          <p:cNvSpPr txBox="1">
            <a:spLocks noGrp="1"/>
          </p:cNvSpPr>
          <p:nvPr>
            <p:ph type="subTitle" idx="1"/>
          </p:nvPr>
        </p:nvSpPr>
        <p:spPr>
          <a:xfrm>
            <a:off x="713225" y="2191724"/>
            <a:ext cx="2514900" cy="6378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86" name="Google Shape;86;p13"/>
          <p:cNvSpPr txBox="1">
            <a:spLocks noGrp="1"/>
          </p:cNvSpPr>
          <p:nvPr>
            <p:ph type="title" idx="4" hasCustomPrompt="1"/>
          </p:nvPr>
        </p:nvSpPr>
        <p:spPr>
          <a:xfrm>
            <a:off x="3603694" y="1308750"/>
            <a:ext cx="19365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87" name="Google Shape;87;p13"/>
          <p:cNvSpPr txBox="1">
            <a:spLocks noGrp="1"/>
          </p:cNvSpPr>
          <p:nvPr>
            <p:ph type="title" idx="5"/>
          </p:nvPr>
        </p:nvSpPr>
        <p:spPr>
          <a:xfrm>
            <a:off x="3314587" y="1792596"/>
            <a:ext cx="25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8" name="Google Shape;88;p13"/>
          <p:cNvSpPr txBox="1">
            <a:spLocks noGrp="1"/>
          </p:cNvSpPr>
          <p:nvPr>
            <p:ph type="subTitle" idx="6"/>
          </p:nvPr>
        </p:nvSpPr>
        <p:spPr>
          <a:xfrm>
            <a:off x="3314590" y="2191724"/>
            <a:ext cx="2514900" cy="63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89" name="Google Shape;89;p13"/>
          <p:cNvSpPr txBox="1">
            <a:spLocks noGrp="1"/>
          </p:cNvSpPr>
          <p:nvPr>
            <p:ph type="title" idx="7" hasCustomPrompt="1"/>
          </p:nvPr>
        </p:nvSpPr>
        <p:spPr>
          <a:xfrm>
            <a:off x="6205058" y="1308750"/>
            <a:ext cx="19365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90" name="Google Shape;90;p13"/>
          <p:cNvSpPr txBox="1">
            <a:spLocks noGrp="1"/>
          </p:cNvSpPr>
          <p:nvPr>
            <p:ph type="title" idx="8"/>
          </p:nvPr>
        </p:nvSpPr>
        <p:spPr>
          <a:xfrm>
            <a:off x="5915950" y="1792597"/>
            <a:ext cx="25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3"/>
          <p:cNvSpPr txBox="1">
            <a:spLocks noGrp="1"/>
          </p:cNvSpPr>
          <p:nvPr>
            <p:ph type="subTitle" idx="9"/>
          </p:nvPr>
        </p:nvSpPr>
        <p:spPr>
          <a:xfrm>
            <a:off x="5915954" y="2191724"/>
            <a:ext cx="2514900" cy="63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92" name="Google Shape;92;p13"/>
          <p:cNvSpPr txBox="1">
            <a:spLocks noGrp="1"/>
          </p:cNvSpPr>
          <p:nvPr>
            <p:ph type="title" idx="13" hasCustomPrompt="1"/>
          </p:nvPr>
        </p:nvSpPr>
        <p:spPr>
          <a:xfrm>
            <a:off x="2302991" y="3085020"/>
            <a:ext cx="19365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93" name="Google Shape;93;p13"/>
          <p:cNvSpPr txBox="1">
            <a:spLocks noGrp="1"/>
          </p:cNvSpPr>
          <p:nvPr>
            <p:ph type="title" idx="14"/>
          </p:nvPr>
        </p:nvSpPr>
        <p:spPr>
          <a:xfrm>
            <a:off x="2013874" y="3568867"/>
            <a:ext cx="25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4" name="Google Shape;94;p13"/>
          <p:cNvSpPr txBox="1">
            <a:spLocks noGrp="1"/>
          </p:cNvSpPr>
          <p:nvPr>
            <p:ph type="subTitle" idx="15"/>
          </p:nvPr>
        </p:nvSpPr>
        <p:spPr>
          <a:xfrm>
            <a:off x="2013863" y="3967993"/>
            <a:ext cx="2514900" cy="63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95" name="Google Shape;95;p13"/>
          <p:cNvSpPr txBox="1">
            <a:spLocks noGrp="1"/>
          </p:cNvSpPr>
          <p:nvPr>
            <p:ph type="title" idx="16" hasCustomPrompt="1"/>
          </p:nvPr>
        </p:nvSpPr>
        <p:spPr>
          <a:xfrm>
            <a:off x="4904286" y="3085020"/>
            <a:ext cx="1936800" cy="63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t>xx%</a:t>
            </a:r>
          </a:p>
        </p:txBody>
      </p:sp>
      <p:sp>
        <p:nvSpPr>
          <p:cNvPr id="96" name="Google Shape;96;p13"/>
          <p:cNvSpPr txBox="1">
            <a:spLocks noGrp="1"/>
          </p:cNvSpPr>
          <p:nvPr>
            <p:ph type="title" idx="17"/>
          </p:nvPr>
        </p:nvSpPr>
        <p:spPr>
          <a:xfrm>
            <a:off x="4615140" y="3568867"/>
            <a:ext cx="25149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7" name="Google Shape;97;p13"/>
          <p:cNvSpPr txBox="1">
            <a:spLocks noGrp="1"/>
          </p:cNvSpPr>
          <p:nvPr>
            <p:ph type="subTitle" idx="18"/>
          </p:nvPr>
        </p:nvSpPr>
        <p:spPr>
          <a:xfrm>
            <a:off x="4615137" y="3967993"/>
            <a:ext cx="2514900" cy="63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pic>
        <p:nvPicPr>
          <p:cNvPr id="98" name="Google Shape;98;p13"/>
          <p:cNvPicPr preferRelativeResize="0"/>
          <p:nvPr/>
        </p:nvPicPr>
        <p:blipFill rotWithShape="1">
          <a:blip r:embed="rId2">
            <a:alphaModFix/>
          </a:blip>
          <a:srcRect/>
          <a:stretch/>
        </p:blipFill>
        <p:spPr>
          <a:xfrm rot="395882" flipH="1">
            <a:off x="-158200" y="-709517"/>
            <a:ext cx="1572000" cy="3813267"/>
          </a:xfrm>
          <a:prstGeom prst="rect">
            <a:avLst/>
          </a:prstGeom>
          <a:noFill/>
          <a:ln>
            <a:noFill/>
          </a:ln>
        </p:spPr>
      </p:pic>
      <p:pic>
        <p:nvPicPr>
          <p:cNvPr id="99" name="Google Shape;99;p13"/>
          <p:cNvPicPr preferRelativeResize="0"/>
          <p:nvPr/>
        </p:nvPicPr>
        <p:blipFill rotWithShape="1">
          <a:blip r:embed="rId3">
            <a:alphaModFix/>
          </a:blip>
          <a:srcRect/>
          <a:stretch/>
        </p:blipFill>
        <p:spPr>
          <a:xfrm flipH="1">
            <a:off x="-106925" y="3556777"/>
            <a:ext cx="1187150" cy="1538046"/>
          </a:xfrm>
          <a:prstGeom prst="rect">
            <a:avLst/>
          </a:prstGeom>
          <a:noFill/>
          <a:ln>
            <a:noFill/>
          </a:ln>
        </p:spPr>
      </p:pic>
      <p:pic>
        <p:nvPicPr>
          <p:cNvPr id="100" name="Google Shape;100;p13"/>
          <p:cNvPicPr preferRelativeResize="0"/>
          <p:nvPr/>
        </p:nvPicPr>
        <p:blipFill rotWithShape="1">
          <a:blip r:embed="rId4">
            <a:alphaModFix/>
          </a:blip>
          <a:srcRect/>
          <a:stretch/>
        </p:blipFill>
        <p:spPr>
          <a:xfrm rot="399011">
            <a:off x="8224735" y="801160"/>
            <a:ext cx="1889979" cy="4303181"/>
          </a:xfrm>
          <a:prstGeom prst="rect">
            <a:avLst/>
          </a:prstGeom>
          <a:noFill/>
          <a:ln>
            <a:noFill/>
          </a:ln>
        </p:spPr>
      </p:pic>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2">
  <p:cSld name="CUSTOM_3_1">
    <p:spTree>
      <p:nvGrpSpPr>
        <p:cNvPr id="1" name="Shape 112"/>
        <p:cNvGrpSpPr/>
        <p:nvPr/>
      </p:nvGrpSpPr>
      <p:grpSpPr>
        <a:xfrm>
          <a:off x="0" y="0"/>
          <a:ext cx="0" cy="0"/>
          <a:chOff x="0" y="0"/>
          <a:chExt cx="0" cy="0"/>
        </a:xfrm>
      </p:grpSpPr>
      <p:sp>
        <p:nvSpPr>
          <p:cNvPr id="113" name="Google Shape;113;p15"/>
          <p:cNvSpPr txBox="1">
            <a:spLocks noGrp="1"/>
          </p:cNvSpPr>
          <p:nvPr>
            <p:ph type="subTitle" idx="1"/>
          </p:nvPr>
        </p:nvSpPr>
        <p:spPr>
          <a:xfrm>
            <a:off x="727575" y="2064075"/>
            <a:ext cx="3672300" cy="20259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a:lvl1pPr>
            <a:lvl2pPr lvl="1" rtl="0">
              <a:spcBef>
                <a:spcPts val="0"/>
              </a:spcBef>
              <a:spcAft>
                <a:spcPts val="0"/>
              </a:spcAft>
              <a:buSzPts val="1600"/>
              <a:buChar char="○"/>
              <a:defRPr/>
            </a:lvl2pPr>
            <a:lvl3pPr lvl="2" rtl="0">
              <a:spcBef>
                <a:spcPts val="0"/>
              </a:spcBef>
              <a:spcAft>
                <a:spcPts val="0"/>
              </a:spcAft>
              <a:buSzPts val="1600"/>
              <a:buChar char="■"/>
              <a:defRPr/>
            </a:lvl3pPr>
            <a:lvl4pPr lvl="3" rtl="0">
              <a:spcBef>
                <a:spcPts val="0"/>
              </a:spcBef>
              <a:spcAft>
                <a:spcPts val="0"/>
              </a:spcAft>
              <a:buSzPts val="1600"/>
              <a:buChar char="●"/>
              <a:defRPr/>
            </a:lvl4pPr>
            <a:lvl5pPr lvl="4" rtl="0">
              <a:spcBef>
                <a:spcPts val="0"/>
              </a:spcBef>
              <a:spcAft>
                <a:spcPts val="0"/>
              </a:spcAft>
              <a:buSzPts val="1600"/>
              <a:buChar char="○"/>
              <a:defRPr/>
            </a:lvl5pPr>
            <a:lvl6pPr lvl="5" rtl="0">
              <a:spcBef>
                <a:spcPts val="0"/>
              </a:spcBef>
              <a:spcAft>
                <a:spcPts val="0"/>
              </a:spcAft>
              <a:buSzPts val="1600"/>
              <a:buChar char="■"/>
              <a:defRPr/>
            </a:lvl6pPr>
            <a:lvl7pPr lvl="6" rtl="0">
              <a:spcBef>
                <a:spcPts val="0"/>
              </a:spcBef>
              <a:spcAft>
                <a:spcPts val="0"/>
              </a:spcAft>
              <a:buSzPts val="1600"/>
              <a:buChar char="●"/>
              <a:defRPr/>
            </a:lvl7pPr>
            <a:lvl8pPr lvl="7" rtl="0">
              <a:spcBef>
                <a:spcPts val="0"/>
              </a:spcBef>
              <a:spcAft>
                <a:spcPts val="0"/>
              </a:spcAft>
              <a:buSzPts val="1600"/>
              <a:buChar char="○"/>
              <a:defRPr/>
            </a:lvl8pPr>
            <a:lvl9pPr lvl="8" rtl="0">
              <a:spcBef>
                <a:spcPts val="0"/>
              </a:spcBef>
              <a:spcAft>
                <a:spcPts val="0"/>
              </a:spcAft>
              <a:buSzPts val="1600"/>
              <a:buChar char="■"/>
              <a:defRPr/>
            </a:lvl9pPr>
          </a:lstStyle>
          <a:p>
            <a:endParaRPr/>
          </a:p>
        </p:txBody>
      </p:sp>
      <p:sp>
        <p:nvSpPr>
          <p:cNvPr id="114" name="Google Shape;114;p15"/>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5" name="Google Shape;115;p15"/>
          <p:cNvSpPr txBox="1">
            <a:spLocks noGrp="1"/>
          </p:cNvSpPr>
          <p:nvPr>
            <p:ph type="subTitle" idx="2"/>
          </p:nvPr>
        </p:nvSpPr>
        <p:spPr>
          <a:xfrm>
            <a:off x="4729750" y="2064075"/>
            <a:ext cx="3701100" cy="20259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a:lvl1pPr>
            <a:lvl2pPr lvl="1" rtl="0">
              <a:spcBef>
                <a:spcPts val="0"/>
              </a:spcBef>
              <a:spcAft>
                <a:spcPts val="0"/>
              </a:spcAft>
              <a:buSzPts val="1600"/>
              <a:buChar char="○"/>
              <a:defRPr/>
            </a:lvl2pPr>
            <a:lvl3pPr lvl="2" rtl="0">
              <a:spcBef>
                <a:spcPts val="0"/>
              </a:spcBef>
              <a:spcAft>
                <a:spcPts val="0"/>
              </a:spcAft>
              <a:buSzPts val="1600"/>
              <a:buChar char="■"/>
              <a:defRPr/>
            </a:lvl3pPr>
            <a:lvl4pPr lvl="3" rtl="0">
              <a:spcBef>
                <a:spcPts val="0"/>
              </a:spcBef>
              <a:spcAft>
                <a:spcPts val="0"/>
              </a:spcAft>
              <a:buSzPts val="1600"/>
              <a:buChar char="●"/>
              <a:defRPr/>
            </a:lvl4pPr>
            <a:lvl5pPr lvl="4" rtl="0">
              <a:spcBef>
                <a:spcPts val="0"/>
              </a:spcBef>
              <a:spcAft>
                <a:spcPts val="0"/>
              </a:spcAft>
              <a:buSzPts val="1600"/>
              <a:buChar char="○"/>
              <a:defRPr/>
            </a:lvl5pPr>
            <a:lvl6pPr lvl="5" rtl="0">
              <a:spcBef>
                <a:spcPts val="0"/>
              </a:spcBef>
              <a:spcAft>
                <a:spcPts val="0"/>
              </a:spcAft>
              <a:buSzPts val="1600"/>
              <a:buChar char="■"/>
              <a:defRPr/>
            </a:lvl6pPr>
            <a:lvl7pPr lvl="6" rtl="0">
              <a:spcBef>
                <a:spcPts val="0"/>
              </a:spcBef>
              <a:spcAft>
                <a:spcPts val="0"/>
              </a:spcAft>
              <a:buSzPts val="1600"/>
              <a:buChar char="●"/>
              <a:defRPr/>
            </a:lvl7pPr>
            <a:lvl8pPr lvl="7" rtl="0">
              <a:spcBef>
                <a:spcPts val="0"/>
              </a:spcBef>
              <a:spcAft>
                <a:spcPts val="0"/>
              </a:spcAft>
              <a:buSzPts val="1600"/>
              <a:buChar char="○"/>
              <a:defRPr/>
            </a:lvl8pPr>
            <a:lvl9pPr lvl="8" rtl="0">
              <a:spcBef>
                <a:spcPts val="0"/>
              </a:spcBef>
              <a:spcAft>
                <a:spcPts val="0"/>
              </a:spcAft>
              <a:buSzPts val="1600"/>
              <a:buChar char="■"/>
              <a:defRPr/>
            </a:lvl9pPr>
          </a:lstStyle>
          <a:p>
            <a:endParaRPr/>
          </a:p>
        </p:txBody>
      </p:sp>
      <p:pic>
        <p:nvPicPr>
          <p:cNvPr id="116" name="Google Shape;116;p15"/>
          <p:cNvPicPr preferRelativeResize="0"/>
          <p:nvPr/>
        </p:nvPicPr>
        <p:blipFill rotWithShape="1">
          <a:blip r:embed="rId2">
            <a:alphaModFix/>
          </a:blip>
          <a:srcRect/>
          <a:stretch/>
        </p:blipFill>
        <p:spPr>
          <a:xfrm rot="10800000">
            <a:off x="-698700" y="376250"/>
            <a:ext cx="1812850" cy="1406350"/>
          </a:xfrm>
          <a:prstGeom prst="rect">
            <a:avLst/>
          </a:prstGeom>
          <a:noFill/>
          <a:ln>
            <a:noFill/>
          </a:ln>
        </p:spPr>
      </p:pic>
      <p:pic>
        <p:nvPicPr>
          <p:cNvPr id="117" name="Google Shape;117;p15"/>
          <p:cNvPicPr preferRelativeResize="0"/>
          <p:nvPr/>
        </p:nvPicPr>
        <p:blipFill rotWithShape="1">
          <a:blip r:embed="rId3">
            <a:alphaModFix/>
          </a:blip>
          <a:srcRect/>
          <a:stretch/>
        </p:blipFill>
        <p:spPr>
          <a:xfrm rot="10800000" flipH="1">
            <a:off x="8093575" y="70425"/>
            <a:ext cx="1209425" cy="1566900"/>
          </a:xfrm>
          <a:prstGeom prst="rect">
            <a:avLst/>
          </a:prstGeom>
          <a:noFill/>
          <a:ln>
            <a:noFill/>
          </a:ln>
        </p:spPr>
      </p:pic>
      <p:pic>
        <p:nvPicPr>
          <p:cNvPr id="118" name="Google Shape;118;p15"/>
          <p:cNvPicPr preferRelativeResize="0"/>
          <p:nvPr/>
        </p:nvPicPr>
        <p:blipFill rotWithShape="1">
          <a:blip r:embed="rId4">
            <a:alphaModFix/>
          </a:blip>
          <a:srcRect/>
          <a:stretch/>
        </p:blipFill>
        <p:spPr>
          <a:xfrm rot="5400007">
            <a:off x="2889925" y="3276801"/>
            <a:ext cx="1271700" cy="3084848"/>
          </a:xfrm>
          <a:prstGeom prst="rect">
            <a:avLst/>
          </a:prstGeom>
          <a:noFill/>
          <a:ln>
            <a:noFill/>
          </a:ln>
        </p:spPr>
      </p:pic>
      <p:pic>
        <p:nvPicPr>
          <p:cNvPr id="119" name="Google Shape;119;p15"/>
          <p:cNvPicPr preferRelativeResize="0"/>
          <p:nvPr/>
        </p:nvPicPr>
        <p:blipFill rotWithShape="1">
          <a:blip r:embed="rId5">
            <a:alphaModFix/>
          </a:blip>
          <a:srcRect/>
          <a:stretch/>
        </p:blipFill>
        <p:spPr>
          <a:xfrm rot="-5400008">
            <a:off x="4467345" y="3044473"/>
            <a:ext cx="2002458" cy="4559254"/>
          </a:xfrm>
          <a:prstGeom prst="rect">
            <a:avLst/>
          </a:prstGeom>
          <a:noFill/>
          <a:ln>
            <a:noFill/>
          </a:ln>
        </p:spPr>
      </p:pic>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909400" y="2330175"/>
            <a:ext cx="216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2" name="Google Shape;122;p16"/>
          <p:cNvSpPr txBox="1">
            <a:spLocks noGrp="1"/>
          </p:cNvSpPr>
          <p:nvPr>
            <p:ph type="subTitle" idx="1"/>
          </p:nvPr>
        </p:nvSpPr>
        <p:spPr>
          <a:xfrm>
            <a:off x="909400" y="2720558"/>
            <a:ext cx="2169600" cy="88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23" name="Google Shape;123;p16"/>
          <p:cNvSpPr txBox="1">
            <a:spLocks noGrp="1"/>
          </p:cNvSpPr>
          <p:nvPr>
            <p:ph type="title" idx="2"/>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4" name="Google Shape;124;p16"/>
          <p:cNvSpPr txBox="1">
            <a:spLocks noGrp="1"/>
          </p:cNvSpPr>
          <p:nvPr>
            <p:ph type="title" idx="3"/>
          </p:nvPr>
        </p:nvSpPr>
        <p:spPr>
          <a:xfrm>
            <a:off x="3487101" y="2330175"/>
            <a:ext cx="216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5" name="Google Shape;125;p16"/>
          <p:cNvSpPr txBox="1">
            <a:spLocks noGrp="1"/>
          </p:cNvSpPr>
          <p:nvPr>
            <p:ph type="subTitle" idx="4"/>
          </p:nvPr>
        </p:nvSpPr>
        <p:spPr>
          <a:xfrm>
            <a:off x="3487100" y="2720558"/>
            <a:ext cx="2169600" cy="88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26" name="Google Shape;126;p16"/>
          <p:cNvSpPr txBox="1">
            <a:spLocks noGrp="1"/>
          </p:cNvSpPr>
          <p:nvPr>
            <p:ph type="title" idx="5"/>
          </p:nvPr>
        </p:nvSpPr>
        <p:spPr>
          <a:xfrm>
            <a:off x="6064802" y="2330175"/>
            <a:ext cx="216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7" name="Google Shape;127;p16"/>
          <p:cNvSpPr txBox="1">
            <a:spLocks noGrp="1"/>
          </p:cNvSpPr>
          <p:nvPr>
            <p:ph type="subTitle" idx="6"/>
          </p:nvPr>
        </p:nvSpPr>
        <p:spPr>
          <a:xfrm>
            <a:off x="6064800" y="2720558"/>
            <a:ext cx="2169600" cy="88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pic>
        <p:nvPicPr>
          <p:cNvPr id="128" name="Google Shape;128;p16"/>
          <p:cNvPicPr preferRelativeResize="0"/>
          <p:nvPr/>
        </p:nvPicPr>
        <p:blipFill rotWithShape="1">
          <a:blip r:embed="rId2">
            <a:alphaModFix/>
          </a:blip>
          <a:srcRect/>
          <a:stretch/>
        </p:blipFill>
        <p:spPr>
          <a:xfrm rot="3546976">
            <a:off x="-485442" y="-893769"/>
            <a:ext cx="1796434" cy="4090188"/>
          </a:xfrm>
          <a:prstGeom prst="rect">
            <a:avLst/>
          </a:prstGeom>
          <a:noFill/>
          <a:ln>
            <a:noFill/>
          </a:ln>
        </p:spPr>
      </p:pic>
      <p:pic>
        <p:nvPicPr>
          <p:cNvPr id="129" name="Google Shape;129;p16"/>
          <p:cNvPicPr preferRelativeResize="0"/>
          <p:nvPr/>
        </p:nvPicPr>
        <p:blipFill rotWithShape="1">
          <a:blip r:embed="rId3">
            <a:alphaModFix/>
          </a:blip>
          <a:srcRect/>
          <a:stretch/>
        </p:blipFill>
        <p:spPr>
          <a:xfrm rot="10800000" flipH="1">
            <a:off x="7789500" y="-310000"/>
            <a:ext cx="1572000" cy="2036650"/>
          </a:xfrm>
          <a:prstGeom prst="rect">
            <a:avLst/>
          </a:prstGeom>
          <a:noFill/>
          <a:ln>
            <a:noFill/>
          </a:ln>
        </p:spPr>
      </p:pic>
      <p:pic>
        <p:nvPicPr>
          <p:cNvPr id="130" name="Google Shape;130;p16"/>
          <p:cNvPicPr preferRelativeResize="0"/>
          <p:nvPr/>
        </p:nvPicPr>
        <p:blipFill rotWithShape="1">
          <a:blip r:embed="rId4">
            <a:alphaModFix/>
          </a:blip>
          <a:srcRect/>
          <a:stretch/>
        </p:blipFill>
        <p:spPr>
          <a:xfrm rot="-5400000">
            <a:off x="2031350" y="3095450"/>
            <a:ext cx="1724400" cy="4182900"/>
          </a:xfrm>
          <a:prstGeom prst="rect">
            <a:avLst/>
          </a:prstGeom>
          <a:noFill/>
          <a:ln>
            <a:noFill/>
          </a:ln>
        </p:spPr>
      </p:pic>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p:cSld name="CUSTOM_4">
    <p:spTree>
      <p:nvGrpSpPr>
        <p:cNvPr id="1" name="Shape 185"/>
        <p:cNvGrpSpPr/>
        <p:nvPr/>
      </p:nvGrpSpPr>
      <p:grpSpPr>
        <a:xfrm>
          <a:off x="0" y="0"/>
          <a:ext cx="0" cy="0"/>
          <a:chOff x="0" y="0"/>
          <a:chExt cx="0" cy="0"/>
        </a:xfrm>
      </p:grpSpPr>
      <p:sp>
        <p:nvSpPr>
          <p:cNvPr id="186" name="Google Shape;186;p21"/>
          <p:cNvSpPr txBox="1">
            <a:spLocks noGrp="1"/>
          </p:cNvSpPr>
          <p:nvPr>
            <p:ph type="subTitle" idx="1"/>
          </p:nvPr>
        </p:nvSpPr>
        <p:spPr>
          <a:xfrm>
            <a:off x="2640050" y="2283675"/>
            <a:ext cx="3863700" cy="1388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187" name="Google Shape;187;p21"/>
          <p:cNvSpPr txBox="1">
            <a:spLocks noGrp="1"/>
          </p:cNvSpPr>
          <p:nvPr>
            <p:ph type="title"/>
          </p:nvPr>
        </p:nvSpPr>
        <p:spPr>
          <a:xfrm>
            <a:off x="713225" y="5395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188" name="Google Shape;188;p21"/>
          <p:cNvPicPr preferRelativeResize="0"/>
          <p:nvPr/>
        </p:nvPicPr>
        <p:blipFill rotWithShape="1">
          <a:blip r:embed="rId2">
            <a:alphaModFix/>
          </a:blip>
          <a:srcRect/>
          <a:stretch/>
        </p:blipFill>
        <p:spPr>
          <a:xfrm rot="-3883295" flipH="1">
            <a:off x="183142" y="3147922"/>
            <a:ext cx="2309974" cy="1325469"/>
          </a:xfrm>
          <a:prstGeom prst="rect">
            <a:avLst/>
          </a:prstGeom>
          <a:noFill/>
          <a:ln>
            <a:noFill/>
          </a:ln>
        </p:spPr>
      </p:pic>
      <p:pic>
        <p:nvPicPr>
          <p:cNvPr id="189" name="Google Shape;189;p21"/>
          <p:cNvPicPr preferRelativeResize="0"/>
          <p:nvPr/>
        </p:nvPicPr>
        <p:blipFill rotWithShape="1">
          <a:blip r:embed="rId3">
            <a:alphaModFix/>
          </a:blip>
          <a:srcRect/>
          <a:stretch/>
        </p:blipFill>
        <p:spPr>
          <a:xfrm flipH="1">
            <a:off x="83624" y="1801283"/>
            <a:ext cx="1655192" cy="1602859"/>
          </a:xfrm>
          <a:prstGeom prst="rect">
            <a:avLst/>
          </a:prstGeom>
          <a:noFill/>
          <a:ln>
            <a:noFill/>
          </a:ln>
        </p:spPr>
      </p:pic>
      <p:pic>
        <p:nvPicPr>
          <p:cNvPr id="190" name="Google Shape;190;p21"/>
          <p:cNvPicPr preferRelativeResize="0"/>
          <p:nvPr/>
        </p:nvPicPr>
        <p:blipFill rotWithShape="1">
          <a:blip r:embed="rId4">
            <a:alphaModFix/>
          </a:blip>
          <a:srcRect/>
          <a:stretch/>
        </p:blipFill>
        <p:spPr>
          <a:xfrm rot="1639246" flipH="1">
            <a:off x="-112326" y="-148575"/>
            <a:ext cx="1733751" cy="3947450"/>
          </a:xfrm>
          <a:prstGeom prst="rect">
            <a:avLst/>
          </a:prstGeom>
          <a:noFill/>
          <a:ln>
            <a:noFill/>
          </a:ln>
        </p:spPr>
      </p:pic>
      <p:pic>
        <p:nvPicPr>
          <p:cNvPr id="191" name="Google Shape;191;p21"/>
          <p:cNvPicPr preferRelativeResize="0"/>
          <p:nvPr/>
        </p:nvPicPr>
        <p:blipFill>
          <a:blip r:embed="rId5">
            <a:alphaModFix/>
          </a:blip>
          <a:stretch>
            <a:fillRect/>
          </a:stretch>
        </p:blipFill>
        <p:spPr>
          <a:xfrm rot="6057767" flipH="1">
            <a:off x="7202025" y="1933876"/>
            <a:ext cx="1840875" cy="1700025"/>
          </a:xfrm>
          <a:prstGeom prst="rect">
            <a:avLst/>
          </a:prstGeom>
          <a:noFill/>
          <a:ln>
            <a:noFill/>
          </a:ln>
        </p:spPr>
      </p:pic>
      <p:pic>
        <p:nvPicPr>
          <p:cNvPr id="192" name="Google Shape;192;p21"/>
          <p:cNvPicPr preferRelativeResize="0"/>
          <p:nvPr/>
        </p:nvPicPr>
        <p:blipFill>
          <a:blip r:embed="rId6">
            <a:alphaModFix/>
          </a:blip>
          <a:stretch>
            <a:fillRect/>
          </a:stretch>
        </p:blipFill>
        <p:spPr>
          <a:xfrm>
            <a:off x="6602325" y="1217667"/>
            <a:ext cx="2386824" cy="4381382"/>
          </a:xfrm>
          <a:prstGeom prst="rect">
            <a:avLst/>
          </a:prstGeom>
          <a:noFill/>
          <a:ln>
            <a:noFill/>
          </a:ln>
        </p:spPr>
      </p:pic>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1pPr>
            <a:lvl2pPr lvl="1"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2pPr>
            <a:lvl3pPr lvl="2"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3pPr>
            <a:lvl4pPr lvl="3"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4pPr>
            <a:lvl5pPr lvl="4"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5pPr>
            <a:lvl6pPr lvl="5"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6pPr>
            <a:lvl7pPr lvl="6"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7pPr>
            <a:lvl8pPr lvl="7"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8pPr>
            <a:lvl9pPr lvl="8" algn="ctr">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9pPr>
          </a:lstStyle>
          <a:p>
            <a:endParaRPr/>
          </a:p>
        </p:txBody>
      </p:sp>
      <p:sp>
        <p:nvSpPr>
          <p:cNvPr id="7" name="Google Shape;7;p1"/>
          <p:cNvSpPr txBox="1">
            <a:spLocks noGrp="1"/>
          </p:cNvSpPr>
          <p:nvPr>
            <p:ph type="body" idx="1"/>
          </p:nvPr>
        </p:nvSpPr>
        <p:spPr>
          <a:xfrm>
            <a:off x="713225" y="1187600"/>
            <a:ext cx="7717500" cy="3416400"/>
          </a:xfrm>
          <a:prstGeom prst="rect">
            <a:avLst/>
          </a:prstGeom>
          <a:noFill/>
          <a:ln>
            <a:noFill/>
          </a:ln>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1pPr>
            <a:lvl2pPr marL="914400" lvl="1"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2pPr>
            <a:lvl3pPr marL="1371600" lvl="2"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3pPr>
            <a:lvl4pPr marL="1828800" lvl="3"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4pPr>
            <a:lvl5pPr marL="2286000" lvl="4"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5pPr>
            <a:lvl6pPr marL="2743200" lvl="5"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6pPr>
            <a:lvl7pPr marL="3200400" lvl="6"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7pPr>
            <a:lvl8pPr marL="3657600" lvl="7"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8pPr>
            <a:lvl9pPr marL="4114800" lvl="8" indent="-330200">
              <a:lnSpc>
                <a:spcPct val="100000"/>
              </a:lnSpc>
              <a:spcBef>
                <a:spcPts val="0"/>
              </a:spcBef>
              <a:spcAft>
                <a:spcPts val="0"/>
              </a:spcAft>
              <a:buClr>
                <a:schemeClr val="dk1"/>
              </a:buClr>
              <a:buSzPts val="1600"/>
              <a:buFont typeface="Karla"/>
              <a:buChar char="■"/>
              <a:defRPr sz="1600">
                <a:solidFill>
                  <a:schemeClr val="dk1"/>
                </a:solidFill>
                <a:latin typeface="Karla"/>
                <a:ea typeface="Karla"/>
                <a:cs typeface="Karla"/>
                <a:sym typeface="Karl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4" r:id="rId3"/>
    <p:sldLayoutId id="2147483655" r:id="rId4"/>
    <p:sldLayoutId id="2147483658" r:id="rId5"/>
    <p:sldLayoutId id="2147483659" r:id="rId6"/>
    <p:sldLayoutId id="2147483661" r:id="rId7"/>
    <p:sldLayoutId id="2147483662" r:id="rId8"/>
    <p:sldLayoutId id="2147483667" r:id="rId9"/>
    <p:sldLayoutId id="2147483673" r:id="rId10"/>
    <p:sldLayoutId id="2147483674" r:id="rId11"/>
  </p:sldLayoutIdLst>
  <p:transition spd="slow">
    <p:wip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s://www.nibusinessinfo.co.uk/content/types-business-software" TargetMode="External"/><Relationship Id="rId2" Type="http://schemas.openxmlformats.org/officeDocument/2006/relationships/hyperlink" Target="https://elearning.scranton.edu/resources/article/10-ways-enterprise-systems-affect-your-business/" TargetMode="Externa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1"/>
          <p:cNvSpPr txBox="1">
            <a:spLocks noGrp="1"/>
          </p:cNvSpPr>
          <p:nvPr>
            <p:ph type="ctrTitle"/>
          </p:nvPr>
        </p:nvSpPr>
        <p:spPr>
          <a:xfrm>
            <a:off x="1177035" y="3149565"/>
            <a:ext cx="7237500" cy="887450"/>
          </a:xfrm>
          <a:prstGeom prst="rect">
            <a:avLst/>
          </a:prstGeom>
        </p:spPr>
        <p:txBody>
          <a:bodyPr spcFirstLastPara="1" wrap="square" lIns="91425" tIns="91425" rIns="91425" bIns="91425" anchor="b" anchorCtr="0">
            <a:noAutofit/>
          </a:bodyPr>
          <a:lstStyle/>
          <a:p>
            <a:r>
              <a:rPr lang="en-GB" sz="4000" b="1" dirty="0">
                <a:solidFill>
                  <a:schemeClr val="tx1"/>
                </a:solidFill>
                <a:latin typeface="Cambria Math" panose="02040503050406030204" pitchFamily="18" charset="0"/>
                <a:ea typeface="Cambria Math" panose="02040503050406030204" pitchFamily="18" charset="0"/>
              </a:rPr>
              <a:t>Computer </a:t>
            </a:r>
            <a:r>
              <a:rPr lang="en-GB" sz="4000" b="1" dirty="0" smtClean="0">
                <a:solidFill>
                  <a:schemeClr val="tx1"/>
                </a:solidFill>
                <a:latin typeface="Cambria Math" panose="02040503050406030204" pitchFamily="18" charset="0"/>
                <a:ea typeface="Cambria Math" panose="02040503050406030204" pitchFamily="18" charset="0"/>
              </a:rPr>
              <a:t>Software for Business</a:t>
            </a:r>
            <a:r>
              <a:rPr lang="en-GB" sz="4000" b="1" dirty="0">
                <a:solidFill>
                  <a:schemeClr val="tx1"/>
                </a:solidFill>
                <a:latin typeface="Cambria Math" panose="02040503050406030204" pitchFamily="18" charset="0"/>
                <a:ea typeface="Cambria Math" panose="02040503050406030204" pitchFamily="18" charset="0"/>
              </a:rPr>
              <a:t/>
            </a:r>
            <a:br>
              <a:rPr lang="en-GB" sz="4000" b="1" dirty="0">
                <a:solidFill>
                  <a:schemeClr val="tx1"/>
                </a:solidFill>
                <a:latin typeface="Cambria Math" panose="02040503050406030204" pitchFamily="18" charset="0"/>
                <a:ea typeface="Cambria Math" panose="02040503050406030204" pitchFamily="18" charset="0"/>
              </a:rPr>
            </a:br>
            <a:r>
              <a:rPr lang="en-US" sz="4000" b="1" dirty="0">
                <a:solidFill>
                  <a:schemeClr val="tx1"/>
                </a:solidFill>
                <a:latin typeface="Cambria Math" panose="02040503050406030204" pitchFamily="18" charset="0"/>
                <a:ea typeface="Cambria Math" panose="02040503050406030204" pitchFamily="18" charset="0"/>
              </a:rPr>
              <a:t/>
            </a:r>
            <a:br>
              <a:rPr lang="en-US" sz="4000" b="1" dirty="0">
                <a:solidFill>
                  <a:schemeClr val="tx1"/>
                </a:solidFill>
                <a:latin typeface="Cambria Math" panose="02040503050406030204" pitchFamily="18" charset="0"/>
                <a:ea typeface="Cambria Math" panose="02040503050406030204" pitchFamily="18" charset="0"/>
              </a:rPr>
            </a:br>
            <a:endParaRPr sz="4000" b="1" dirty="0">
              <a:solidFill>
                <a:schemeClr val="tx1"/>
              </a:solidFill>
              <a:latin typeface="Cambria Math" panose="02040503050406030204" pitchFamily="18" charset="0"/>
              <a:ea typeface="Cambria Math" panose="02040503050406030204" pitchFamily="18" charset="0"/>
            </a:endParaRP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166" y="240302"/>
            <a:ext cx="2602029" cy="1073337"/>
          </a:xfrm>
          <a:prstGeom prst="rect">
            <a:avLst/>
          </a:prstGeom>
        </p:spPr>
      </p:pic>
      <p:pic>
        <p:nvPicPr>
          <p:cNvPr id="5" name="صورة 4"/>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7756987" y="240302"/>
            <a:ext cx="1062227" cy="944202"/>
          </a:xfrm>
          <a:prstGeom prst="rect">
            <a:avLst/>
          </a:prstGeom>
        </p:spPr>
      </p:pic>
      <p:sp>
        <p:nvSpPr>
          <p:cNvPr id="6" name="مربع نص 5"/>
          <p:cNvSpPr txBox="1"/>
          <p:nvPr/>
        </p:nvSpPr>
        <p:spPr>
          <a:xfrm>
            <a:off x="2280863" y="892116"/>
            <a:ext cx="5042770" cy="646331"/>
          </a:xfrm>
          <a:prstGeom prst="rect">
            <a:avLst/>
          </a:prstGeom>
          <a:noFill/>
        </p:spPr>
        <p:txBody>
          <a:bodyPr wrap="square" rtlCol="1">
            <a:spAutoFit/>
          </a:bodyPr>
          <a:lstStyle/>
          <a:p>
            <a:pPr algn="ctr" rtl="0"/>
            <a:r>
              <a:rPr lang="en-US" sz="1800" b="1" dirty="0">
                <a:solidFill>
                  <a:schemeClr val="tx1">
                    <a:lumMod val="95000"/>
                    <a:lumOff val="5000"/>
                  </a:schemeClr>
                </a:solidFill>
                <a:latin typeface="Cambria Math" panose="02040503050406030204" pitchFamily="18" charset="0"/>
                <a:ea typeface="Cambria Math" panose="02040503050406030204" pitchFamily="18" charset="0"/>
                <a:cs typeface="Mongolian Baiti" panose="03000500000000000000" pitchFamily="66" charset="0"/>
              </a:rPr>
              <a:t>Libyan </a:t>
            </a:r>
            <a:r>
              <a:rPr lang="en-US" sz="1800" b="1" dirty="0" smtClean="0">
                <a:solidFill>
                  <a:schemeClr val="tx1">
                    <a:lumMod val="95000"/>
                    <a:lumOff val="5000"/>
                  </a:schemeClr>
                </a:solidFill>
                <a:latin typeface="Cambria Math" panose="02040503050406030204" pitchFamily="18" charset="0"/>
                <a:ea typeface="Cambria Math" panose="02040503050406030204" pitchFamily="18" charset="0"/>
                <a:cs typeface="Mongolian Baiti" panose="03000500000000000000" pitchFamily="66" charset="0"/>
              </a:rPr>
              <a:t>International Medical University </a:t>
            </a:r>
          </a:p>
          <a:p>
            <a:pPr algn="ctr" rtl="0"/>
            <a:r>
              <a:rPr lang="en-US" sz="1800" b="1" dirty="0" smtClean="0">
                <a:solidFill>
                  <a:schemeClr val="tx1">
                    <a:lumMod val="95000"/>
                    <a:lumOff val="5000"/>
                  </a:schemeClr>
                </a:solidFill>
                <a:latin typeface="Cambria Math" panose="02040503050406030204" pitchFamily="18" charset="0"/>
                <a:ea typeface="Cambria Math" panose="02040503050406030204" pitchFamily="18" charset="0"/>
                <a:cs typeface="Mongolian Baiti" panose="03000500000000000000" pitchFamily="66" charset="0"/>
              </a:rPr>
              <a:t>Faculty of Business </a:t>
            </a:r>
            <a:r>
              <a:rPr lang="en-US" sz="1800" b="1" dirty="0">
                <a:solidFill>
                  <a:schemeClr val="tx1">
                    <a:lumMod val="95000"/>
                    <a:lumOff val="5000"/>
                  </a:schemeClr>
                </a:solidFill>
                <a:latin typeface="Cambria Math" panose="02040503050406030204" pitchFamily="18" charset="0"/>
                <a:ea typeface="Cambria Math" panose="02040503050406030204" pitchFamily="18" charset="0"/>
                <a:cs typeface="Mongolian Baiti" panose="03000500000000000000" pitchFamily="66" charset="0"/>
              </a:rPr>
              <a:t>A</a:t>
            </a:r>
            <a:r>
              <a:rPr lang="en-US" sz="1800" b="1" dirty="0" smtClean="0">
                <a:solidFill>
                  <a:schemeClr val="tx1">
                    <a:lumMod val="95000"/>
                    <a:lumOff val="5000"/>
                  </a:schemeClr>
                </a:solidFill>
                <a:latin typeface="Cambria Math" panose="02040503050406030204" pitchFamily="18" charset="0"/>
                <a:ea typeface="Cambria Math" panose="02040503050406030204" pitchFamily="18" charset="0"/>
                <a:cs typeface="Mongolian Baiti" panose="03000500000000000000" pitchFamily="66" charset="0"/>
              </a:rPr>
              <a:t>dminstration</a:t>
            </a:r>
          </a:p>
        </p:txBody>
      </p:sp>
      <p:sp>
        <p:nvSpPr>
          <p:cNvPr id="8" name="Google Shape;166;p25"/>
          <p:cNvSpPr txBox="1">
            <a:spLocks noGrp="1"/>
          </p:cNvSpPr>
          <p:nvPr>
            <p:ph type="subTitle" idx="1"/>
          </p:nvPr>
        </p:nvSpPr>
        <p:spPr>
          <a:xfrm>
            <a:off x="443248" y="4261823"/>
            <a:ext cx="4359000" cy="409500"/>
          </a:xfrm>
          <a:prstGeom prst="rect">
            <a:avLst/>
          </a:prstGeom>
        </p:spPr>
        <p:txBody>
          <a:bodyPr spcFirstLastPara="1" wrap="square" lIns="91425" tIns="91425" rIns="91425" bIns="91425" anchor="ctr" anchorCtr="0">
            <a:noAutofit/>
          </a:bodyPr>
          <a:lstStyle/>
          <a:p>
            <a:r>
              <a:rPr lang="en-US" dirty="0" smtClean="0">
                <a:solidFill>
                  <a:schemeClr val="tx1"/>
                </a:solidFill>
                <a:latin typeface="Montserrat ExtraLight" panose="020B0604020202020204" charset="0"/>
                <a:cs typeface="Mongolian Baiti" panose="03000500000000000000" pitchFamily="66" charset="0"/>
              </a:rPr>
              <a:t>Names: </a:t>
            </a:r>
            <a:r>
              <a:rPr lang="en-US" dirty="0" err="1">
                <a:solidFill>
                  <a:schemeClr val="tx1"/>
                </a:solidFill>
              </a:rPr>
              <a:t>Alaa</a:t>
            </a:r>
            <a:r>
              <a:rPr lang="en-US" dirty="0">
                <a:solidFill>
                  <a:schemeClr val="tx1"/>
                </a:solidFill>
              </a:rPr>
              <a:t> </a:t>
            </a:r>
            <a:r>
              <a:rPr lang="en-US" dirty="0" err="1" smtClean="0">
                <a:solidFill>
                  <a:schemeClr val="tx1"/>
                </a:solidFill>
              </a:rPr>
              <a:t>Buazza</a:t>
            </a:r>
            <a:r>
              <a:rPr lang="en-US" dirty="0" smtClean="0">
                <a:solidFill>
                  <a:schemeClr val="tx1"/>
                </a:solidFill>
              </a:rPr>
              <a:t> &amp; Roua El.frgani</a:t>
            </a:r>
            <a:endParaRPr lang="en-US" dirty="0">
              <a:solidFill>
                <a:schemeClr val="tx1"/>
              </a:solidFill>
            </a:endParaRPr>
          </a:p>
          <a:p>
            <a:r>
              <a:rPr lang="en-US" dirty="0" smtClean="0">
                <a:solidFill>
                  <a:schemeClr val="tx1"/>
                </a:solidFill>
              </a:rPr>
              <a:t> </a:t>
            </a:r>
            <a:r>
              <a:rPr lang="en-US" dirty="0" smtClean="0">
                <a:solidFill>
                  <a:schemeClr val="tx1"/>
                </a:solidFill>
                <a:latin typeface="Montserrat ExtraLight" panose="020B0604020202020204" charset="0"/>
                <a:cs typeface="Mongolian Baiti" panose="03000500000000000000" pitchFamily="66" charset="0"/>
              </a:rPr>
              <a:t>ID:</a:t>
            </a:r>
            <a:r>
              <a:rPr lang="en-US" dirty="0" smtClean="0">
                <a:solidFill>
                  <a:schemeClr val="tx1"/>
                </a:solidFill>
              </a:rPr>
              <a:t>2526,</a:t>
            </a:r>
            <a:r>
              <a:rPr lang="en-US" dirty="0" smtClean="0">
                <a:solidFill>
                  <a:schemeClr val="tx1"/>
                </a:solidFill>
                <a:latin typeface="Montserrat ExtraLight" panose="020B0604020202020204" charset="0"/>
                <a:cs typeface="Mongolian Baiti" panose="03000500000000000000" pitchFamily="66" charset="0"/>
              </a:rPr>
              <a:t>3169</a:t>
            </a:r>
            <a:endParaRPr lang="en-US" dirty="0">
              <a:solidFill>
                <a:schemeClr val="tx1"/>
              </a:solidFill>
              <a:latin typeface="Montserrat ExtraLight" panose="020B0604020202020204" charset="0"/>
              <a:cs typeface="Mongolian Baiti" panose="03000500000000000000" pitchFamily="66" charset="0"/>
            </a:endParaRPr>
          </a:p>
          <a:p>
            <a:pPr marL="0" lvl="0" indent="0" algn="ctr" rtl="0">
              <a:spcBef>
                <a:spcPts val="0"/>
              </a:spcBef>
              <a:spcAft>
                <a:spcPts val="0"/>
              </a:spcAft>
              <a:buNone/>
            </a:pPr>
            <a:endParaRPr dirty="0">
              <a:solidFill>
                <a:schemeClr val="tx1"/>
              </a:solidFill>
            </a:endParaRPr>
          </a:p>
        </p:txBody>
      </p:sp>
      <p:sp>
        <p:nvSpPr>
          <p:cNvPr id="3" name="مربع نص 2"/>
          <p:cNvSpPr txBox="1"/>
          <p:nvPr/>
        </p:nvSpPr>
        <p:spPr>
          <a:xfrm>
            <a:off x="8414535" y="4602822"/>
            <a:ext cx="404679" cy="318499"/>
          </a:xfrm>
          <a:prstGeom prst="rect">
            <a:avLst/>
          </a:prstGeom>
          <a:noFill/>
        </p:spPr>
        <p:txBody>
          <a:bodyPr wrap="square" rtlCol="1">
            <a:spAutoFit/>
          </a:bodyPr>
          <a:lstStyle/>
          <a:p>
            <a:r>
              <a:rPr lang="en-US" dirty="0" smtClean="0"/>
              <a:t>1</a:t>
            </a:r>
            <a:endParaRPr lang="ar-LY" dirty="0"/>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9071" y="1482208"/>
            <a:ext cx="3027931" cy="3027931"/>
          </a:xfrm>
          <a:prstGeom prst="rect">
            <a:avLst/>
          </a:prstGeom>
        </p:spPr>
      </p:pic>
      <p:sp>
        <p:nvSpPr>
          <p:cNvPr id="4" name="مربع نص 3"/>
          <p:cNvSpPr txBox="1"/>
          <p:nvPr/>
        </p:nvSpPr>
        <p:spPr>
          <a:xfrm>
            <a:off x="8414535" y="4602822"/>
            <a:ext cx="404679" cy="318499"/>
          </a:xfrm>
          <a:prstGeom prst="rect">
            <a:avLst/>
          </a:prstGeom>
          <a:noFill/>
        </p:spPr>
        <p:txBody>
          <a:bodyPr wrap="square" rtlCol="1">
            <a:spAutoFit/>
          </a:bodyPr>
          <a:lstStyle/>
          <a:p>
            <a:r>
              <a:rPr lang="en-US" dirty="0" smtClean="0"/>
              <a:t>10</a:t>
            </a:r>
            <a:endParaRPr lang="ar-LY" dirty="0"/>
          </a:p>
        </p:txBody>
      </p:sp>
      <p:sp>
        <p:nvSpPr>
          <p:cNvPr id="2" name="مستطيل 1"/>
          <p:cNvSpPr/>
          <p:nvPr/>
        </p:nvSpPr>
        <p:spPr>
          <a:xfrm>
            <a:off x="831646" y="1592494"/>
            <a:ext cx="4647426" cy="2031325"/>
          </a:xfrm>
          <a:prstGeom prst="rect">
            <a:avLst/>
          </a:prstGeom>
        </p:spPr>
        <p:txBody>
          <a:bodyPr wrap="none">
            <a:spAutoFit/>
          </a:bodyPr>
          <a:lstStyle/>
          <a:p>
            <a:pPr fontAlgn="base"/>
            <a:r>
              <a:rPr lang="en-GB" sz="1800" b="1" dirty="0">
                <a:solidFill>
                  <a:schemeClr val="bg2">
                    <a:lumMod val="75000"/>
                  </a:schemeClr>
                </a:solidFill>
              </a:rPr>
              <a:t>Significance of DMBS in other </a:t>
            </a:r>
            <a:r>
              <a:rPr lang="en-GB" sz="1800" b="1" dirty="0" smtClean="0">
                <a:solidFill>
                  <a:schemeClr val="bg2">
                    <a:lumMod val="75000"/>
                  </a:schemeClr>
                </a:solidFill>
              </a:rPr>
              <a:t>industries</a:t>
            </a:r>
          </a:p>
          <a:p>
            <a:pPr marL="285750" indent="-285750">
              <a:buFont typeface="Arial" panose="020B0604020202020204" pitchFamily="34" charset="0"/>
              <a:buChar char="•"/>
            </a:pPr>
            <a:r>
              <a:rPr lang="en-GB" sz="1800" dirty="0"/>
              <a:t>Sales</a:t>
            </a:r>
          </a:p>
          <a:p>
            <a:pPr marL="285750" indent="-285750">
              <a:buFont typeface="Arial" panose="020B0604020202020204" pitchFamily="34" charset="0"/>
              <a:buChar char="•"/>
            </a:pPr>
            <a:r>
              <a:rPr lang="en-GB" sz="1800" dirty="0"/>
              <a:t>Finance</a:t>
            </a:r>
          </a:p>
          <a:p>
            <a:pPr marL="285750" indent="-285750">
              <a:buFont typeface="Arial" panose="020B0604020202020204" pitchFamily="34" charset="0"/>
              <a:buChar char="•"/>
            </a:pPr>
            <a:r>
              <a:rPr lang="en-GB" sz="1800" dirty="0"/>
              <a:t>HR management</a:t>
            </a:r>
          </a:p>
          <a:p>
            <a:pPr marL="285750" indent="-285750">
              <a:buFont typeface="Arial" panose="020B0604020202020204" pitchFamily="34" charset="0"/>
              <a:buChar char="•"/>
            </a:pPr>
            <a:r>
              <a:rPr lang="en-GB" sz="1800" dirty="0"/>
              <a:t>Banking</a:t>
            </a:r>
          </a:p>
          <a:p>
            <a:pPr marL="285750" indent="-285750">
              <a:buFont typeface="Arial" panose="020B0604020202020204" pitchFamily="34" charset="0"/>
              <a:buChar char="•"/>
            </a:pPr>
            <a:r>
              <a:rPr lang="en-GB" sz="1800" dirty="0"/>
              <a:t>Telecommunication</a:t>
            </a:r>
          </a:p>
          <a:p>
            <a:pPr marL="285750" indent="-285750">
              <a:buFont typeface="Arial" panose="020B0604020202020204" pitchFamily="34" charset="0"/>
              <a:buChar char="•"/>
            </a:pPr>
            <a:r>
              <a:rPr lang="en-GB" sz="1800" dirty="0"/>
              <a:t>Manufacturing </a:t>
            </a:r>
            <a:endParaRPr lang="en-GB" sz="1800" dirty="0">
              <a:solidFill>
                <a:schemeClr val="bg2">
                  <a:lumMod val="75000"/>
                </a:schemeClr>
              </a:solidFill>
            </a:endParaRPr>
          </a:p>
        </p:txBody>
      </p:sp>
    </p:spTree>
    <p:extLst>
      <p:ext uri="{BB962C8B-B14F-4D97-AF65-F5344CB8AC3E}">
        <p14:creationId xmlns:p14="http://schemas.microsoft.com/office/powerpoint/2010/main" val="955228824"/>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pic>
        <p:nvPicPr>
          <p:cNvPr id="5" name="صورة 4"/>
          <p:cNvPicPr>
            <a:picLocks noChangeAspect="1"/>
          </p:cNvPicPr>
          <p:nvPr/>
        </p:nvPicPr>
        <p:blipFill rotWithShape="1">
          <a:blip r:embed="rId3">
            <a:extLst>
              <a:ext uri="{28A0092B-C50C-407E-A947-70E740481C1C}">
                <a14:useLocalDpi xmlns:a14="http://schemas.microsoft.com/office/drawing/2010/main" val="0"/>
              </a:ext>
            </a:extLst>
          </a:blip>
          <a:srcRect b="5918"/>
          <a:stretch/>
        </p:blipFill>
        <p:spPr>
          <a:xfrm>
            <a:off x="4243228" y="1125276"/>
            <a:ext cx="4667031" cy="3097402"/>
          </a:xfrm>
          <a:prstGeom prst="rect">
            <a:avLst/>
          </a:prstGeom>
        </p:spPr>
      </p:pic>
      <p:sp>
        <p:nvSpPr>
          <p:cNvPr id="4" name="مربع نص 3"/>
          <p:cNvSpPr txBox="1"/>
          <p:nvPr/>
        </p:nvSpPr>
        <p:spPr>
          <a:xfrm>
            <a:off x="8414535" y="4602822"/>
            <a:ext cx="404679" cy="318499"/>
          </a:xfrm>
          <a:prstGeom prst="rect">
            <a:avLst/>
          </a:prstGeom>
          <a:noFill/>
        </p:spPr>
        <p:txBody>
          <a:bodyPr wrap="square" rtlCol="1">
            <a:spAutoFit/>
          </a:bodyPr>
          <a:lstStyle/>
          <a:p>
            <a:r>
              <a:rPr lang="en-US" dirty="0" smtClean="0"/>
              <a:t>11</a:t>
            </a:r>
            <a:endParaRPr lang="ar-LY" dirty="0"/>
          </a:p>
        </p:txBody>
      </p:sp>
      <p:sp>
        <p:nvSpPr>
          <p:cNvPr id="15" name="مربع نص 14"/>
          <p:cNvSpPr txBox="1"/>
          <p:nvPr/>
        </p:nvSpPr>
        <p:spPr>
          <a:xfrm>
            <a:off x="503430" y="1505001"/>
            <a:ext cx="3821991" cy="3416320"/>
          </a:xfrm>
          <a:prstGeom prst="rect">
            <a:avLst/>
          </a:prstGeom>
          <a:noFill/>
        </p:spPr>
        <p:txBody>
          <a:bodyPr wrap="square" rtlCol="1">
            <a:spAutoFit/>
          </a:bodyPr>
          <a:lstStyle/>
          <a:p>
            <a:r>
              <a:rPr lang="en-US" sz="2000" b="1" dirty="0"/>
              <a:t>Supply chain management software </a:t>
            </a:r>
            <a:endParaRPr lang="en-US" sz="2000" b="1" dirty="0" smtClean="0"/>
          </a:p>
          <a:p>
            <a:r>
              <a:rPr lang="en-US" sz="1600" dirty="0"/>
              <a:t>(SCM) is used in the management of producing a product from raw materials through the various manufacturing and distribution processes until the product ends up in the hands of the consumer. </a:t>
            </a:r>
          </a:p>
          <a:p>
            <a:endParaRPr lang="en-GB" sz="1600" dirty="0" smtClean="0"/>
          </a:p>
          <a:p>
            <a:endParaRPr lang="en-US" sz="1600" dirty="0"/>
          </a:p>
          <a:p>
            <a:endParaRPr lang="en-US" sz="1600" b="1" dirty="0" smtClean="0">
              <a:solidFill>
                <a:schemeClr val="bg2"/>
              </a:solidFill>
            </a:endParaRPr>
          </a:p>
          <a:p>
            <a:endParaRPr lang="en-US" sz="1600" b="1" dirty="0" smtClean="0">
              <a:solidFill>
                <a:schemeClr val="bg2"/>
              </a:solidFill>
            </a:endParaRPr>
          </a:p>
          <a:p>
            <a:pPr marL="285750" indent="-285750">
              <a:buFont typeface="Arial" panose="020B0604020202020204" pitchFamily="34" charset="0"/>
              <a:buChar char="•"/>
            </a:pPr>
            <a:endParaRPr lang="en-AU" sz="1600" dirty="0" smtClean="0"/>
          </a:p>
          <a:p>
            <a:pPr marL="285750" indent="-285750">
              <a:buFont typeface="Arial" panose="020B0604020202020204" pitchFamily="34" charset="0"/>
              <a:buChar char="•"/>
            </a:pPr>
            <a:endParaRPr lang="ar-LY" sz="1600" dirty="0"/>
          </a:p>
        </p:txBody>
      </p:sp>
    </p:spTree>
    <p:extLst>
      <p:ext uri="{BB962C8B-B14F-4D97-AF65-F5344CB8AC3E}">
        <p14:creationId xmlns:p14="http://schemas.microsoft.com/office/powerpoint/2010/main" val="2596462129"/>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p:cNvSpPr txBox="1"/>
          <p:nvPr/>
        </p:nvSpPr>
        <p:spPr>
          <a:xfrm>
            <a:off x="723967" y="1434792"/>
            <a:ext cx="4709272" cy="4524315"/>
          </a:xfrm>
          <a:prstGeom prst="rect">
            <a:avLst/>
          </a:prstGeom>
          <a:noFill/>
        </p:spPr>
        <p:txBody>
          <a:bodyPr wrap="square" rtlCol="1">
            <a:spAutoFit/>
          </a:bodyPr>
          <a:lstStyle/>
          <a:p>
            <a:endParaRPr lang="en-US" altLang="ko-KR" sz="1800" b="1" dirty="0" smtClean="0">
              <a:solidFill>
                <a:srgbClr val="002060"/>
              </a:solidFill>
            </a:endParaRPr>
          </a:p>
          <a:p>
            <a:r>
              <a:rPr lang="en-US" altLang="ko-KR" sz="1800" b="1" dirty="0" smtClean="0">
                <a:solidFill>
                  <a:srgbClr val="002060"/>
                </a:solidFill>
              </a:rPr>
              <a:t>Supply </a:t>
            </a:r>
            <a:r>
              <a:rPr lang="en-US" altLang="ko-KR" sz="1800" b="1" dirty="0">
                <a:solidFill>
                  <a:srgbClr val="002060"/>
                </a:solidFill>
              </a:rPr>
              <a:t>chain planning </a:t>
            </a:r>
            <a:r>
              <a:rPr lang="en-US" altLang="ko-KR" sz="1800" b="1" dirty="0" smtClean="0">
                <a:solidFill>
                  <a:srgbClr val="002060"/>
                </a:solidFill>
              </a:rPr>
              <a:t>systems</a:t>
            </a:r>
            <a:endParaRPr lang="ko-KR" altLang="en-US" sz="1800" b="1" dirty="0">
              <a:solidFill>
                <a:srgbClr val="002060"/>
              </a:solidFill>
            </a:endParaRPr>
          </a:p>
          <a:p>
            <a:r>
              <a:rPr lang="en-GB" sz="1800" dirty="0" smtClean="0"/>
              <a:t>Systems </a:t>
            </a:r>
            <a:r>
              <a:rPr lang="en-GB" sz="1800" dirty="0"/>
              <a:t>which enable the firm to generate demand forecasts for a product, develop sourcing and manufacturing plans for that product, make adjustments to production and distribution plans, and share that information with relevant supply chain members</a:t>
            </a:r>
            <a:endParaRPr lang="ko-KR" altLang="en-US" sz="1800" dirty="0">
              <a:solidFill>
                <a:schemeClr val="tx1">
                  <a:lumMod val="75000"/>
                  <a:lumOff val="25000"/>
                </a:schemeClr>
              </a:solidFill>
            </a:endParaRPr>
          </a:p>
          <a:p>
            <a:endParaRPr lang="en-US" altLang="ko-KR" sz="1800" dirty="0">
              <a:solidFill>
                <a:srgbClr val="002060"/>
              </a:solidFill>
            </a:endParaRPr>
          </a:p>
          <a:p>
            <a:endParaRPr lang="ko-KR" altLang="en-US" sz="1800" dirty="0">
              <a:solidFill>
                <a:schemeClr val="tx1">
                  <a:lumMod val="75000"/>
                  <a:lumOff val="25000"/>
                </a:schemeClr>
              </a:solidFill>
            </a:endParaRPr>
          </a:p>
          <a:p>
            <a:endParaRPr lang="en-US" sz="1800" dirty="0"/>
          </a:p>
          <a:p>
            <a:endParaRPr lang="en-US" sz="1800" b="1" dirty="0" smtClean="0">
              <a:solidFill>
                <a:schemeClr val="bg2"/>
              </a:solidFill>
            </a:endParaRPr>
          </a:p>
          <a:p>
            <a:endParaRPr lang="en-US" sz="1800" b="1" dirty="0" smtClean="0">
              <a:solidFill>
                <a:schemeClr val="bg2"/>
              </a:solidFill>
            </a:endParaRPr>
          </a:p>
          <a:p>
            <a:pPr marL="285750" indent="-285750">
              <a:buFont typeface="Arial" panose="020B0604020202020204" pitchFamily="34" charset="0"/>
              <a:buChar char="•"/>
            </a:pPr>
            <a:endParaRPr lang="en-AU" sz="1800" dirty="0" smtClean="0"/>
          </a:p>
          <a:p>
            <a:pPr marL="285750" indent="-285750">
              <a:buFont typeface="Arial" panose="020B0604020202020204" pitchFamily="34" charset="0"/>
              <a:buChar char="•"/>
            </a:pPr>
            <a:endParaRPr lang="ar-LY" sz="1800" dirty="0"/>
          </a:p>
        </p:txBody>
      </p:sp>
      <p:sp>
        <p:nvSpPr>
          <p:cNvPr id="9" name="مربع نص 8"/>
          <p:cNvSpPr txBox="1"/>
          <p:nvPr/>
        </p:nvSpPr>
        <p:spPr>
          <a:xfrm>
            <a:off x="8414535" y="4602822"/>
            <a:ext cx="404679" cy="318499"/>
          </a:xfrm>
          <a:prstGeom prst="rect">
            <a:avLst/>
          </a:prstGeom>
          <a:noFill/>
        </p:spPr>
        <p:txBody>
          <a:bodyPr wrap="square" rtlCol="1">
            <a:spAutoFit/>
          </a:bodyPr>
          <a:lstStyle/>
          <a:p>
            <a:r>
              <a:rPr lang="en-US" dirty="0" smtClean="0"/>
              <a:t>12</a:t>
            </a:r>
            <a:endParaRPr lang="ar-LY" dirty="0"/>
          </a:p>
        </p:txBody>
      </p:sp>
      <p:pic>
        <p:nvPicPr>
          <p:cNvPr id="10" name="صورة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817" y="1434792"/>
            <a:ext cx="3070057" cy="2703857"/>
          </a:xfrm>
          <a:prstGeom prst="rect">
            <a:avLst/>
          </a:prstGeom>
        </p:spPr>
      </p:pic>
      <p:sp>
        <p:nvSpPr>
          <p:cNvPr id="11" name="مربع نص 10"/>
          <p:cNvSpPr txBox="1"/>
          <p:nvPr/>
        </p:nvSpPr>
        <p:spPr>
          <a:xfrm>
            <a:off x="723967" y="970619"/>
            <a:ext cx="5645889" cy="707886"/>
          </a:xfrm>
          <a:prstGeom prst="rect">
            <a:avLst/>
          </a:prstGeom>
          <a:noFill/>
        </p:spPr>
        <p:txBody>
          <a:bodyPr wrap="square" rtlCol="1">
            <a:spAutoFit/>
          </a:bodyPr>
          <a:lstStyle/>
          <a:p>
            <a:r>
              <a:rPr lang="en-US" sz="2000" b="1" dirty="0"/>
              <a:t>Supply chain management can classified as</a:t>
            </a:r>
            <a:endParaRPr lang="en-GB" sz="2000" b="1" dirty="0"/>
          </a:p>
          <a:p>
            <a:endParaRPr lang="ar-LY" sz="2000" b="1" dirty="0"/>
          </a:p>
        </p:txBody>
      </p:sp>
    </p:spTree>
    <p:extLst>
      <p:ext uri="{BB962C8B-B14F-4D97-AF65-F5344CB8AC3E}">
        <p14:creationId xmlns:p14="http://schemas.microsoft.com/office/powerpoint/2010/main" val="3094197796"/>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0921" y="1350335"/>
            <a:ext cx="3735242" cy="2858604"/>
          </a:xfrm>
          <a:prstGeom prst="rect">
            <a:avLst/>
          </a:prstGeom>
        </p:spPr>
      </p:pic>
      <p:sp>
        <p:nvSpPr>
          <p:cNvPr id="8" name="مربع نص 7"/>
          <p:cNvSpPr txBox="1"/>
          <p:nvPr/>
        </p:nvSpPr>
        <p:spPr>
          <a:xfrm>
            <a:off x="564480" y="1181836"/>
            <a:ext cx="5060144" cy="3739485"/>
          </a:xfrm>
          <a:prstGeom prst="rect">
            <a:avLst/>
          </a:prstGeom>
          <a:noFill/>
        </p:spPr>
        <p:txBody>
          <a:bodyPr wrap="square" rtlCol="1">
            <a:spAutoFit/>
          </a:bodyPr>
          <a:lstStyle/>
          <a:p>
            <a:endParaRPr lang="en-GB" sz="1600" dirty="0" smtClean="0"/>
          </a:p>
          <a:p>
            <a:r>
              <a:rPr lang="en-US" altLang="ko-KR" sz="1600" b="1" dirty="0">
                <a:solidFill>
                  <a:srgbClr val="002060"/>
                </a:solidFill>
              </a:rPr>
              <a:t>Supply chain execution systems</a:t>
            </a:r>
            <a:r>
              <a:rPr lang="en-US" altLang="ko-KR" sz="1800" b="1" dirty="0">
                <a:solidFill>
                  <a:srgbClr val="002060"/>
                </a:solidFill>
              </a:rPr>
              <a:t>:</a:t>
            </a:r>
          </a:p>
          <a:p>
            <a:r>
              <a:rPr lang="en-GB" sz="1600" dirty="0"/>
              <a:t>Systems that manage the physical flow of products through distribution </a:t>
            </a:r>
            <a:r>
              <a:rPr lang="en-GB" sz="1600" dirty="0" smtClean="0"/>
              <a:t>centres </a:t>
            </a:r>
            <a:r>
              <a:rPr lang="en-GB" sz="1600" dirty="0"/>
              <a:t>and warehouses to ensure that products are </a:t>
            </a:r>
            <a:endParaRPr lang="en-GB" sz="1600" dirty="0" smtClean="0"/>
          </a:p>
          <a:p>
            <a:r>
              <a:rPr lang="en-GB" sz="1600" dirty="0" smtClean="0"/>
              <a:t>delivered </a:t>
            </a:r>
            <a:r>
              <a:rPr lang="en-GB" sz="1600" dirty="0"/>
              <a:t>to the right locations in the most efficient </a:t>
            </a:r>
            <a:r>
              <a:rPr lang="en-GB" sz="1600" dirty="0" smtClean="0"/>
              <a:t>manner.</a:t>
            </a:r>
          </a:p>
          <a:p>
            <a:endParaRPr lang="en-GB" sz="1600" dirty="0" smtClean="0"/>
          </a:p>
          <a:p>
            <a:endParaRPr lang="en-US" altLang="ko-KR" sz="1600" dirty="0">
              <a:solidFill>
                <a:srgbClr val="002060"/>
              </a:solidFill>
            </a:endParaRPr>
          </a:p>
          <a:p>
            <a:endParaRPr lang="ko-KR" altLang="en-US" sz="1100" dirty="0">
              <a:solidFill>
                <a:schemeClr val="tx1">
                  <a:lumMod val="75000"/>
                  <a:lumOff val="25000"/>
                </a:schemeClr>
              </a:solidFill>
            </a:endParaRPr>
          </a:p>
          <a:p>
            <a:endParaRPr lang="en-US" sz="1600" dirty="0"/>
          </a:p>
          <a:p>
            <a:endParaRPr lang="en-US" sz="1600" b="1" dirty="0" smtClean="0">
              <a:solidFill>
                <a:schemeClr val="bg2"/>
              </a:solidFill>
            </a:endParaRPr>
          </a:p>
          <a:p>
            <a:endParaRPr lang="en-US" sz="1600" b="1" dirty="0" smtClean="0">
              <a:solidFill>
                <a:schemeClr val="bg2"/>
              </a:solidFill>
            </a:endParaRPr>
          </a:p>
          <a:p>
            <a:pPr marL="285750" indent="-285750">
              <a:buFont typeface="Arial" panose="020B0604020202020204" pitchFamily="34" charset="0"/>
              <a:buChar char="•"/>
            </a:pPr>
            <a:endParaRPr lang="en-AU" sz="1600" dirty="0" smtClean="0"/>
          </a:p>
          <a:p>
            <a:pPr marL="285750" indent="-285750">
              <a:buFont typeface="Arial" panose="020B0604020202020204" pitchFamily="34" charset="0"/>
              <a:buChar char="•"/>
            </a:pPr>
            <a:endParaRPr lang="ar-LY" sz="1600" dirty="0"/>
          </a:p>
        </p:txBody>
      </p:sp>
      <p:sp>
        <p:nvSpPr>
          <p:cNvPr id="9" name="مربع نص 8"/>
          <p:cNvSpPr txBox="1"/>
          <p:nvPr/>
        </p:nvSpPr>
        <p:spPr>
          <a:xfrm>
            <a:off x="8414535" y="4602822"/>
            <a:ext cx="404679" cy="318499"/>
          </a:xfrm>
          <a:prstGeom prst="rect">
            <a:avLst/>
          </a:prstGeom>
          <a:noFill/>
        </p:spPr>
        <p:txBody>
          <a:bodyPr wrap="square" rtlCol="1">
            <a:spAutoFit/>
          </a:bodyPr>
          <a:lstStyle/>
          <a:p>
            <a:r>
              <a:rPr lang="en-US" dirty="0" smtClean="0"/>
              <a:t>13</a:t>
            </a:r>
            <a:endParaRPr lang="ar-LY" dirty="0"/>
          </a:p>
        </p:txBody>
      </p:sp>
    </p:spTree>
    <p:extLst>
      <p:ext uri="{BB962C8B-B14F-4D97-AF65-F5344CB8AC3E}">
        <p14:creationId xmlns:p14="http://schemas.microsoft.com/office/powerpoint/2010/main" val="937012619"/>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8679" y="1835628"/>
            <a:ext cx="6171386" cy="3085693"/>
          </a:xfrm>
          <a:prstGeom prst="rect">
            <a:avLst/>
          </a:prstGeom>
        </p:spPr>
      </p:pic>
      <p:sp>
        <p:nvSpPr>
          <p:cNvPr id="8" name="مربع نص 7"/>
          <p:cNvSpPr txBox="1"/>
          <p:nvPr/>
        </p:nvSpPr>
        <p:spPr>
          <a:xfrm>
            <a:off x="670805" y="820329"/>
            <a:ext cx="5942645" cy="3323987"/>
          </a:xfrm>
          <a:prstGeom prst="rect">
            <a:avLst/>
          </a:prstGeom>
          <a:noFill/>
        </p:spPr>
        <p:txBody>
          <a:bodyPr wrap="square" rtlCol="1">
            <a:spAutoFit/>
          </a:bodyPr>
          <a:lstStyle/>
          <a:p>
            <a:endParaRPr lang="en-GB" sz="1800" dirty="0" smtClean="0"/>
          </a:p>
          <a:p>
            <a:r>
              <a:rPr lang="en-US" altLang="ko-KR" sz="1800" b="1" dirty="0">
                <a:solidFill>
                  <a:srgbClr val="002060"/>
                </a:solidFill>
                <a:latin typeface="Aharoni" panose="02010803020104030203" pitchFamily="2" charset="-79"/>
                <a:cs typeface="Aharoni" panose="02010803020104030203" pitchFamily="2" charset="-79"/>
              </a:rPr>
              <a:t>Demand </a:t>
            </a:r>
            <a:r>
              <a:rPr lang="en-US" altLang="ko-KR" sz="1800" b="1" dirty="0" smtClean="0">
                <a:solidFill>
                  <a:srgbClr val="002060"/>
                </a:solidFill>
                <a:latin typeface="Aharoni" panose="02010803020104030203" pitchFamily="2" charset="-79"/>
                <a:cs typeface="Aharoni" panose="02010803020104030203" pitchFamily="2" charset="-79"/>
              </a:rPr>
              <a:t>planning:</a:t>
            </a:r>
            <a:endParaRPr lang="en-US" altLang="ko-KR" sz="1800" b="1" dirty="0">
              <a:solidFill>
                <a:srgbClr val="002060"/>
              </a:solidFill>
            </a:endParaRPr>
          </a:p>
          <a:p>
            <a:r>
              <a:rPr lang="en-GB" sz="1800" dirty="0"/>
              <a:t>which determines how much product a business needs to make to satisfy all of its customers' demands.</a:t>
            </a:r>
            <a:endParaRPr lang="en-US" altLang="ko-KR" sz="1800" dirty="0">
              <a:solidFill>
                <a:schemeClr val="tx1">
                  <a:lumMod val="75000"/>
                  <a:lumOff val="25000"/>
                </a:schemeClr>
              </a:solidFill>
              <a:cs typeface="Arial" pitchFamily="34" charset="0"/>
            </a:endParaRPr>
          </a:p>
          <a:p>
            <a:endParaRPr lang="en-GB" sz="1800" dirty="0" smtClean="0"/>
          </a:p>
          <a:p>
            <a:endParaRPr lang="en-US" altLang="ko-KR" sz="1800" dirty="0">
              <a:solidFill>
                <a:srgbClr val="002060"/>
              </a:solidFill>
            </a:endParaRPr>
          </a:p>
          <a:p>
            <a:endParaRPr lang="ko-KR" altLang="en-US" sz="1200" dirty="0">
              <a:solidFill>
                <a:schemeClr val="tx1">
                  <a:lumMod val="75000"/>
                  <a:lumOff val="25000"/>
                </a:schemeClr>
              </a:solidFill>
            </a:endParaRPr>
          </a:p>
          <a:p>
            <a:endParaRPr lang="en-US" sz="1800" dirty="0"/>
          </a:p>
          <a:p>
            <a:endParaRPr lang="en-US" sz="1800" b="1" dirty="0" smtClean="0">
              <a:solidFill>
                <a:schemeClr val="bg2"/>
              </a:solidFill>
            </a:endParaRPr>
          </a:p>
          <a:p>
            <a:endParaRPr lang="en-US" sz="1800" b="1" dirty="0" smtClean="0">
              <a:solidFill>
                <a:schemeClr val="bg2"/>
              </a:solidFill>
            </a:endParaRPr>
          </a:p>
          <a:p>
            <a:pPr marL="285750" indent="-285750">
              <a:buFont typeface="Arial" panose="020B0604020202020204" pitchFamily="34" charset="0"/>
              <a:buChar char="•"/>
            </a:pPr>
            <a:endParaRPr lang="en-AU" sz="1800" dirty="0" smtClean="0"/>
          </a:p>
          <a:p>
            <a:pPr marL="285750" indent="-285750">
              <a:buFont typeface="Arial" panose="020B0604020202020204" pitchFamily="34" charset="0"/>
              <a:buChar char="•"/>
            </a:pPr>
            <a:endParaRPr lang="ar-LY" sz="1800" dirty="0"/>
          </a:p>
        </p:txBody>
      </p:sp>
      <p:sp>
        <p:nvSpPr>
          <p:cNvPr id="9" name="مربع نص 8"/>
          <p:cNvSpPr txBox="1"/>
          <p:nvPr/>
        </p:nvSpPr>
        <p:spPr>
          <a:xfrm>
            <a:off x="8414535" y="4602822"/>
            <a:ext cx="404679" cy="318499"/>
          </a:xfrm>
          <a:prstGeom prst="rect">
            <a:avLst/>
          </a:prstGeom>
          <a:noFill/>
        </p:spPr>
        <p:txBody>
          <a:bodyPr wrap="square" rtlCol="1">
            <a:spAutoFit/>
          </a:bodyPr>
          <a:lstStyle/>
          <a:p>
            <a:r>
              <a:rPr lang="en-US" dirty="0" smtClean="0"/>
              <a:t>14</a:t>
            </a:r>
            <a:endParaRPr lang="ar-LY" dirty="0"/>
          </a:p>
        </p:txBody>
      </p:sp>
    </p:spTree>
    <p:extLst>
      <p:ext uri="{BB962C8B-B14F-4D97-AF65-F5344CB8AC3E}">
        <p14:creationId xmlns:p14="http://schemas.microsoft.com/office/powerpoint/2010/main" val="3367632245"/>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3" name="مربع نص 2"/>
          <p:cNvSpPr txBox="1"/>
          <p:nvPr/>
        </p:nvSpPr>
        <p:spPr>
          <a:xfrm>
            <a:off x="1119878" y="1034030"/>
            <a:ext cx="7243285" cy="2616101"/>
          </a:xfrm>
          <a:prstGeom prst="rect">
            <a:avLst/>
          </a:prstGeom>
          <a:noFill/>
        </p:spPr>
        <p:txBody>
          <a:bodyPr wrap="square" rtlCol="1">
            <a:spAutoFit/>
          </a:bodyPr>
          <a:lstStyle/>
          <a:p>
            <a:r>
              <a:rPr lang="en-GB" sz="2000" b="1" dirty="0" smtClean="0">
                <a:solidFill>
                  <a:schemeClr val="tx1"/>
                </a:solidFill>
                <a:latin typeface="Verdana" panose="020B0604030504040204" pitchFamily="34" charset="0"/>
                <a:cs typeface="+mn-cs"/>
              </a:rPr>
              <a:t>CUSTOMER </a:t>
            </a:r>
            <a:r>
              <a:rPr lang="en-GB" sz="2000" b="1" dirty="0">
                <a:solidFill>
                  <a:schemeClr val="tx1"/>
                </a:solidFill>
                <a:latin typeface="Verdana" panose="020B0604030504040204" pitchFamily="34" charset="0"/>
                <a:cs typeface="+mn-cs"/>
              </a:rPr>
              <a:t>RELATIONSHIP MANAGEMENT </a:t>
            </a:r>
            <a:endParaRPr lang="ko-KR" altLang="en-US" sz="2000" b="1" dirty="0">
              <a:solidFill>
                <a:schemeClr val="tx1"/>
              </a:solidFill>
              <a:cs typeface="+mn-cs"/>
            </a:endParaRPr>
          </a:p>
          <a:p>
            <a:pPr>
              <a:buClr>
                <a:schemeClr val="lt1"/>
              </a:buClr>
              <a:buSzPts val="1600"/>
            </a:pPr>
            <a:r>
              <a:rPr lang="en-GB" sz="1600" dirty="0">
                <a:solidFill>
                  <a:schemeClr val="tx1"/>
                </a:solidFill>
              </a:rPr>
              <a:t>CRM systems capture and integrate customer data from all over the organization, and consolidating, analysing data, then distributing the results to various systems and customer touch points across the enterprise.</a:t>
            </a:r>
            <a:endParaRPr lang="en-US" sz="3200" dirty="0">
              <a:solidFill>
                <a:schemeClr val="tx1"/>
              </a:solidFill>
            </a:endParaRPr>
          </a:p>
          <a:p>
            <a:endParaRPr lang="en-GB" sz="1600" dirty="0" smtClean="0"/>
          </a:p>
          <a:p>
            <a:endParaRPr lang="en-US" sz="1600" dirty="0"/>
          </a:p>
          <a:p>
            <a:endParaRPr lang="en-US" sz="1600" b="1" dirty="0" smtClean="0">
              <a:solidFill>
                <a:schemeClr val="bg2"/>
              </a:solidFill>
            </a:endParaRPr>
          </a:p>
          <a:p>
            <a:endParaRPr lang="en-US" sz="1600" b="1" dirty="0" smtClean="0">
              <a:solidFill>
                <a:schemeClr val="bg2"/>
              </a:solidFill>
            </a:endParaRPr>
          </a:p>
          <a:p>
            <a:pPr marL="285750" indent="-285750">
              <a:buFont typeface="Arial" panose="020B0604020202020204" pitchFamily="34" charset="0"/>
              <a:buChar char="•"/>
            </a:pPr>
            <a:endParaRPr lang="en-AU" sz="1600" dirty="0" smtClean="0"/>
          </a:p>
          <a:p>
            <a:pPr marL="285750" indent="-285750">
              <a:buFont typeface="Arial" panose="020B0604020202020204" pitchFamily="34" charset="0"/>
              <a:buChar char="•"/>
            </a:pPr>
            <a:endParaRPr lang="ar-LY" sz="1600"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6454" y="2342080"/>
            <a:ext cx="5080261" cy="2228965"/>
          </a:xfrm>
          <a:prstGeom prst="rect">
            <a:avLst/>
          </a:prstGeom>
        </p:spPr>
      </p:pic>
      <p:sp>
        <p:nvSpPr>
          <p:cNvPr id="5" name="مربع نص 4"/>
          <p:cNvSpPr txBox="1"/>
          <p:nvPr/>
        </p:nvSpPr>
        <p:spPr>
          <a:xfrm>
            <a:off x="8414535" y="4602822"/>
            <a:ext cx="404679" cy="318499"/>
          </a:xfrm>
          <a:prstGeom prst="rect">
            <a:avLst/>
          </a:prstGeom>
          <a:noFill/>
        </p:spPr>
        <p:txBody>
          <a:bodyPr wrap="square" rtlCol="1">
            <a:spAutoFit/>
          </a:bodyPr>
          <a:lstStyle/>
          <a:p>
            <a:r>
              <a:rPr lang="en-US" dirty="0" smtClean="0"/>
              <a:t>15</a:t>
            </a:r>
            <a:endParaRPr lang="ar-LY" dirty="0"/>
          </a:p>
        </p:txBody>
      </p:sp>
    </p:spTree>
    <p:extLst>
      <p:ext uri="{BB962C8B-B14F-4D97-AF65-F5344CB8AC3E}">
        <p14:creationId xmlns:p14="http://schemas.microsoft.com/office/powerpoint/2010/main" val="1384742900"/>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0702" y="1391694"/>
            <a:ext cx="4013298" cy="3057004"/>
          </a:xfrm>
          <a:prstGeom prst="rect">
            <a:avLst/>
          </a:prstGeom>
        </p:spPr>
      </p:pic>
      <p:sp>
        <p:nvSpPr>
          <p:cNvPr id="8" name="مربع نص 7"/>
          <p:cNvSpPr txBox="1"/>
          <p:nvPr/>
        </p:nvSpPr>
        <p:spPr>
          <a:xfrm>
            <a:off x="638905" y="658048"/>
            <a:ext cx="4804966" cy="4939814"/>
          </a:xfrm>
          <a:prstGeom prst="rect">
            <a:avLst/>
          </a:prstGeom>
          <a:noFill/>
        </p:spPr>
        <p:txBody>
          <a:bodyPr wrap="square" rtlCol="1">
            <a:spAutoFit/>
          </a:bodyPr>
          <a:lstStyle/>
          <a:p>
            <a:r>
              <a:rPr lang="en-GB" sz="1600" b="1" dirty="0" smtClean="0">
                <a:solidFill>
                  <a:schemeClr val="tx1"/>
                </a:solidFill>
                <a:latin typeface="Verdana" panose="020B0604030504040204" pitchFamily="34" charset="0"/>
              </a:rPr>
              <a:t>Customer relationship management software</a:t>
            </a:r>
            <a:endParaRPr lang="en-US" altLang="ko-KR" sz="1600" b="1" dirty="0" smtClean="0">
              <a:solidFill>
                <a:srgbClr val="002060"/>
              </a:solidFill>
            </a:endParaRPr>
          </a:p>
          <a:p>
            <a:pPr marL="285750" indent="-285750">
              <a:buFont typeface="Arial" panose="020B0604020202020204" pitchFamily="34" charset="0"/>
              <a:buChar char="•"/>
            </a:pPr>
            <a:endParaRPr lang="en-GB" sz="1600" b="1" dirty="0" smtClean="0">
              <a:solidFill>
                <a:srgbClr val="002060"/>
              </a:solidFill>
            </a:endParaRPr>
          </a:p>
          <a:p>
            <a:pPr marL="285750" indent="-285750">
              <a:buFont typeface="Arial" panose="020B0604020202020204" pitchFamily="34" charset="0"/>
              <a:buChar char="•"/>
            </a:pPr>
            <a:endParaRPr lang="en-GB" sz="1600" b="1" dirty="0" smtClean="0">
              <a:solidFill>
                <a:srgbClr val="002060"/>
              </a:solidFill>
            </a:endParaRPr>
          </a:p>
          <a:p>
            <a:pPr marL="285750" indent="-285750">
              <a:buFont typeface="Arial" panose="020B0604020202020204" pitchFamily="34" charset="0"/>
              <a:buChar char="•"/>
            </a:pPr>
            <a:r>
              <a:rPr lang="en-GB" sz="1600" b="1" dirty="0" smtClean="0">
                <a:solidFill>
                  <a:srgbClr val="002060"/>
                </a:solidFill>
              </a:rPr>
              <a:t>Salesforce CRM</a:t>
            </a:r>
            <a:endParaRPr lang="en-GB" sz="1600" dirty="0" smtClean="0"/>
          </a:p>
          <a:p>
            <a:r>
              <a:rPr lang="en-GB" sz="1600" dirty="0" smtClean="0"/>
              <a:t>A </a:t>
            </a:r>
            <a:r>
              <a:rPr lang="en-GB" sz="1600" dirty="0"/>
              <a:t>CRM tool lets you store customer and prospect contact information, identify sales opportunities, record service issues, and manage marketing campaigns, all in one central location — and make information about every customer interaction available to anyone at your company who might need it</a:t>
            </a:r>
            <a:r>
              <a:rPr lang="en-GB" sz="1600" dirty="0" smtClean="0"/>
              <a:t>.</a:t>
            </a:r>
            <a:endParaRPr lang="en-GB" sz="3600" b="1" dirty="0" smtClean="0">
              <a:solidFill>
                <a:srgbClr val="002060"/>
              </a:solidFill>
            </a:endParaRPr>
          </a:p>
          <a:p>
            <a:endParaRPr lang="en-GB" sz="1600" dirty="0" smtClean="0"/>
          </a:p>
          <a:p>
            <a:endParaRPr lang="en-US" altLang="ko-KR" sz="1600" dirty="0">
              <a:solidFill>
                <a:srgbClr val="002060"/>
              </a:solidFill>
            </a:endParaRPr>
          </a:p>
          <a:p>
            <a:endParaRPr lang="ko-KR" altLang="en-US" sz="1100" dirty="0">
              <a:solidFill>
                <a:schemeClr val="tx1">
                  <a:lumMod val="75000"/>
                  <a:lumOff val="25000"/>
                </a:schemeClr>
              </a:solidFill>
            </a:endParaRPr>
          </a:p>
          <a:p>
            <a:endParaRPr lang="en-US" sz="1600" dirty="0"/>
          </a:p>
          <a:p>
            <a:endParaRPr lang="en-US" sz="1600" b="1" dirty="0" smtClean="0">
              <a:solidFill>
                <a:schemeClr val="bg2"/>
              </a:solidFill>
            </a:endParaRPr>
          </a:p>
          <a:p>
            <a:endParaRPr lang="en-US" sz="1600" b="1" dirty="0" smtClean="0">
              <a:solidFill>
                <a:schemeClr val="bg2"/>
              </a:solidFill>
            </a:endParaRPr>
          </a:p>
          <a:p>
            <a:pPr marL="285750" indent="-285750">
              <a:buFont typeface="Arial" panose="020B0604020202020204" pitchFamily="34" charset="0"/>
              <a:buChar char="•"/>
            </a:pPr>
            <a:endParaRPr lang="en-AU" sz="1600" dirty="0" smtClean="0"/>
          </a:p>
          <a:p>
            <a:pPr marL="285750" indent="-285750">
              <a:buFont typeface="Arial" panose="020B0604020202020204" pitchFamily="34" charset="0"/>
              <a:buChar char="•"/>
            </a:pPr>
            <a:endParaRPr lang="ar-LY" sz="1600" dirty="0"/>
          </a:p>
        </p:txBody>
      </p:sp>
      <p:sp>
        <p:nvSpPr>
          <p:cNvPr id="3" name="مربع نص 2"/>
          <p:cNvSpPr txBox="1"/>
          <p:nvPr/>
        </p:nvSpPr>
        <p:spPr>
          <a:xfrm>
            <a:off x="8414535" y="4602822"/>
            <a:ext cx="404679" cy="318499"/>
          </a:xfrm>
          <a:prstGeom prst="rect">
            <a:avLst/>
          </a:prstGeom>
          <a:noFill/>
        </p:spPr>
        <p:txBody>
          <a:bodyPr wrap="square" rtlCol="1">
            <a:spAutoFit/>
          </a:bodyPr>
          <a:lstStyle/>
          <a:p>
            <a:r>
              <a:rPr lang="en-US" dirty="0" smtClean="0"/>
              <a:t>16</a:t>
            </a:r>
            <a:endParaRPr lang="ar-LY" dirty="0"/>
          </a:p>
        </p:txBody>
      </p:sp>
    </p:spTree>
    <p:extLst>
      <p:ext uri="{BB962C8B-B14F-4D97-AF65-F5344CB8AC3E}">
        <p14:creationId xmlns:p14="http://schemas.microsoft.com/office/powerpoint/2010/main" val="461157717"/>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4503" y="1182869"/>
            <a:ext cx="3065682" cy="2296302"/>
          </a:xfrm>
          <a:prstGeom prst="rect">
            <a:avLst/>
          </a:prstGeom>
        </p:spPr>
      </p:pic>
      <p:sp>
        <p:nvSpPr>
          <p:cNvPr id="8" name="مربع نص 7"/>
          <p:cNvSpPr txBox="1"/>
          <p:nvPr/>
        </p:nvSpPr>
        <p:spPr>
          <a:xfrm>
            <a:off x="851557" y="1299585"/>
            <a:ext cx="4517886" cy="3462486"/>
          </a:xfrm>
          <a:prstGeom prst="rect">
            <a:avLst/>
          </a:prstGeom>
          <a:noFill/>
        </p:spPr>
        <p:txBody>
          <a:bodyPr wrap="square" rtlCol="1">
            <a:spAutoFit/>
          </a:bodyPr>
          <a:lstStyle/>
          <a:p>
            <a:endParaRPr lang="en-GB" sz="1600" dirty="0" smtClean="0"/>
          </a:p>
          <a:p>
            <a:pPr marL="285750" indent="-285750">
              <a:buFont typeface="Arial" panose="020B0604020202020204" pitchFamily="34" charset="0"/>
              <a:buChar char="•"/>
            </a:pPr>
            <a:r>
              <a:rPr lang="en-GB" sz="1600" b="1" dirty="0">
                <a:solidFill>
                  <a:srgbClr val="002060"/>
                </a:solidFill>
              </a:rPr>
              <a:t>SAP CRM </a:t>
            </a:r>
            <a:r>
              <a:rPr lang="en-US" altLang="ko-KR" sz="1600" b="1" dirty="0" smtClean="0">
                <a:solidFill>
                  <a:srgbClr val="002060"/>
                </a:solidFill>
              </a:rPr>
              <a:t>:</a:t>
            </a:r>
            <a:endParaRPr lang="en-US" altLang="ko-KR" sz="1600" b="1" dirty="0">
              <a:solidFill>
                <a:srgbClr val="002060"/>
              </a:solidFill>
            </a:endParaRPr>
          </a:p>
          <a:p>
            <a:r>
              <a:rPr lang="en-GB" sz="1600" dirty="0">
                <a:solidFill>
                  <a:schemeClr val="tx1"/>
                </a:solidFill>
              </a:rPr>
              <a:t>is a customer relationships solution from SAP designed to provide employees with customer insights and processes so they can deliver consistent and personalized customer experiences across all channels</a:t>
            </a:r>
            <a:r>
              <a:rPr lang="en-GB" sz="1600" dirty="0" smtClean="0">
                <a:solidFill>
                  <a:schemeClr val="tx1"/>
                </a:solidFill>
              </a:rPr>
              <a:t>.</a:t>
            </a:r>
            <a:endParaRPr lang="en-GB" sz="2800" dirty="0">
              <a:solidFill>
                <a:schemeClr val="tx1"/>
              </a:solidFill>
            </a:endParaRPr>
          </a:p>
          <a:p>
            <a:endParaRPr lang="en-US" altLang="ko-KR" sz="1600" dirty="0">
              <a:solidFill>
                <a:srgbClr val="002060"/>
              </a:solidFill>
            </a:endParaRPr>
          </a:p>
          <a:p>
            <a:endParaRPr lang="ko-KR" altLang="en-US" sz="1100" dirty="0">
              <a:solidFill>
                <a:schemeClr val="tx1">
                  <a:lumMod val="75000"/>
                  <a:lumOff val="25000"/>
                </a:schemeClr>
              </a:solidFill>
            </a:endParaRPr>
          </a:p>
          <a:p>
            <a:endParaRPr lang="en-US" sz="1600" dirty="0"/>
          </a:p>
          <a:p>
            <a:endParaRPr lang="en-US" sz="1600" b="1" dirty="0" smtClean="0">
              <a:solidFill>
                <a:schemeClr val="bg2"/>
              </a:solidFill>
            </a:endParaRPr>
          </a:p>
          <a:p>
            <a:endParaRPr lang="en-US" sz="1600" b="1" dirty="0" smtClean="0">
              <a:solidFill>
                <a:schemeClr val="bg2"/>
              </a:solidFill>
            </a:endParaRPr>
          </a:p>
          <a:p>
            <a:pPr marL="285750" indent="-285750">
              <a:buFont typeface="Arial" panose="020B0604020202020204" pitchFamily="34" charset="0"/>
              <a:buChar char="•"/>
            </a:pPr>
            <a:endParaRPr lang="en-AU" sz="1600" dirty="0" smtClean="0"/>
          </a:p>
          <a:p>
            <a:pPr marL="285750" indent="-285750">
              <a:buFont typeface="Arial" panose="020B0604020202020204" pitchFamily="34" charset="0"/>
              <a:buChar char="•"/>
            </a:pPr>
            <a:endParaRPr lang="ar-LY" sz="1600" dirty="0"/>
          </a:p>
        </p:txBody>
      </p:sp>
      <p:sp>
        <p:nvSpPr>
          <p:cNvPr id="3" name="مربع نص 2"/>
          <p:cNvSpPr txBox="1"/>
          <p:nvPr/>
        </p:nvSpPr>
        <p:spPr>
          <a:xfrm>
            <a:off x="8414535" y="4602822"/>
            <a:ext cx="404679" cy="318499"/>
          </a:xfrm>
          <a:prstGeom prst="rect">
            <a:avLst/>
          </a:prstGeom>
          <a:noFill/>
        </p:spPr>
        <p:txBody>
          <a:bodyPr wrap="square" rtlCol="1">
            <a:spAutoFit/>
          </a:bodyPr>
          <a:lstStyle/>
          <a:p>
            <a:r>
              <a:rPr lang="en-US" dirty="0" smtClean="0"/>
              <a:t>17</a:t>
            </a:r>
            <a:endParaRPr lang="ar-LY" dirty="0"/>
          </a:p>
        </p:txBody>
      </p:sp>
    </p:spTree>
    <p:extLst>
      <p:ext uri="{BB962C8B-B14F-4D97-AF65-F5344CB8AC3E}">
        <p14:creationId xmlns:p14="http://schemas.microsoft.com/office/powerpoint/2010/main" val="2524560311"/>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p:cNvSpPr txBox="1"/>
          <p:nvPr/>
        </p:nvSpPr>
        <p:spPr>
          <a:xfrm>
            <a:off x="277399" y="1875647"/>
            <a:ext cx="4719904" cy="2308324"/>
          </a:xfrm>
          <a:prstGeom prst="rect">
            <a:avLst/>
          </a:prstGeom>
          <a:noFill/>
        </p:spPr>
        <p:txBody>
          <a:bodyPr wrap="square" rtlCol="1">
            <a:spAutoFit/>
          </a:bodyPr>
          <a:lstStyle/>
          <a:p>
            <a:r>
              <a:rPr lang="en-US" sz="2400" b="1" dirty="0" smtClean="0">
                <a:solidFill>
                  <a:schemeClr val="bg2">
                    <a:lumMod val="50000"/>
                  </a:schemeClr>
                </a:solidFill>
              </a:rPr>
              <a:t>CRM </a:t>
            </a:r>
            <a:r>
              <a:rPr lang="en-US" sz="2400" b="1" dirty="0">
                <a:solidFill>
                  <a:schemeClr val="bg2">
                    <a:lumMod val="50000"/>
                  </a:schemeClr>
                </a:solidFill>
              </a:rPr>
              <a:t>systems </a:t>
            </a:r>
            <a:r>
              <a:rPr lang="en-US" sz="2400" b="1" dirty="0" smtClean="0">
                <a:solidFill>
                  <a:schemeClr val="bg2">
                    <a:lumMod val="50000"/>
                  </a:schemeClr>
                </a:solidFill>
              </a:rPr>
              <a:t>provide </a:t>
            </a:r>
          </a:p>
          <a:p>
            <a:pPr marL="342900" indent="-342900">
              <a:buFont typeface="Arial" panose="020B0604020202020204" pitchFamily="34" charset="0"/>
              <a:buChar char="•"/>
            </a:pPr>
            <a:r>
              <a:rPr lang="en-GB" sz="2400" dirty="0" smtClean="0"/>
              <a:t>Sales </a:t>
            </a:r>
            <a:r>
              <a:rPr lang="en-GB" sz="2400" dirty="0"/>
              <a:t>force </a:t>
            </a:r>
            <a:r>
              <a:rPr lang="en-GB" sz="2400" dirty="0" smtClean="0"/>
              <a:t>automation</a:t>
            </a:r>
          </a:p>
          <a:p>
            <a:pPr marL="342900" lvl="0" indent="-342900">
              <a:buFont typeface="Arial" panose="020B0604020202020204" pitchFamily="34" charset="0"/>
              <a:buChar char="•"/>
            </a:pPr>
            <a:r>
              <a:rPr lang="en-GB" sz="2400" dirty="0" smtClean="0"/>
              <a:t>Customer </a:t>
            </a:r>
            <a:r>
              <a:rPr lang="en-GB" sz="2400" dirty="0"/>
              <a:t>service</a:t>
            </a:r>
            <a:endParaRPr lang="en-US" sz="2400" dirty="0"/>
          </a:p>
          <a:p>
            <a:pPr marL="342900" lvl="0" indent="-342900">
              <a:buFont typeface="Arial" panose="020B0604020202020204" pitchFamily="34" charset="0"/>
              <a:buChar char="•"/>
            </a:pPr>
            <a:r>
              <a:rPr lang="en-GB" sz="2400" dirty="0" smtClean="0"/>
              <a:t>Marketing</a:t>
            </a:r>
            <a:endParaRPr lang="ar-LY" sz="2400" dirty="0"/>
          </a:p>
          <a:p>
            <a:pPr marL="457200" indent="-457200">
              <a:buFont typeface="Arial" panose="020B0604020202020204" pitchFamily="34" charset="0"/>
              <a:buChar char="•"/>
            </a:pPr>
            <a:endParaRPr lang="ko-KR" altLang="en-US" sz="2400" dirty="0">
              <a:solidFill>
                <a:schemeClr val="bg2">
                  <a:lumMod val="50000"/>
                </a:schemeClr>
              </a:solidFill>
            </a:endParaRPr>
          </a:p>
          <a:p>
            <a:endParaRPr lang="en-US" sz="2400" dirty="0">
              <a:solidFill>
                <a:schemeClr val="bg2">
                  <a:lumMod val="50000"/>
                </a:schemeClr>
              </a:solidFill>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4976" y="1177462"/>
            <a:ext cx="4952577" cy="2785825"/>
          </a:xfrm>
          <a:prstGeom prst="rect">
            <a:avLst/>
          </a:prstGeom>
        </p:spPr>
      </p:pic>
      <p:sp>
        <p:nvSpPr>
          <p:cNvPr id="4" name="مربع نص 3"/>
          <p:cNvSpPr txBox="1"/>
          <p:nvPr/>
        </p:nvSpPr>
        <p:spPr>
          <a:xfrm>
            <a:off x="8414535" y="4602822"/>
            <a:ext cx="404679" cy="318499"/>
          </a:xfrm>
          <a:prstGeom prst="rect">
            <a:avLst/>
          </a:prstGeom>
          <a:noFill/>
        </p:spPr>
        <p:txBody>
          <a:bodyPr wrap="square" rtlCol="1">
            <a:spAutoFit/>
          </a:bodyPr>
          <a:lstStyle/>
          <a:p>
            <a:r>
              <a:rPr lang="en-US" dirty="0" smtClean="0"/>
              <a:t>18</a:t>
            </a:r>
            <a:endParaRPr lang="ar-LY" dirty="0"/>
          </a:p>
        </p:txBody>
      </p:sp>
    </p:spTree>
    <p:extLst>
      <p:ext uri="{BB962C8B-B14F-4D97-AF65-F5344CB8AC3E}">
        <p14:creationId xmlns:p14="http://schemas.microsoft.com/office/powerpoint/2010/main" val="3630860327"/>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 name="مربع نص 2"/>
          <p:cNvSpPr txBox="1"/>
          <p:nvPr/>
        </p:nvSpPr>
        <p:spPr>
          <a:xfrm>
            <a:off x="2599362" y="1130158"/>
            <a:ext cx="3750068" cy="707886"/>
          </a:xfrm>
          <a:prstGeom prst="rect">
            <a:avLst/>
          </a:prstGeom>
          <a:noFill/>
        </p:spPr>
        <p:txBody>
          <a:bodyPr wrap="square" rtlCol="1">
            <a:spAutoFit/>
          </a:bodyPr>
          <a:lstStyle/>
          <a:p>
            <a:pPr algn="ctr"/>
            <a:r>
              <a:rPr lang="en-US" sz="4000" b="1" dirty="0">
                <a:latin typeface="Andalus" panose="02020603050405020304" pitchFamily="18" charset="-78"/>
                <a:cs typeface="Andalus" panose="02020603050405020304" pitchFamily="18" charset="-78"/>
              </a:rPr>
              <a:t>C</a:t>
            </a:r>
            <a:r>
              <a:rPr lang="en-US" sz="4000" b="1" dirty="0" smtClean="0">
                <a:latin typeface="Andalus" panose="02020603050405020304" pitchFamily="18" charset="-78"/>
                <a:cs typeface="Andalus" panose="02020603050405020304" pitchFamily="18" charset="-78"/>
              </a:rPr>
              <a:t>onclusion</a:t>
            </a:r>
            <a:endParaRPr lang="ar-LY" sz="4000" b="1" dirty="0">
              <a:latin typeface="Andalus" panose="02020603050405020304" pitchFamily="18" charset="-78"/>
              <a:cs typeface="Andalus" panose="02020603050405020304" pitchFamily="18" charset="-78"/>
            </a:endParaRPr>
          </a:p>
        </p:txBody>
      </p:sp>
      <p:sp>
        <p:nvSpPr>
          <p:cNvPr id="4" name="مربع نص 3"/>
          <p:cNvSpPr txBox="1"/>
          <p:nvPr/>
        </p:nvSpPr>
        <p:spPr>
          <a:xfrm>
            <a:off x="8414535" y="4602822"/>
            <a:ext cx="404679" cy="307777"/>
          </a:xfrm>
          <a:prstGeom prst="rect">
            <a:avLst/>
          </a:prstGeom>
          <a:noFill/>
        </p:spPr>
        <p:txBody>
          <a:bodyPr wrap="square" rtlCol="1">
            <a:spAutoFit/>
          </a:bodyPr>
          <a:lstStyle/>
          <a:p>
            <a:r>
              <a:rPr lang="en-US" dirty="0" smtClean="0"/>
              <a:t>19</a:t>
            </a:r>
            <a:endParaRPr lang="ar-LY" dirty="0"/>
          </a:p>
        </p:txBody>
      </p:sp>
      <p:sp>
        <p:nvSpPr>
          <p:cNvPr id="2" name="مربع نص 1"/>
          <p:cNvSpPr txBox="1"/>
          <p:nvPr/>
        </p:nvSpPr>
        <p:spPr>
          <a:xfrm>
            <a:off x="1294544" y="1705511"/>
            <a:ext cx="6667928" cy="2554545"/>
          </a:xfrm>
          <a:prstGeom prst="rect">
            <a:avLst/>
          </a:prstGeom>
          <a:noFill/>
        </p:spPr>
        <p:txBody>
          <a:bodyPr wrap="square" rtlCol="1">
            <a:spAutoFit/>
          </a:bodyPr>
          <a:lstStyle/>
          <a:p>
            <a:r>
              <a:rPr lang="en-GB" sz="1600" dirty="0">
                <a:solidFill>
                  <a:schemeClr val="tx1">
                    <a:lumMod val="95000"/>
                    <a:lumOff val="5000"/>
                  </a:schemeClr>
                </a:solidFill>
                <a:latin typeface="ArialMT"/>
              </a:rPr>
              <a:t>• </a:t>
            </a:r>
            <a:r>
              <a:rPr lang="en-GB" sz="1600" dirty="0">
                <a:solidFill>
                  <a:schemeClr val="tx1">
                    <a:lumMod val="95000"/>
                    <a:lumOff val="5000"/>
                  </a:schemeClr>
                </a:solidFill>
                <a:latin typeface="Arial" panose="020B0604020202020204" pitchFamily="34" charset="0"/>
              </a:rPr>
              <a:t>Flexibility </a:t>
            </a:r>
            <a:endParaRPr lang="en-GB" sz="1600" dirty="0">
              <a:solidFill>
                <a:schemeClr val="tx1">
                  <a:lumMod val="95000"/>
                  <a:lumOff val="5000"/>
                </a:schemeClr>
              </a:solidFill>
            </a:endParaRPr>
          </a:p>
          <a:p>
            <a:r>
              <a:rPr lang="en-GB" sz="1600" dirty="0">
                <a:solidFill>
                  <a:schemeClr val="tx1">
                    <a:lumMod val="95000"/>
                    <a:lumOff val="5000"/>
                  </a:schemeClr>
                </a:solidFill>
                <a:latin typeface="ArialMT"/>
              </a:rPr>
              <a:t>• </a:t>
            </a:r>
            <a:r>
              <a:rPr lang="en-GB" sz="1600" dirty="0">
                <a:solidFill>
                  <a:schemeClr val="tx1">
                    <a:lumMod val="95000"/>
                    <a:lumOff val="5000"/>
                  </a:schemeClr>
                </a:solidFill>
                <a:latin typeface="Arial" panose="020B0604020202020204" pitchFamily="34" charset="0"/>
              </a:rPr>
              <a:t>Integration with other systems</a:t>
            </a:r>
            <a:br>
              <a:rPr lang="en-GB" sz="1600" dirty="0">
                <a:solidFill>
                  <a:schemeClr val="tx1">
                    <a:lumMod val="95000"/>
                    <a:lumOff val="5000"/>
                  </a:schemeClr>
                </a:solidFill>
                <a:latin typeface="Arial" panose="020B0604020202020204" pitchFamily="34" charset="0"/>
              </a:rPr>
            </a:br>
            <a:r>
              <a:rPr lang="en-GB" sz="1600" dirty="0">
                <a:solidFill>
                  <a:schemeClr val="tx1">
                    <a:lumMod val="95000"/>
                    <a:lumOff val="5000"/>
                  </a:schemeClr>
                </a:solidFill>
                <a:latin typeface="ArialMT"/>
              </a:rPr>
              <a:t>• </a:t>
            </a:r>
            <a:r>
              <a:rPr lang="en-GB" sz="1600" dirty="0">
                <a:solidFill>
                  <a:schemeClr val="tx1">
                    <a:lumMod val="95000"/>
                    <a:lumOff val="5000"/>
                  </a:schemeClr>
                </a:solidFill>
                <a:latin typeface="Arial" panose="020B0604020202020204" pitchFamily="34" charset="0"/>
              </a:rPr>
              <a:t>Links to customer and supplier systems</a:t>
            </a:r>
          </a:p>
          <a:p>
            <a:r>
              <a:rPr lang="en-GB" sz="1600" dirty="0">
                <a:solidFill>
                  <a:schemeClr val="tx1">
                    <a:lumMod val="95000"/>
                    <a:lumOff val="5000"/>
                  </a:schemeClr>
                </a:solidFill>
              </a:rPr>
              <a:t>Advantages of new software for business</a:t>
            </a:r>
          </a:p>
          <a:p>
            <a:pPr marL="285750" indent="-285750">
              <a:buFont typeface="Arial" panose="020B0604020202020204" pitchFamily="34" charset="0"/>
              <a:buChar char="•"/>
            </a:pPr>
            <a:r>
              <a:rPr lang="en-GB" sz="1600" dirty="0">
                <a:solidFill>
                  <a:schemeClr val="tx1">
                    <a:lumMod val="95000"/>
                    <a:lumOff val="5000"/>
                  </a:schemeClr>
                </a:solidFill>
              </a:rPr>
              <a:t>cut costs by automating routine tasks</a:t>
            </a:r>
          </a:p>
          <a:p>
            <a:pPr marL="285750" indent="-285750">
              <a:buFont typeface="Arial" panose="020B0604020202020204" pitchFamily="34" charset="0"/>
              <a:buChar char="•"/>
            </a:pPr>
            <a:r>
              <a:rPr lang="en-GB" sz="1600" dirty="0">
                <a:solidFill>
                  <a:schemeClr val="tx1">
                    <a:lumMod val="95000"/>
                    <a:lumOff val="5000"/>
                  </a:schemeClr>
                </a:solidFill>
              </a:rPr>
              <a:t>improve the efficiency of staff</a:t>
            </a:r>
          </a:p>
          <a:p>
            <a:pPr marL="285750" indent="-285750">
              <a:buFont typeface="Arial" panose="020B0604020202020204" pitchFamily="34" charset="0"/>
              <a:buChar char="•"/>
            </a:pPr>
            <a:r>
              <a:rPr lang="en-GB" sz="1600" dirty="0">
                <a:solidFill>
                  <a:schemeClr val="tx1">
                    <a:lumMod val="95000"/>
                    <a:lumOff val="5000"/>
                  </a:schemeClr>
                </a:solidFill>
              </a:rPr>
              <a:t>increase or measure office productivity</a:t>
            </a:r>
          </a:p>
          <a:p>
            <a:pPr marL="285750" indent="-285750">
              <a:buFont typeface="Arial" panose="020B0604020202020204" pitchFamily="34" charset="0"/>
              <a:buChar char="•"/>
            </a:pPr>
            <a:r>
              <a:rPr lang="en-GB" sz="1600" dirty="0">
                <a:solidFill>
                  <a:schemeClr val="tx1">
                    <a:lumMod val="95000"/>
                    <a:lumOff val="5000"/>
                  </a:schemeClr>
                </a:solidFill>
              </a:rPr>
              <a:t>streamline business operations and accounts</a:t>
            </a:r>
          </a:p>
          <a:p>
            <a:pPr marL="285750" indent="-285750">
              <a:buFont typeface="Arial" panose="020B0604020202020204" pitchFamily="34" charset="0"/>
              <a:buChar char="•"/>
            </a:pPr>
            <a:r>
              <a:rPr lang="en-GB" sz="1600" dirty="0">
                <a:solidFill>
                  <a:schemeClr val="tx1">
                    <a:lumMod val="95000"/>
                    <a:lumOff val="5000"/>
                  </a:schemeClr>
                </a:solidFill>
              </a:rPr>
              <a:t>replace paper processes</a:t>
            </a:r>
          </a:p>
          <a:p>
            <a:pPr marL="285750" indent="-285750">
              <a:buFont typeface="Arial" panose="020B0604020202020204" pitchFamily="34" charset="0"/>
              <a:buChar char="•"/>
            </a:pPr>
            <a:r>
              <a:rPr lang="en-GB" sz="1600" dirty="0">
                <a:solidFill>
                  <a:schemeClr val="tx1">
                    <a:lumMod val="95000"/>
                    <a:lumOff val="5000"/>
                  </a:schemeClr>
                </a:solidFill>
              </a:rPr>
              <a:t>communicate more effectively with customers, suppliers or </a:t>
            </a:r>
            <a:r>
              <a:rPr lang="en-GB" sz="1600" dirty="0" smtClean="0">
                <a:solidFill>
                  <a:schemeClr val="tx1">
                    <a:lumMod val="95000"/>
                    <a:lumOff val="5000"/>
                  </a:schemeClr>
                </a:solidFill>
              </a:rPr>
              <a:t>partners</a:t>
            </a:r>
            <a:r>
              <a:rPr lang="en-GB" sz="1600" dirty="0" smtClean="0">
                <a:solidFill>
                  <a:schemeClr val="tx1">
                    <a:lumMod val="95000"/>
                    <a:lumOff val="5000"/>
                  </a:schemeClr>
                </a:solidFill>
                <a:latin typeface="Arial" panose="020B0604020202020204" pitchFamily="34" charset="0"/>
              </a:rPr>
              <a:t> </a:t>
            </a:r>
            <a:endParaRPr lang="en-GB" sz="1600" dirty="0">
              <a:solidFill>
                <a:schemeClr val="tx1">
                  <a:lumMod val="95000"/>
                  <a:lumOff val="5000"/>
                </a:schemeClr>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3"/>
          <p:cNvSpPr txBox="1">
            <a:spLocks noGrp="1"/>
          </p:cNvSpPr>
          <p:nvPr>
            <p:ph type="title"/>
          </p:nvPr>
        </p:nvSpPr>
        <p:spPr>
          <a:xfrm>
            <a:off x="1201362" y="42666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b="1" dirty="0">
                <a:latin typeface="Andalus" panose="02020603050405020304" pitchFamily="18" charset="-78"/>
                <a:cs typeface="Andalus" panose="02020603050405020304" pitchFamily="18" charset="-78"/>
              </a:rPr>
              <a:t>Table Of Contents</a:t>
            </a:r>
            <a:endParaRPr sz="3200" b="1" dirty="0">
              <a:latin typeface="Andalus" panose="02020603050405020304" pitchFamily="18" charset="-78"/>
              <a:cs typeface="Andalus" panose="02020603050405020304" pitchFamily="18" charset="-78"/>
            </a:endParaRPr>
          </a:p>
        </p:txBody>
      </p:sp>
      <p:sp>
        <p:nvSpPr>
          <p:cNvPr id="262" name="Google Shape;262;p33"/>
          <p:cNvSpPr txBox="1">
            <a:spLocks noGrp="1"/>
          </p:cNvSpPr>
          <p:nvPr>
            <p:ph type="title" idx="2"/>
          </p:nvPr>
        </p:nvSpPr>
        <p:spPr>
          <a:xfrm>
            <a:off x="1483947" y="1227710"/>
            <a:ext cx="19365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63" name="Google Shape;263;p33"/>
          <p:cNvSpPr txBox="1">
            <a:spLocks noGrp="1"/>
          </p:cNvSpPr>
          <p:nvPr>
            <p:ph type="title" idx="3"/>
          </p:nvPr>
        </p:nvSpPr>
        <p:spPr>
          <a:xfrm>
            <a:off x="1194747" y="2075129"/>
            <a:ext cx="25149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Introduction</a:t>
            </a:r>
            <a:endParaRPr dirty="0"/>
          </a:p>
        </p:txBody>
      </p:sp>
      <p:sp>
        <p:nvSpPr>
          <p:cNvPr id="265" name="Google Shape;265;p33"/>
          <p:cNvSpPr txBox="1">
            <a:spLocks noGrp="1"/>
          </p:cNvSpPr>
          <p:nvPr>
            <p:ph type="title" idx="4"/>
          </p:nvPr>
        </p:nvSpPr>
        <p:spPr>
          <a:xfrm>
            <a:off x="3618187" y="1297273"/>
            <a:ext cx="19365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66" name="Google Shape;266;p33"/>
          <p:cNvSpPr txBox="1">
            <a:spLocks noGrp="1"/>
          </p:cNvSpPr>
          <p:nvPr>
            <p:ph type="title" idx="5"/>
          </p:nvPr>
        </p:nvSpPr>
        <p:spPr>
          <a:xfrm>
            <a:off x="3363073" y="2139509"/>
            <a:ext cx="2514900" cy="572700"/>
          </a:xfrm>
          <a:prstGeom prst="rect">
            <a:avLst/>
          </a:prstGeom>
        </p:spPr>
        <p:txBody>
          <a:bodyPr spcFirstLastPara="1" wrap="square" lIns="91425" tIns="91425" rIns="91425" bIns="91425" anchor="ctr" anchorCtr="0">
            <a:noAutofit/>
          </a:bodyPr>
          <a:lstStyle/>
          <a:p>
            <a:pPr lvl="0"/>
            <a:r>
              <a:rPr lang="en-US" sz="2000" dirty="0" smtClean="0">
                <a:latin typeface="+mn-lt"/>
                <a:cs typeface="Andalus" panose="02020603050405020304" pitchFamily="18" charset="-78"/>
              </a:rPr>
              <a:t>Enterprise management</a:t>
            </a:r>
            <a:endParaRPr sz="1800" dirty="0">
              <a:latin typeface="+mn-lt"/>
            </a:endParaRPr>
          </a:p>
        </p:txBody>
      </p:sp>
      <p:sp>
        <p:nvSpPr>
          <p:cNvPr id="268" name="Google Shape;268;p33"/>
          <p:cNvSpPr txBox="1">
            <a:spLocks noGrp="1"/>
          </p:cNvSpPr>
          <p:nvPr>
            <p:ph type="title" idx="7"/>
          </p:nvPr>
        </p:nvSpPr>
        <p:spPr>
          <a:xfrm>
            <a:off x="5877973" y="1329890"/>
            <a:ext cx="19365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69" name="Google Shape;269;p33"/>
          <p:cNvSpPr txBox="1">
            <a:spLocks noGrp="1"/>
          </p:cNvSpPr>
          <p:nvPr>
            <p:ph type="title" idx="8"/>
          </p:nvPr>
        </p:nvSpPr>
        <p:spPr>
          <a:xfrm>
            <a:off x="5646147" y="2428042"/>
            <a:ext cx="2817176" cy="572700"/>
          </a:xfrm>
          <a:prstGeom prst="rect">
            <a:avLst/>
          </a:prstGeom>
        </p:spPr>
        <p:txBody>
          <a:bodyPr spcFirstLastPara="1" wrap="square" lIns="91425" tIns="91425" rIns="91425" bIns="91425" anchor="ctr" anchorCtr="0">
            <a:noAutofit/>
          </a:bodyPr>
          <a:lstStyle/>
          <a:p>
            <a:r>
              <a:rPr lang="en-US" sz="2000" dirty="0"/>
              <a:t>Database Management System </a:t>
            </a:r>
            <a:br>
              <a:rPr lang="en-US" sz="2000" dirty="0"/>
            </a:br>
            <a:r>
              <a:rPr lang="en-US" sz="2000" dirty="0">
                <a:latin typeface="+mn-lt"/>
                <a:cs typeface="Andalus" panose="02020603050405020304" pitchFamily="18" charset="-78"/>
              </a:rPr>
              <a:t/>
            </a:r>
            <a:br>
              <a:rPr lang="en-US" sz="2000" dirty="0">
                <a:latin typeface="+mn-lt"/>
                <a:cs typeface="Andalus" panose="02020603050405020304" pitchFamily="18" charset="-78"/>
              </a:rPr>
            </a:br>
            <a:endParaRPr sz="2000" dirty="0">
              <a:latin typeface="+mn-lt"/>
            </a:endParaRPr>
          </a:p>
        </p:txBody>
      </p:sp>
      <p:sp>
        <p:nvSpPr>
          <p:cNvPr id="271" name="Google Shape;271;p33"/>
          <p:cNvSpPr txBox="1">
            <a:spLocks noGrp="1"/>
          </p:cNvSpPr>
          <p:nvPr>
            <p:ph type="title" idx="13"/>
          </p:nvPr>
        </p:nvSpPr>
        <p:spPr>
          <a:xfrm>
            <a:off x="868861" y="3081782"/>
            <a:ext cx="19365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72" name="Google Shape;272;p33"/>
          <p:cNvSpPr txBox="1">
            <a:spLocks noGrp="1"/>
          </p:cNvSpPr>
          <p:nvPr>
            <p:ph type="title" idx="14"/>
          </p:nvPr>
        </p:nvSpPr>
        <p:spPr>
          <a:xfrm>
            <a:off x="579661" y="3870740"/>
            <a:ext cx="2514900" cy="572700"/>
          </a:xfrm>
          <a:prstGeom prst="rect">
            <a:avLst/>
          </a:prstGeom>
        </p:spPr>
        <p:txBody>
          <a:bodyPr spcFirstLastPara="1" wrap="square" lIns="91425" tIns="91425" rIns="91425" bIns="91425" anchor="ctr" anchorCtr="0">
            <a:noAutofit/>
          </a:bodyPr>
          <a:lstStyle/>
          <a:p>
            <a:pPr lvl="0"/>
            <a:r>
              <a:rPr lang="en-US" sz="2000" dirty="0"/>
              <a:t>Supply Chain Management</a:t>
            </a:r>
            <a:br>
              <a:rPr lang="en-US" sz="2000" dirty="0"/>
            </a:br>
            <a:endParaRPr sz="2000" dirty="0"/>
          </a:p>
        </p:txBody>
      </p:sp>
      <p:sp>
        <p:nvSpPr>
          <p:cNvPr id="274" name="Google Shape;274;p33"/>
          <p:cNvSpPr txBox="1">
            <a:spLocks noGrp="1"/>
          </p:cNvSpPr>
          <p:nvPr>
            <p:ph type="title" idx="16"/>
          </p:nvPr>
        </p:nvSpPr>
        <p:spPr>
          <a:xfrm>
            <a:off x="3094561" y="3116149"/>
            <a:ext cx="1936800" cy="6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75" name="Google Shape;275;p33"/>
          <p:cNvSpPr txBox="1">
            <a:spLocks noGrp="1"/>
          </p:cNvSpPr>
          <p:nvPr>
            <p:ph type="title" idx="17"/>
          </p:nvPr>
        </p:nvSpPr>
        <p:spPr>
          <a:xfrm>
            <a:off x="2745633" y="3753949"/>
            <a:ext cx="2809054" cy="572700"/>
          </a:xfrm>
          <a:prstGeom prst="rect">
            <a:avLst/>
          </a:prstGeom>
        </p:spPr>
        <p:txBody>
          <a:bodyPr spcFirstLastPara="1" wrap="square" lIns="91425" tIns="91425" rIns="91425" bIns="91425" anchor="ctr" anchorCtr="0">
            <a:noAutofit/>
          </a:bodyPr>
          <a:lstStyle/>
          <a:p>
            <a:pPr lvl="0"/>
            <a:r>
              <a:rPr lang="en-US" sz="2000" dirty="0"/>
              <a:t>Customer Relationship Management</a:t>
            </a:r>
            <a:endParaRPr sz="2000" dirty="0"/>
          </a:p>
        </p:txBody>
      </p:sp>
      <p:sp>
        <p:nvSpPr>
          <p:cNvPr id="22" name="Google Shape;274;p33"/>
          <p:cNvSpPr txBox="1">
            <a:spLocks/>
          </p:cNvSpPr>
          <p:nvPr/>
        </p:nvSpPr>
        <p:spPr>
          <a:xfrm>
            <a:off x="5374020" y="3081782"/>
            <a:ext cx="1936800" cy="63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9pPr>
          </a:lstStyle>
          <a:p>
            <a:r>
              <a:rPr lang="en" dirty="0" smtClean="0"/>
              <a:t>06</a:t>
            </a:r>
            <a:endParaRPr lang="en" dirty="0"/>
          </a:p>
        </p:txBody>
      </p:sp>
      <p:sp>
        <p:nvSpPr>
          <p:cNvPr id="23" name="Google Shape;275;p33"/>
          <p:cNvSpPr txBox="1">
            <a:spLocks/>
          </p:cNvSpPr>
          <p:nvPr/>
        </p:nvSpPr>
        <p:spPr>
          <a:xfrm>
            <a:off x="5188526" y="3603460"/>
            <a:ext cx="25149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DM Serif Display"/>
              <a:buNone/>
              <a:defRPr sz="2200" b="0" i="0" u="none" strike="noStrike" cap="none">
                <a:solidFill>
                  <a:schemeClr val="dk1"/>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9pPr>
          </a:lstStyle>
          <a:p>
            <a:r>
              <a:rPr lang="en-AU" dirty="0"/>
              <a:t>C</a:t>
            </a:r>
            <a:r>
              <a:rPr lang="en-AU" dirty="0" smtClean="0"/>
              <a:t>onclusion</a:t>
            </a:r>
            <a:endParaRPr lang="en-AU" dirty="0"/>
          </a:p>
        </p:txBody>
      </p:sp>
      <p:sp>
        <p:nvSpPr>
          <p:cNvPr id="15" name="مربع نص 14"/>
          <p:cNvSpPr txBox="1"/>
          <p:nvPr/>
        </p:nvSpPr>
        <p:spPr>
          <a:xfrm>
            <a:off x="8414535" y="4602822"/>
            <a:ext cx="404679" cy="318499"/>
          </a:xfrm>
          <a:prstGeom prst="rect">
            <a:avLst/>
          </a:prstGeom>
          <a:noFill/>
        </p:spPr>
        <p:txBody>
          <a:bodyPr wrap="square" rtlCol="1">
            <a:spAutoFit/>
          </a:bodyPr>
          <a:lstStyle/>
          <a:p>
            <a:r>
              <a:rPr lang="en-US" dirty="0"/>
              <a:t>2</a:t>
            </a:r>
            <a:endParaRPr lang="ar-LY" dirty="0"/>
          </a:p>
        </p:txBody>
      </p:sp>
      <p:sp>
        <p:nvSpPr>
          <p:cNvPr id="16" name="Google Shape;274;p33"/>
          <p:cNvSpPr txBox="1">
            <a:spLocks/>
          </p:cNvSpPr>
          <p:nvPr/>
        </p:nvSpPr>
        <p:spPr>
          <a:xfrm>
            <a:off x="6982062" y="3098542"/>
            <a:ext cx="1936800" cy="63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4800"/>
              <a:buFont typeface="DM Serif Display"/>
              <a:buNone/>
              <a:defRPr sz="4800" b="0" i="0" u="none" strike="noStrike" cap="none">
                <a:solidFill>
                  <a:schemeClr val="dk1"/>
                </a:solidFill>
                <a:latin typeface="DM Serif Display"/>
                <a:ea typeface="DM Serif Display"/>
                <a:cs typeface="DM Serif Display"/>
                <a:sym typeface="DM Serif Display"/>
              </a:defRPr>
            </a:lvl9pPr>
          </a:lstStyle>
          <a:p>
            <a:r>
              <a:rPr lang="en" dirty="0" smtClean="0"/>
              <a:t>07</a:t>
            </a:r>
            <a:endParaRPr lang="en" dirty="0"/>
          </a:p>
        </p:txBody>
      </p:sp>
      <p:sp>
        <p:nvSpPr>
          <p:cNvPr id="17" name="Google Shape;275;p33"/>
          <p:cNvSpPr txBox="1">
            <a:spLocks/>
          </p:cNvSpPr>
          <p:nvPr/>
        </p:nvSpPr>
        <p:spPr>
          <a:xfrm>
            <a:off x="6788635" y="3615025"/>
            <a:ext cx="25149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DM Serif Display"/>
              <a:buNone/>
              <a:defRPr sz="2200" b="0" i="0" u="none" strike="noStrike" cap="none">
                <a:solidFill>
                  <a:schemeClr val="dk1"/>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2400"/>
              <a:buFont typeface="DM Serif Display"/>
              <a:buNone/>
              <a:defRPr sz="2400" b="0" i="0" u="none" strike="noStrike" cap="none">
                <a:solidFill>
                  <a:schemeClr val="dk1"/>
                </a:solidFill>
                <a:latin typeface="DM Serif Display"/>
                <a:ea typeface="DM Serif Display"/>
                <a:cs typeface="DM Serif Display"/>
                <a:sym typeface="DM Serif Display"/>
              </a:defRPr>
            </a:lvl9pPr>
          </a:lstStyle>
          <a:p>
            <a:r>
              <a:rPr lang="en-AU" dirty="0" smtClean="0"/>
              <a:t>Reference</a:t>
            </a:r>
            <a:endParaRPr lang="en-AU" dirty="0"/>
          </a:p>
        </p:txBody>
      </p:sp>
    </p:spTree>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43173" y="945222"/>
            <a:ext cx="3770616" cy="584775"/>
          </a:xfrm>
          <a:prstGeom prst="rect">
            <a:avLst/>
          </a:prstGeom>
          <a:noFill/>
        </p:spPr>
        <p:txBody>
          <a:bodyPr wrap="square" rtlCol="1">
            <a:spAutoFit/>
          </a:bodyPr>
          <a:lstStyle/>
          <a:p>
            <a:r>
              <a:rPr lang="en-US" sz="3200" b="1" dirty="0" smtClean="0">
                <a:latin typeface="Andalus" panose="02020603050405020304" pitchFamily="18" charset="-78"/>
                <a:cs typeface="Andalus" panose="02020603050405020304" pitchFamily="18" charset="-78"/>
              </a:rPr>
              <a:t>Reference</a:t>
            </a:r>
            <a:endParaRPr lang="ar-LY" sz="3200" b="1" dirty="0">
              <a:latin typeface="Andalus" panose="02020603050405020304" pitchFamily="18" charset="-78"/>
              <a:cs typeface="Andalus" panose="02020603050405020304" pitchFamily="18" charset="-78"/>
            </a:endParaRPr>
          </a:p>
        </p:txBody>
      </p:sp>
      <p:sp>
        <p:nvSpPr>
          <p:cNvPr id="5" name="Content Placeholder 2">
            <a:extLst>
              <a:ext uri="{FF2B5EF4-FFF2-40B4-BE49-F238E27FC236}">
                <a16:creationId xmlns:a16="http://schemas.microsoft.com/office/drawing/2014/main" id="{81154047-B241-4634-9C32-4C8A0FA59AFB}"/>
              </a:ext>
            </a:extLst>
          </p:cNvPr>
          <p:cNvSpPr txBox="1">
            <a:spLocks/>
          </p:cNvSpPr>
          <p:nvPr/>
        </p:nvSpPr>
        <p:spPr>
          <a:xfrm>
            <a:off x="1243173" y="1725206"/>
            <a:ext cx="5501890" cy="2507747"/>
          </a:xfr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Font typeface="Arial" panose="020B0604020202020204" pitchFamily="34" charset="0"/>
              <a:buChar char="•"/>
            </a:pPr>
            <a:r>
              <a:rPr lang="en-GB" sz="1600" dirty="0" smtClean="0"/>
              <a:t>Kenneth, C., LAUDON, L., &amp; JANE, P. (2019). </a:t>
            </a:r>
            <a:r>
              <a:rPr lang="en-GB" sz="1600" i="1" dirty="0" smtClean="0"/>
              <a:t>Management Information Systems: Managing the Digital Firm</a:t>
            </a:r>
            <a:r>
              <a:rPr lang="en-GB" sz="1600" dirty="0" smtClean="0"/>
              <a:t>. PEARSON..</a:t>
            </a:r>
          </a:p>
          <a:p>
            <a:pPr marL="285750" indent="-285750">
              <a:buFont typeface="Arial" panose="020B0604020202020204" pitchFamily="34" charset="0"/>
              <a:buChar char="•"/>
            </a:pPr>
            <a:r>
              <a:rPr lang="en-US" sz="1600" dirty="0" smtClean="0">
                <a:hlinkClick r:id="rId2"/>
              </a:rPr>
              <a:t>https://elearning.scranton.edu/resources/article/10-ways-enterprise-systems-affect-your-business/</a:t>
            </a:r>
            <a:endParaRPr lang="en-US" sz="1600" dirty="0" smtClean="0"/>
          </a:p>
          <a:p>
            <a:pPr marL="285750" indent="-285750">
              <a:buFont typeface="Arial" panose="020B0604020202020204" pitchFamily="34" charset="0"/>
              <a:buChar char="•"/>
            </a:pPr>
            <a:r>
              <a:rPr lang="en-US" sz="1600" dirty="0" smtClean="0">
                <a:hlinkClick r:id="rId3"/>
              </a:rPr>
              <a:t>https://www.nibusinessinfo.co.uk/content/types-business-software</a:t>
            </a:r>
            <a:endParaRPr lang="en-US" sz="1600" dirty="0"/>
          </a:p>
        </p:txBody>
      </p:sp>
    </p:spTree>
    <p:extLst>
      <p:ext uri="{BB962C8B-B14F-4D97-AF65-F5344CB8AC3E}">
        <p14:creationId xmlns:p14="http://schemas.microsoft.com/office/powerpoint/2010/main" val="3712046217"/>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4069" y="1665055"/>
            <a:ext cx="4123800" cy="1519933"/>
          </a:xfrm>
        </p:spPr>
        <p:txBody>
          <a:bodyPr/>
          <a:lstStyle/>
          <a:p>
            <a:r>
              <a:rPr lang="en-US" sz="7200" dirty="0" smtClean="0">
                <a:latin typeface="Freestyle Script" panose="030804020302050B0404" pitchFamily="66" charset="0"/>
                <a:cs typeface="Diwani Outline Shaded" panose="02010400000000000000" pitchFamily="2" charset="-78"/>
              </a:rPr>
              <a:t>Thank you</a:t>
            </a:r>
            <a:endParaRPr lang="ar-LY" sz="7200" dirty="0">
              <a:latin typeface="Freestyle Script" panose="030804020302050B0404" pitchFamily="66" charset="0"/>
              <a:cs typeface="Diwani Outline Shaded" panose="02010400000000000000" pitchFamily="2" charset="-78"/>
            </a:endParaRPr>
          </a:p>
        </p:txBody>
      </p:sp>
      <p:sp>
        <p:nvSpPr>
          <p:cNvPr id="3" name="مربع نص 2"/>
          <p:cNvSpPr txBox="1"/>
          <p:nvPr/>
        </p:nvSpPr>
        <p:spPr>
          <a:xfrm>
            <a:off x="2897312" y="2877211"/>
            <a:ext cx="2897313" cy="307777"/>
          </a:xfrm>
          <a:prstGeom prst="rect">
            <a:avLst/>
          </a:prstGeom>
          <a:noFill/>
        </p:spPr>
        <p:txBody>
          <a:bodyPr wrap="square" rtlCol="1">
            <a:spAutoFit/>
          </a:bodyPr>
          <a:lstStyle/>
          <a:p>
            <a:pPr algn="ctr"/>
            <a:r>
              <a:rPr lang="en-US" dirty="0" smtClean="0"/>
              <a:t>Does anyone have any question?</a:t>
            </a:r>
            <a:endParaRPr lang="ar-LY" dirty="0"/>
          </a:p>
        </p:txBody>
      </p:sp>
    </p:spTree>
    <p:extLst>
      <p:ext uri="{BB962C8B-B14F-4D97-AF65-F5344CB8AC3E}">
        <p14:creationId xmlns:p14="http://schemas.microsoft.com/office/powerpoint/2010/main" val="1505285204"/>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45223" y="873305"/>
            <a:ext cx="4756934" cy="707886"/>
          </a:xfrm>
          <a:prstGeom prst="rect">
            <a:avLst/>
          </a:prstGeom>
          <a:noFill/>
        </p:spPr>
        <p:txBody>
          <a:bodyPr wrap="square" rtlCol="1">
            <a:spAutoFit/>
          </a:bodyPr>
          <a:lstStyle/>
          <a:p>
            <a:r>
              <a:rPr lang="en" sz="4000" dirty="0">
                <a:latin typeface="Andalus" panose="02020603050405020304" pitchFamily="18" charset="-78"/>
                <a:cs typeface="Andalus" panose="02020603050405020304" pitchFamily="18" charset="-78"/>
              </a:rPr>
              <a:t>Objectives!</a:t>
            </a:r>
            <a:endParaRPr lang="ar-LY" sz="4000" dirty="0">
              <a:latin typeface="Andalus" panose="02020603050405020304" pitchFamily="18" charset="-78"/>
              <a:cs typeface="Andalus" panose="02020603050405020304" pitchFamily="18" charset="-78"/>
            </a:endParaRPr>
          </a:p>
        </p:txBody>
      </p:sp>
      <p:sp>
        <p:nvSpPr>
          <p:cNvPr id="3" name="مربع نص 2"/>
          <p:cNvSpPr txBox="1"/>
          <p:nvPr/>
        </p:nvSpPr>
        <p:spPr>
          <a:xfrm>
            <a:off x="8414535" y="4602822"/>
            <a:ext cx="404679" cy="318499"/>
          </a:xfrm>
          <a:prstGeom prst="rect">
            <a:avLst/>
          </a:prstGeom>
          <a:noFill/>
        </p:spPr>
        <p:txBody>
          <a:bodyPr wrap="square" rtlCol="1">
            <a:spAutoFit/>
          </a:bodyPr>
          <a:lstStyle/>
          <a:p>
            <a:r>
              <a:rPr lang="en-US" dirty="0"/>
              <a:t>3</a:t>
            </a:r>
            <a:endParaRPr lang="ar-LY" dirty="0"/>
          </a:p>
        </p:txBody>
      </p:sp>
      <p:sp>
        <p:nvSpPr>
          <p:cNvPr id="4" name="مربع نص 3"/>
          <p:cNvSpPr txBox="1"/>
          <p:nvPr/>
        </p:nvSpPr>
        <p:spPr>
          <a:xfrm>
            <a:off x="945223" y="1674688"/>
            <a:ext cx="4859676" cy="646331"/>
          </a:xfrm>
          <a:prstGeom prst="rect">
            <a:avLst/>
          </a:prstGeom>
          <a:noFill/>
        </p:spPr>
        <p:txBody>
          <a:bodyPr wrap="square" rtlCol="1">
            <a:spAutoFit/>
          </a:bodyPr>
          <a:lstStyle/>
          <a:p>
            <a:r>
              <a:rPr lang="en-US" sz="1800" dirty="0"/>
              <a:t>Understand how information technology affects business.</a:t>
            </a:r>
            <a:endParaRPr lang="ar-LY" sz="1800" dirty="0"/>
          </a:p>
        </p:txBody>
      </p:sp>
    </p:spTree>
    <p:extLst>
      <p:ext uri="{BB962C8B-B14F-4D97-AF65-F5344CB8AC3E}">
        <p14:creationId xmlns:p14="http://schemas.microsoft.com/office/powerpoint/2010/main" val="236166873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34"/>
          <p:cNvSpPr txBox="1">
            <a:spLocks noGrp="1"/>
          </p:cNvSpPr>
          <p:nvPr>
            <p:ph type="title"/>
          </p:nvPr>
        </p:nvSpPr>
        <p:spPr>
          <a:xfrm>
            <a:off x="2560360" y="1232202"/>
            <a:ext cx="3776700" cy="649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Constantia" panose="02030602050306030303" pitchFamily="18" charset="0"/>
              </a:rPr>
              <a:t>Introduction</a:t>
            </a:r>
            <a:endParaRPr dirty="0">
              <a:latin typeface="Constantia" panose="02030602050306030303" pitchFamily="18" charset="0"/>
            </a:endParaRPr>
          </a:p>
        </p:txBody>
      </p:sp>
      <p:sp>
        <p:nvSpPr>
          <p:cNvPr id="282" name="Google Shape;282;p34"/>
          <p:cNvSpPr txBox="1">
            <a:spLocks noGrp="1"/>
          </p:cNvSpPr>
          <p:nvPr>
            <p:ph type="subTitle" idx="1"/>
          </p:nvPr>
        </p:nvSpPr>
        <p:spPr>
          <a:xfrm>
            <a:off x="1027415" y="1973870"/>
            <a:ext cx="7171362" cy="1241942"/>
          </a:xfrm>
          <a:prstGeom prst="rect">
            <a:avLst/>
          </a:prstGeom>
        </p:spPr>
        <p:txBody>
          <a:bodyPr spcFirstLastPara="1" wrap="square" lIns="91425" tIns="91425" rIns="91425" bIns="91425" anchor="t" anchorCtr="0">
            <a:noAutofit/>
          </a:bodyPr>
          <a:lstStyle/>
          <a:p>
            <a:pPr marL="0" lvl="0" indent="0" algn="l"/>
            <a:r>
              <a:rPr lang="en-GB" sz="2000" dirty="0"/>
              <a:t>Business software is an important asset that helps you to maintain, control and improve the running of your business. From human resource solutions to invoicing and payroll tasks, different software applications can automate and streamline many aspects of your business operations. Choose them carefully and you can gain the means of running your business more efficiently, effectively and with greater productivity</a:t>
            </a:r>
            <a:r>
              <a:rPr lang="en-US" sz="2000" dirty="0" smtClean="0">
                <a:cs typeface="+mn-cs"/>
              </a:rPr>
              <a:t>.</a:t>
            </a:r>
            <a:endParaRPr sz="2000" dirty="0">
              <a:cs typeface="+mn-cs"/>
            </a:endParaRP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4</a:t>
            </a:r>
            <a:endParaRPr lang="ar-LY" dirty="0"/>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5" name="Google Shape;295;p36"/>
          <p:cNvSpPr txBox="1">
            <a:spLocks noGrp="1"/>
          </p:cNvSpPr>
          <p:nvPr>
            <p:ph type="subTitle" idx="1"/>
          </p:nvPr>
        </p:nvSpPr>
        <p:spPr>
          <a:xfrm>
            <a:off x="606174" y="1808251"/>
            <a:ext cx="4818581" cy="2794571"/>
          </a:xfrm>
          <a:prstGeom prst="rect">
            <a:avLst/>
          </a:prstGeom>
        </p:spPr>
        <p:txBody>
          <a:bodyPr spcFirstLastPara="1" wrap="square" lIns="91425" tIns="91425" rIns="91425" bIns="91425" anchor="t" anchorCtr="0">
            <a:noAutofit/>
          </a:bodyPr>
          <a:lstStyle/>
          <a:p>
            <a:pPr marL="0" indent="0" algn="just"/>
            <a:r>
              <a:rPr lang="en-GB" sz="1800" dirty="0" smtClean="0"/>
              <a:t>Businesses </a:t>
            </a:r>
            <a:r>
              <a:rPr lang="en-GB" sz="1800" dirty="0"/>
              <a:t>change over time and so do their software needs</a:t>
            </a:r>
            <a:r>
              <a:rPr lang="en-GB" sz="1800" dirty="0" smtClean="0"/>
              <a:t>.</a:t>
            </a:r>
          </a:p>
          <a:p>
            <a:pPr marL="0" indent="0" algn="just"/>
            <a:r>
              <a:rPr lang="en-GB" sz="1800" dirty="0" smtClean="0"/>
              <a:t>If </a:t>
            </a:r>
            <a:r>
              <a:rPr lang="en-GB" sz="1800" dirty="0"/>
              <a:t>your current software is out-of-date or holding your business back, upgrading can help you gain productivity and drive value from your initial investment.</a:t>
            </a:r>
          </a:p>
          <a:p>
            <a:pPr marL="0" indent="0" algn="just"/>
            <a:endParaRPr sz="1800" dirty="0"/>
          </a:p>
        </p:txBody>
      </p:sp>
      <p:sp>
        <p:nvSpPr>
          <p:cNvPr id="296" name="Google Shape;296;p36"/>
          <p:cNvSpPr txBox="1">
            <a:spLocks noGrp="1"/>
          </p:cNvSpPr>
          <p:nvPr>
            <p:ph type="title" idx="2"/>
          </p:nvPr>
        </p:nvSpPr>
        <p:spPr>
          <a:xfrm>
            <a:off x="713225" y="806628"/>
            <a:ext cx="7717500" cy="572700"/>
          </a:xfrm>
          <a:prstGeom prst="rect">
            <a:avLst/>
          </a:prstGeom>
        </p:spPr>
        <p:txBody>
          <a:bodyPr spcFirstLastPara="1" wrap="square" lIns="91425" tIns="91425" rIns="91425" bIns="91425" anchor="t" anchorCtr="0">
            <a:noAutofit/>
          </a:bodyPr>
          <a:lstStyle/>
          <a:p>
            <a:r>
              <a:rPr lang="en-US" altLang="ko-KR" sz="3200" dirty="0">
                <a:solidFill>
                  <a:schemeClr val="tx1"/>
                </a:solidFill>
                <a:latin typeface="Cambria Math" panose="02040503050406030204" pitchFamily="18" charset="0"/>
                <a:ea typeface="Cambria Math" panose="02040503050406030204" pitchFamily="18" charset="0"/>
              </a:rPr>
              <a:t>Business benefits of new software</a:t>
            </a: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5</a:t>
            </a:r>
            <a:endParaRPr lang="ar-LY" dirty="0"/>
          </a:p>
        </p:txBody>
      </p:sp>
      <p:pic>
        <p:nvPicPr>
          <p:cNvPr id="5" name="Picture 2" descr="5 Benefits of Custom Software Development for Small Business">
            <a:extLst>
              <a:ext uri="{FF2B5EF4-FFF2-40B4-BE49-F238E27FC236}">
                <a16:creationId xmlns:a16="http://schemas.microsoft.com/office/drawing/2014/main" id="{9D510CEB-F307-374B-8EC4-E7C5EFFAF3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9372" y="1797976"/>
            <a:ext cx="3259842" cy="20805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6"/>
        <p:cNvGrpSpPr/>
        <p:nvPr/>
      </p:nvGrpSpPr>
      <p:grpSpPr>
        <a:xfrm>
          <a:off x="0" y="0"/>
          <a:ext cx="0" cy="0"/>
          <a:chOff x="0" y="0"/>
          <a:chExt cx="0" cy="0"/>
        </a:xfrm>
      </p:grpSpPr>
      <p:sp>
        <p:nvSpPr>
          <p:cNvPr id="697" name="Google Shape;697;p56"/>
          <p:cNvSpPr txBox="1">
            <a:spLocks noGrp="1"/>
          </p:cNvSpPr>
          <p:nvPr>
            <p:ph type="subTitle" idx="1"/>
          </p:nvPr>
        </p:nvSpPr>
        <p:spPr>
          <a:xfrm>
            <a:off x="796017" y="1674894"/>
            <a:ext cx="7310294" cy="1388100"/>
          </a:xfrm>
          <a:prstGeom prst="rect">
            <a:avLst/>
          </a:prstGeom>
        </p:spPr>
        <p:txBody>
          <a:bodyPr spcFirstLastPara="1" wrap="square" lIns="91425" tIns="91425" rIns="91425" bIns="91425" anchor="t" anchorCtr="0">
            <a:noAutofit/>
          </a:bodyPr>
          <a:lstStyle/>
          <a:p>
            <a:pPr marL="0" indent="0" algn="just">
              <a:spcAft>
                <a:spcPts val="1200"/>
              </a:spcAft>
            </a:pPr>
            <a:r>
              <a:rPr lang="en-GB" sz="2000" dirty="0" smtClean="0">
                <a:cs typeface="+mj-cs"/>
              </a:rPr>
              <a:t>Enterprise </a:t>
            </a:r>
            <a:r>
              <a:rPr lang="en-GB" sz="2000" dirty="0">
                <a:cs typeface="+mj-cs"/>
              </a:rPr>
              <a:t>systems (ES) are large-scale enterprise software packages that support business processes, information flows, reporting, and data analytics in complex organizations.   </a:t>
            </a:r>
          </a:p>
          <a:p>
            <a:pPr marL="0" indent="0" algn="just">
              <a:spcAft>
                <a:spcPts val="1200"/>
              </a:spcAft>
            </a:pPr>
            <a:r>
              <a:rPr lang="en-GB" sz="2000" dirty="0" smtClean="0"/>
              <a:t>The </a:t>
            </a:r>
            <a:r>
              <a:rPr lang="en-GB" sz="2000" dirty="0"/>
              <a:t>software is intended to solve an enterprise-wide problem, rather than a departmental </a:t>
            </a:r>
            <a:r>
              <a:rPr lang="en-GB" sz="2000" dirty="0" smtClean="0"/>
              <a:t>problem.</a:t>
            </a:r>
            <a:endParaRPr lang="en-GB" sz="2000" dirty="0" smtClean="0">
              <a:latin typeface="Times New Roman" panose="02020603050405020304" pitchFamily="18" charset="0"/>
              <a:cs typeface="Times New Roman" panose="02020603050405020304" pitchFamily="18" charset="0"/>
            </a:endParaRPr>
          </a:p>
        </p:txBody>
      </p:sp>
      <p:sp>
        <p:nvSpPr>
          <p:cNvPr id="698" name="Google Shape;698;p56"/>
          <p:cNvSpPr txBox="1">
            <a:spLocks noGrp="1"/>
          </p:cNvSpPr>
          <p:nvPr>
            <p:ph type="title"/>
          </p:nvPr>
        </p:nvSpPr>
        <p:spPr>
          <a:xfrm>
            <a:off x="697035" y="858000"/>
            <a:ext cx="7717500" cy="572700"/>
          </a:xfrm>
          <a:prstGeom prst="rect">
            <a:avLst/>
          </a:prstGeom>
        </p:spPr>
        <p:txBody>
          <a:bodyPr spcFirstLastPara="1" wrap="square" lIns="91425" tIns="91425" rIns="91425" bIns="91425" anchor="t" anchorCtr="0">
            <a:noAutofit/>
          </a:bodyPr>
          <a:lstStyle/>
          <a:p>
            <a:r>
              <a:rPr lang="en-US" altLang="ko-KR" dirty="0" smtClean="0">
                <a:solidFill>
                  <a:schemeClr val="tx1"/>
                </a:solidFill>
                <a:latin typeface="Cambria Math" panose="02040503050406030204" pitchFamily="18" charset="0"/>
                <a:ea typeface="Cambria Math" panose="02040503050406030204" pitchFamily="18" charset="0"/>
              </a:rPr>
              <a:t>ENTERPRISE </a:t>
            </a:r>
            <a:r>
              <a:rPr lang="en-US" altLang="ko-KR" dirty="0">
                <a:solidFill>
                  <a:schemeClr val="tx1"/>
                </a:solidFill>
                <a:latin typeface="Cambria Math" panose="02040503050406030204" pitchFamily="18" charset="0"/>
                <a:ea typeface="Cambria Math" panose="02040503050406030204" pitchFamily="18" charset="0"/>
              </a:rPr>
              <a:t>SYSTEMS </a:t>
            </a:r>
            <a:r>
              <a:rPr lang="en-US" altLang="ko-KR" dirty="0" smtClean="0">
                <a:solidFill>
                  <a:schemeClr val="tx1"/>
                </a:solidFill>
                <a:latin typeface="Cambria Math" panose="02040503050406030204" pitchFamily="18" charset="0"/>
                <a:ea typeface="Cambria Math" panose="02040503050406030204" pitchFamily="18" charset="0"/>
              </a:rPr>
              <a:t>SOFTWARE</a:t>
            </a:r>
            <a:r>
              <a:rPr lang="ko-KR" altLang="en-US" b="1" dirty="0">
                <a:solidFill>
                  <a:srgbClr val="002060"/>
                </a:solidFill>
              </a:rPr>
              <a:t/>
            </a:r>
            <a:br>
              <a:rPr lang="ko-KR" altLang="en-US" b="1" dirty="0">
                <a:solidFill>
                  <a:srgbClr val="002060"/>
                </a:solidFill>
              </a:rPr>
            </a:br>
            <a:r>
              <a:rPr lang="en-US" b="1" dirty="0">
                <a:latin typeface="Andalus" panose="02020603050405020304" pitchFamily="18" charset="-78"/>
                <a:cs typeface="Andalus" panose="02020603050405020304" pitchFamily="18" charset="-78"/>
              </a:rPr>
              <a:t/>
            </a:r>
            <a:br>
              <a:rPr lang="en-US" b="1" dirty="0">
                <a:latin typeface="Andalus" panose="02020603050405020304" pitchFamily="18" charset="-78"/>
                <a:cs typeface="Andalus" panose="02020603050405020304" pitchFamily="18" charset="-78"/>
              </a:rPr>
            </a:br>
            <a:endParaRPr b="1" dirty="0">
              <a:latin typeface="Andalus" panose="02020603050405020304" pitchFamily="18" charset="-78"/>
              <a:cs typeface="Andalus" panose="02020603050405020304" pitchFamily="18" charset="-78"/>
            </a:endParaRP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6</a:t>
            </a:r>
            <a:endParaRPr lang="ar-LY" dirty="0"/>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13708" y="433442"/>
            <a:ext cx="6791217" cy="1077218"/>
          </a:xfrm>
          <a:prstGeom prst="rect">
            <a:avLst/>
          </a:prstGeom>
          <a:noFill/>
        </p:spPr>
        <p:txBody>
          <a:bodyPr wrap="square" rtlCol="1">
            <a:spAutoFit/>
          </a:bodyPr>
          <a:lstStyle/>
          <a:p>
            <a:r>
              <a:rPr lang="en-US" sz="3200" b="1" dirty="0">
                <a:solidFill>
                  <a:schemeClr val="bg2">
                    <a:lumMod val="75000"/>
                  </a:schemeClr>
                </a:solidFill>
              </a:rPr>
              <a:t>HOW ENTERPRISE SYSTEMS WORK</a:t>
            </a:r>
          </a:p>
        </p:txBody>
      </p:sp>
      <p:sp>
        <p:nvSpPr>
          <p:cNvPr id="3" name="مربع نص 2"/>
          <p:cNvSpPr txBox="1"/>
          <p:nvPr/>
        </p:nvSpPr>
        <p:spPr>
          <a:xfrm>
            <a:off x="8414535" y="4602822"/>
            <a:ext cx="404679" cy="318499"/>
          </a:xfrm>
          <a:prstGeom prst="rect">
            <a:avLst/>
          </a:prstGeom>
          <a:noFill/>
        </p:spPr>
        <p:txBody>
          <a:bodyPr wrap="square" rtlCol="1">
            <a:spAutoFit/>
          </a:bodyPr>
          <a:lstStyle/>
          <a:p>
            <a:r>
              <a:rPr lang="en-US" dirty="0"/>
              <a:t>7</a:t>
            </a:r>
            <a:endParaRPr lang="ar-LY" dirty="0"/>
          </a:p>
        </p:txBody>
      </p:sp>
      <p:pic>
        <p:nvPicPr>
          <p:cNvPr id="5" name="Picture 8" descr="chapter 9">
            <a:extLst>
              <a:ext uri="{FF2B5EF4-FFF2-40B4-BE49-F238E27FC236}">
                <a16:creationId xmlns:a16="http://schemas.microsoft.com/office/drawing/2014/main" id="{DBF8DC2A-D749-2046-9B06-A06FE3DAE5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245"/>
          <a:stretch/>
        </p:blipFill>
        <p:spPr bwMode="auto">
          <a:xfrm>
            <a:off x="1458928" y="1510660"/>
            <a:ext cx="6431625" cy="3251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77834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9" name="Google Shape;589;p51"/>
          <p:cNvSpPr txBox="1">
            <a:spLocks noGrp="1"/>
          </p:cNvSpPr>
          <p:nvPr>
            <p:ph type="title"/>
          </p:nvPr>
        </p:nvSpPr>
        <p:spPr>
          <a:xfrm>
            <a:off x="984113" y="1028599"/>
            <a:ext cx="7717500" cy="572700"/>
          </a:xfrm>
          <a:prstGeom prst="rect">
            <a:avLst/>
          </a:prstGeom>
        </p:spPr>
        <p:txBody>
          <a:bodyPr spcFirstLastPara="1" wrap="square" lIns="91425" tIns="91425" rIns="91425" bIns="91425" anchor="t" anchorCtr="0">
            <a:noAutofit/>
          </a:bodyPr>
          <a:lstStyle/>
          <a:p>
            <a:pPr algn="l"/>
            <a:r>
              <a:rPr lang="en-GB" sz="2400" b="1" dirty="0">
                <a:solidFill>
                  <a:srgbClr val="002060"/>
                </a:solidFill>
                <a:latin typeface="Cambria Math" panose="02040503050406030204" pitchFamily="18" charset="0"/>
                <a:ea typeface="Cambria Math" panose="02040503050406030204" pitchFamily="18" charset="0"/>
              </a:rPr>
              <a:t>Enterprise software can be categorized by business function</a:t>
            </a:r>
            <a:br>
              <a:rPr lang="en-GB" sz="2400" b="1" dirty="0">
                <a:solidFill>
                  <a:srgbClr val="002060"/>
                </a:solidFill>
                <a:latin typeface="Cambria Math" panose="02040503050406030204" pitchFamily="18" charset="0"/>
                <a:ea typeface="Cambria Math" panose="02040503050406030204" pitchFamily="18" charset="0"/>
              </a:rPr>
            </a:br>
            <a:r>
              <a:rPr lang="en-US" sz="2400" b="1" dirty="0">
                <a:latin typeface="Cambria Math" panose="02040503050406030204" pitchFamily="18" charset="0"/>
                <a:ea typeface="Cambria Math" panose="02040503050406030204" pitchFamily="18" charset="0"/>
                <a:cs typeface="Andalus" panose="02020603050405020304" pitchFamily="18" charset="-78"/>
              </a:rPr>
              <a:t/>
            </a:r>
            <a:br>
              <a:rPr lang="en-US" sz="2400" b="1" dirty="0">
                <a:latin typeface="Cambria Math" panose="02040503050406030204" pitchFamily="18" charset="0"/>
                <a:ea typeface="Cambria Math" panose="02040503050406030204" pitchFamily="18" charset="0"/>
                <a:cs typeface="Andalus" panose="02020603050405020304" pitchFamily="18" charset="-78"/>
              </a:rPr>
            </a:br>
            <a:endParaRPr sz="2400" b="1" dirty="0">
              <a:latin typeface="Cambria Math" panose="02040503050406030204" pitchFamily="18" charset="0"/>
              <a:ea typeface="Cambria Math" panose="02040503050406030204" pitchFamily="18" charset="0"/>
              <a:cs typeface="Andalus" panose="02020603050405020304" pitchFamily="18" charset="-78"/>
            </a:endParaRPr>
          </a:p>
        </p:txBody>
      </p:sp>
      <p:sp>
        <p:nvSpPr>
          <p:cNvPr id="2" name="مربع نص 1"/>
          <p:cNvSpPr txBox="1"/>
          <p:nvPr/>
        </p:nvSpPr>
        <p:spPr>
          <a:xfrm>
            <a:off x="984113" y="2158410"/>
            <a:ext cx="6220046" cy="1323439"/>
          </a:xfrm>
          <a:prstGeom prst="rect">
            <a:avLst/>
          </a:prstGeom>
          <a:noFill/>
        </p:spPr>
        <p:txBody>
          <a:bodyPr wrap="square" rtlCol="1">
            <a:spAutoFit/>
          </a:bodyPr>
          <a:lstStyle/>
          <a:p>
            <a:pPr marL="342900" indent="-342900" algn="just">
              <a:buFont typeface="Arial" panose="020B0604020202020204" pitchFamily="34" charset="0"/>
              <a:buChar char="•"/>
            </a:pPr>
            <a:r>
              <a:rPr lang="en-US" sz="2000" dirty="0" smtClean="0"/>
              <a:t>Database </a:t>
            </a:r>
            <a:r>
              <a:rPr lang="en-US" sz="2000" dirty="0"/>
              <a:t>Management System (DBMS) </a:t>
            </a:r>
          </a:p>
          <a:p>
            <a:pPr marL="342900" indent="-342900">
              <a:buFont typeface="Arial" panose="020B0604020202020204" pitchFamily="34" charset="0"/>
              <a:buChar char="•"/>
            </a:pPr>
            <a:r>
              <a:rPr lang="en-US" sz="2000" dirty="0"/>
              <a:t>Supply Chain Management (SCM)</a:t>
            </a:r>
          </a:p>
          <a:p>
            <a:pPr marL="342900" indent="-342900">
              <a:buFont typeface="Arial" panose="020B0604020202020204" pitchFamily="34" charset="0"/>
              <a:buChar char="•"/>
            </a:pPr>
            <a:r>
              <a:rPr lang="en-US" sz="2000" dirty="0"/>
              <a:t>Customer Relationship Management (CRM)</a:t>
            </a:r>
          </a:p>
          <a:p>
            <a:pPr marL="342900" indent="-342900" algn="just">
              <a:buFont typeface="Arial" panose="020B0604020202020204" pitchFamily="34" charset="0"/>
              <a:buChar char="•"/>
            </a:pPr>
            <a:endParaRPr lang="en-US" sz="2000" dirty="0">
              <a:cs typeface="+mj-cs"/>
            </a:endParaRPr>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a:t>8</a:t>
            </a:r>
            <a:endParaRPr lang="ar-LY" dirty="0"/>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15" name="مربع نص 14"/>
          <p:cNvSpPr txBox="1"/>
          <p:nvPr/>
        </p:nvSpPr>
        <p:spPr>
          <a:xfrm>
            <a:off x="1191799" y="904126"/>
            <a:ext cx="6010385" cy="4832092"/>
          </a:xfrm>
          <a:prstGeom prst="rect">
            <a:avLst/>
          </a:prstGeom>
          <a:noFill/>
        </p:spPr>
        <p:txBody>
          <a:bodyPr wrap="square" rtlCol="1">
            <a:spAutoFit/>
          </a:bodyPr>
          <a:lstStyle/>
          <a:p>
            <a:r>
              <a:rPr lang="en-GB" sz="2000" b="1" dirty="0" smtClean="0"/>
              <a:t>Database </a:t>
            </a:r>
            <a:r>
              <a:rPr lang="en-GB" sz="2000" b="1" dirty="0"/>
              <a:t>Management </a:t>
            </a:r>
            <a:r>
              <a:rPr lang="en-GB" sz="2000" b="1" dirty="0" smtClean="0"/>
              <a:t>System</a:t>
            </a:r>
            <a:endParaRPr lang="en-GB" sz="2000" b="1" dirty="0"/>
          </a:p>
          <a:p>
            <a:r>
              <a:rPr lang="en-GB" sz="1600" dirty="0"/>
              <a:t>A software package that is designed to manipulate, manage, retrieve, store, and define data in a database is called Database Manage System (DBMS</a:t>
            </a:r>
            <a:r>
              <a:rPr lang="en-GB" sz="1600" dirty="0" smtClean="0"/>
              <a:t>).</a:t>
            </a:r>
          </a:p>
          <a:p>
            <a:endParaRPr lang="en-GB" sz="1600" dirty="0" smtClean="0"/>
          </a:p>
          <a:p>
            <a:r>
              <a:rPr lang="en-GB" sz="1600" b="1" dirty="0">
                <a:solidFill>
                  <a:schemeClr val="bg2">
                    <a:lumMod val="75000"/>
                  </a:schemeClr>
                </a:solidFill>
              </a:rPr>
              <a:t>Examples of DBMS </a:t>
            </a:r>
            <a:r>
              <a:rPr lang="en-GB" sz="1600" b="1" dirty="0" smtClean="0">
                <a:solidFill>
                  <a:schemeClr val="bg2">
                    <a:lumMod val="75000"/>
                  </a:schemeClr>
                </a:solidFill>
              </a:rPr>
              <a:t>software</a:t>
            </a:r>
          </a:p>
          <a:p>
            <a:pPr marL="285750" indent="-285750">
              <a:buFont typeface="Arial" panose="020B0604020202020204" pitchFamily="34" charset="0"/>
              <a:buChar char="•"/>
            </a:pPr>
            <a:r>
              <a:rPr lang="en-GB" sz="1600" dirty="0"/>
              <a:t>Microsoft Access</a:t>
            </a:r>
          </a:p>
          <a:p>
            <a:pPr marL="285750" indent="-285750">
              <a:buFont typeface="Arial" panose="020B0604020202020204" pitchFamily="34" charset="0"/>
              <a:buChar char="•"/>
            </a:pPr>
            <a:r>
              <a:rPr lang="en-GB" sz="1600" dirty="0"/>
              <a:t>Microsoft SQL Server </a:t>
            </a:r>
            <a:endParaRPr lang="en-GB" sz="1600" dirty="0" smtClean="0"/>
          </a:p>
          <a:p>
            <a:endParaRPr lang="en-GB" sz="1600" dirty="0" smtClean="0"/>
          </a:p>
          <a:p>
            <a:r>
              <a:rPr lang="en-GB" sz="1600" b="1" dirty="0" smtClean="0">
                <a:solidFill>
                  <a:schemeClr val="bg2">
                    <a:lumMod val="75000"/>
                  </a:schemeClr>
                </a:solidFill>
              </a:rPr>
              <a:t>Uses </a:t>
            </a:r>
            <a:r>
              <a:rPr lang="en-GB" sz="1600" b="1" dirty="0">
                <a:solidFill>
                  <a:schemeClr val="bg2">
                    <a:lumMod val="75000"/>
                  </a:schemeClr>
                </a:solidFill>
              </a:rPr>
              <a:t>of </a:t>
            </a:r>
            <a:r>
              <a:rPr lang="en-GB" sz="1600" b="1" dirty="0" smtClean="0">
                <a:solidFill>
                  <a:schemeClr val="bg2">
                    <a:lumMod val="75000"/>
                  </a:schemeClr>
                </a:solidFill>
              </a:rPr>
              <a:t>DBMS software</a:t>
            </a:r>
            <a:endParaRPr lang="en-GB" sz="1600" dirty="0">
              <a:solidFill>
                <a:schemeClr val="bg2">
                  <a:lumMod val="75000"/>
                </a:schemeClr>
              </a:solidFill>
            </a:endParaRPr>
          </a:p>
          <a:p>
            <a:pPr marL="285750" indent="-285750">
              <a:buFont typeface="Arial" panose="020B0604020202020204" pitchFamily="34" charset="0"/>
              <a:buChar char="•"/>
            </a:pPr>
            <a:r>
              <a:rPr lang="en-GB" sz="1600" dirty="0"/>
              <a:t>Data Retrieval</a:t>
            </a:r>
          </a:p>
          <a:p>
            <a:pPr marL="285750" indent="-285750">
              <a:buFont typeface="Arial" panose="020B0604020202020204" pitchFamily="34" charset="0"/>
              <a:buChar char="•"/>
            </a:pPr>
            <a:r>
              <a:rPr lang="en-GB" sz="1600" dirty="0"/>
              <a:t>Data Definition</a:t>
            </a:r>
          </a:p>
          <a:p>
            <a:pPr marL="285750" indent="-285750">
              <a:buFont typeface="Arial" panose="020B0604020202020204" pitchFamily="34" charset="0"/>
              <a:buChar char="•"/>
            </a:pPr>
            <a:r>
              <a:rPr lang="en-GB" sz="1600" dirty="0"/>
              <a:t>User Administration</a:t>
            </a:r>
          </a:p>
          <a:p>
            <a:pPr marL="285750" indent="-285750">
              <a:buFont typeface="Arial" panose="020B0604020202020204" pitchFamily="34" charset="0"/>
              <a:buChar char="•"/>
            </a:pPr>
            <a:r>
              <a:rPr lang="en-GB" sz="1600" dirty="0"/>
              <a:t>Data </a:t>
            </a:r>
            <a:r>
              <a:rPr lang="en-GB" sz="1600" dirty="0" err="1"/>
              <a:t>Updation</a:t>
            </a:r>
            <a:endParaRPr lang="en-GB" sz="1600" dirty="0">
              <a:solidFill>
                <a:schemeClr val="bg2">
                  <a:lumMod val="75000"/>
                </a:schemeClr>
              </a:solidFill>
            </a:endParaRPr>
          </a:p>
          <a:p>
            <a:endParaRPr lang="en-US" sz="1600" dirty="0"/>
          </a:p>
          <a:p>
            <a:endParaRPr lang="en-US" sz="1600" b="1" dirty="0" smtClean="0">
              <a:solidFill>
                <a:schemeClr val="bg2"/>
              </a:solidFill>
            </a:endParaRPr>
          </a:p>
          <a:p>
            <a:endParaRPr lang="en-US" sz="1600" b="1" dirty="0" smtClean="0">
              <a:solidFill>
                <a:schemeClr val="bg2"/>
              </a:solidFill>
            </a:endParaRPr>
          </a:p>
          <a:p>
            <a:pPr marL="285750" indent="-285750">
              <a:buFont typeface="Arial" panose="020B0604020202020204" pitchFamily="34" charset="0"/>
              <a:buChar char="•"/>
            </a:pPr>
            <a:endParaRPr lang="en-AU" sz="1600" dirty="0" smtClean="0"/>
          </a:p>
          <a:p>
            <a:pPr marL="285750" indent="-285750">
              <a:buFont typeface="Arial" panose="020B0604020202020204" pitchFamily="34" charset="0"/>
              <a:buChar char="•"/>
            </a:pPr>
            <a:endParaRPr lang="ar-LY" sz="1600" dirty="0"/>
          </a:p>
        </p:txBody>
      </p:sp>
      <p:sp>
        <p:nvSpPr>
          <p:cNvPr id="4" name="مربع نص 3"/>
          <p:cNvSpPr txBox="1"/>
          <p:nvPr/>
        </p:nvSpPr>
        <p:spPr>
          <a:xfrm>
            <a:off x="8414535" y="4602822"/>
            <a:ext cx="404679" cy="318499"/>
          </a:xfrm>
          <a:prstGeom prst="rect">
            <a:avLst/>
          </a:prstGeom>
          <a:noFill/>
        </p:spPr>
        <p:txBody>
          <a:bodyPr wrap="square" rtlCol="1">
            <a:spAutoFit/>
          </a:bodyPr>
          <a:lstStyle/>
          <a:p>
            <a:r>
              <a:rPr lang="en-US" dirty="0" smtClean="0"/>
              <a:t>9</a:t>
            </a:r>
            <a:endParaRPr lang="ar-LY" dirty="0"/>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7481" y="2144069"/>
            <a:ext cx="3134314" cy="2352205"/>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xEl>
                                              <p:pRg st="3" end="3"/>
                                            </p:txEl>
                                          </p:spTgt>
                                        </p:tgtEl>
                                        <p:attrNameLst>
                                          <p:attrName>style.visibility</p:attrName>
                                        </p:attrNameLst>
                                      </p:cBhvr>
                                      <p:to>
                                        <p:strVal val="visible"/>
                                      </p:to>
                                    </p:set>
                                    <p:animEffect transition="in" filter="fade">
                                      <p:cBhvr>
                                        <p:cTn id="7" dur="1000"/>
                                        <p:tgtEl>
                                          <p:spTgt spid="15">
                                            <p:txEl>
                                              <p:pRg st="3" end="3"/>
                                            </p:txEl>
                                          </p:spTgt>
                                        </p:tgtEl>
                                      </p:cBhvr>
                                    </p:animEffect>
                                    <p:anim calcmode="lin" valueType="num">
                                      <p:cBhvr>
                                        <p:cTn id="8" dur="1000" fill="hold"/>
                                        <p:tgtEl>
                                          <p:spTgt spid="15">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15">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xEl>
                                              <p:pRg st="4" end="4"/>
                                            </p:txEl>
                                          </p:spTgt>
                                        </p:tgtEl>
                                        <p:attrNameLst>
                                          <p:attrName>style.visibility</p:attrName>
                                        </p:attrNameLst>
                                      </p:cBhvr>
                                      <p:to>
                                        <p:strVal val="visible"/>
                                      </p:to>
                                    </p:set>
                                    <p:animEffect transition="in" filter="fade">
                                      <p:cBhvr>
                                        <p:cTn id="12" dur="1000"/>
                                        <p:tgtEl>
                                          <p:spTgt spid="15">
                                            <p:txEl>
                                              <p:pRg st="4" end="4"/>
                                            </p:txEl>
                                          </p:spTgt>
                                        </p:tgtEl>
                                      </p:cBhvr>
                                    </p:animEffect>
                                    <p:anim calcmode="lin" valueType="num">
                                      <p:cBhvr>
                                        <p:cTn id="13" dur="1000" fill="hold"/>
                                        <p:tgtEl>
                                          <p:spTgt spid="15">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15">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xEl>
                                              <p:pRg st="5" end="5"/>
                                            </p:txEl>
                                          </p:spTgt>
                                        </p:tgtEl>
                                        <p:attrNameLst>
                                          <p:attrName>style.visibility</p:attrName>
                                        </p:attrNameLst>
                                      </p:cBhvr>
                                      <p:to>
                                        <p:strVal val="visible"/>
                                      </p:to>
                                    </p:set>
                                    <p:animEffect transition="in" filter="fade">
                                      <p:cBhvr>
                                        <p:cTn id="17" dur="1000"/>
                                        <p:tgtEl>
                                          <p:spTgt spid="15">
                                            <p:txEl>
                                              <p:pRg st="5" end="5"/>
                                            </p:txEl>
                                          </p:spTgt>
                                        </p:tgtEl>
                                      </p:cBhvr>
                                    </p:animEffect>
                                    <p:anim calcmode="lin" valueType="num">
                                      <p:cBhvr>
                                        <p:cTn id="18" dur="1000" fill="hold"/>
                                        <p:tgtEl>
                                          <p:spTgt spid="15">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1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5">
                                            <p:txEl>
                                              <p:pRg st="7" end="7"/>
                                            </p:txEl>
                                          </p:spTgt>
                                        </p:tgtEl>
                                        <p:attrNameLst>
                                          <p:attrName>style.visibility</p:attrName>
                                        </p:attrNameLst>
                                      </p:cBhvr>
                                      <p:to>
                                        <p:strVal val="visible"/>
                                      </p:to>
                                    </p:set>
                                    <p:animEffect transition="in" filter="fade">
                                      <p:cBhvr>
                                        <p:cTn id="31" dur="1000"/>
                                        <p:tgtEl>
                                          <p:spTgt spid="15">
                                            <p:txEl>
                                              <p:pRg st="7" end="7"/>
                                            </p:txEl>
                                          </p:spTgt>
                                        </p:tgtEl>
                                      </p:cBhvr>
                                    </p:animEffect>
                                    <p:anim calcmode="lin" valueType="num">
                                      <p:cBhvr>
                                        <p:cTn id="32" dur="1000" fill="hold"/>
                                        <p:tgtEl>
                                          <p:spTgt spid="15">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15">
                                            <p:txEl>
                                              <p:pRg st="7" end="7"/>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5">
                                            <p:txEl>
                                              <p:pRg st="8" end="8"/>
                                            </p:txEl>
                                          </p:spTgt>
                                        </p:tgtEl>
                                        <p:attrNameLst>
                                          <p:attrName>style.visibility</p:attrName>
                                        </p:attrNameLst>
                                      </p:cBhvr>
                                      <p:to>
                                        <p:strVal val="visible"/>
                                      </p:to>
                                    </p:set>
                                    <p:animEffect transition="in" filter="fade">
                                      <p:cBhvr>
                                        <p:cTn id="36" dur="1000"/>
                                        <p:tgtEl>
                                          <p:spTgt spid="15">
                                            <p:txEl>
                                              <p:pRg st="8" end="8"/>
                                            </p:txEl>
                                          </p:spTgt>
                                        </p:tgtEl>
                                      </p:cBhvr>
                                    </p:animEffect>
                                    <p:anim calcmode="lin" valueType="num">
                                      <p:cBhvr>
                                        <p:cTn id="37" dur="1000" fill="hold"/>
                                        <p:tgtEl>
                                          <p:spTgt spid="15">
                                            <p:txEl>
                                              <p:pRg st="8" end="8"/>
                                            </p:txEl>
                                          </p:spTgt>
                                        </p:tgtEl>
                                        <p:attrNameLst>
                                          <p:attrName>ppt_x</p:attrName>
                                        </p:attrNameLst>
                                      </p:cBhvr>
                                      <p:tavLst>
                                        <p:tav tm="0">
                                          <p:val>
                                            <p:strVal val="#ppt_x"/>
                                          </p:val>
                                        </p:tav>
                                        <p:tav tm="100000">
                                          <p:val>
                                            <p:strVal val="#ppt_x"/>
                                          </p:val>
                                        </p:tav>
                                      </p:tavLst>
                                    </p:anim>
                                    <p:anim calcmode="lin" valueType="num">
                                      <p:cBhvr>
                                        <p:cTn id="38" dur="1000" fill="hold"/>
                                        <p:tgtEl>
                                          <p:spTgt spid="15">
                                            <p:txEl>
                                              <p:pRg st="8" end="8"/>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5">
                                            <p:txEl>
                                              <p:pRg st="9" end="9"/>
                                            </p:txEl>
                                          </p:spTgt>
                                        </p:tgtEl>
                                        <p:attrNameLst>
                                          <p:attrName>style.visibility</p:attrName>
                                        </p:attrNameLst>
                                      </p:cBhvr>
                                      <p:to>
                                        <p:strVal val="visible"/>
                                      </p:to>
                                    </p:set>
                                    <p:animEffect transition="in" filter="fade">
                                      <p:cBhvr>
                                        <p:cTn id="41" dur="1000"/>
                                        <p:tgtEl>
                                          <p:spTgt spid="15">
                                            <p:txEl>
                                              <p:pRg st="9" end="9"/>
                                            </p:txEl>
                                          </p:spTgt>
                                        </p:tgtEl>
                                      </p:cBhvr>
                                    </p:animEffect>
                                    <p:anim calcmode="lin" valueType="num">
                                      <p:cBhvr>
                                        <p:cTn id="42" dur="1000" fill="hold"/>
                                        <p:tgtEl>
                                          <p:spTgt spid="15">
                                            <p:txEl>
                                              <p:pRg st="9" end="9"/>
                                            </p:txEl>
                                          </p:spTgt>
                                        </p:tgtEl>
                                        <p:attrNameLst>
                                          <p:attrName>ppt_x</p:attrName>
                                        </p:attrNameLst>
                                      </p:cBhvr>
                                      <p:tavLst>
                                        <p:tav tm="0">
                                          <p:val>
                                            <p:strVal val="#ppt_x"/>
                                          </p:val>
                                        </p:tav>
                                        <p:tav tm="100000">
                                          <p:val>
                                            <p:strVal val="#ppt_x"/>
                                          </p:val>
                                        </p:tav>
                                      </p:tavLst>
                                    </p:anim>
                                    <p:anim calcmode="lin" valueType="num">
                                      <p:cBhvr>
                                        <p:cTn id="43" dur="1000" fill="hold"/>
                                        <p:tgtEl>
                                          <p:spTgt spid="15">
                                            <p:txEl>
                                              <p:pRg st="9" end="9"/>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5">
                                            <p:txEl>
                                              <p:pRg st="10" end="10"/>
                                            </p:txEl>
                                          </p:spTgt>
                                        </p:tgtEl>
                                        <p:attrNameLst>
                                          <p:attrName>style.visibility</p:attrName>
                                        </p:attrNameLst>
                                      </p:cBhvr>
                                      <p:to>
                                        <p:strVal val="visible"/>
                                      </p:to>
                                    </p:set>
                                    <p:animEffect transition="in" filter="fade">
                                      <p:cBhvr>
                                        <p:cTn id="46" dur="1000"/>
                                        <p:tgtEl>
                                          <p:spTgt spid="15">
                                            <p:txEl>
                                              <p:pRg st="10" end="10"/>
                                            </p:txEl>
                                          </p:spTgt>
                                        </p:tgtEl>
                                      </p:cBhvr>
                                    </p:animEffect>
                                    <p:anim calcmode="lin" valueType="num">
                                      <p:cBhvr>
                                        <p:cTn id="47" dur="1000" fill="hold"/>
                                        <p:tgtEl>
                                          <p:spTgt spid="15">
                                            <p:txEl>
                                              <p:pRg st="10" end="10"/>
                                            </p:txEl>
                                          </p:spTgt>
                                        </p:tgtEl>
                                        <p:attrNameLst>
                                          <p:attrName>ppt_x</p:attrName>
                                        </p:attrNameLst>
                                      </p:cBhvr>
                                      <p:tavLst>
                                        <p:tav tm="0">
                                          <p:val>
                                            <p:strVal val="#ppt_x"/>
                                          </p:val>
                                        </p:tav>
                                        <p:tav tm="100000">
                                          <p:val>
                                            <p:strVal val="#ppt_x"/>
                                          </p:val>
                                        </p:tav>
                                      </p:tavLst>
                                    </p:anim>
                                    <p:anim calcmode="lin" valueType="num">
                                      <p:cBhvr>
                                        <p:cTn id="48" dur="1000" fill="hold"/>
                                        <p:tgtEl>
                                          <p:spTgt spid="15">
                                            <p:txEl>
                                              <p:pRg st="10" end="10"/>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5">
                                            <p:txEl>
                                              <p:pRg st="11" end="11"/>
                                            </p:txEl>
                                          </p:spTgt>
                                        </p:tgtEl>
                                        <p:attrNameLst>
                                          <p:attrName>style.visibility</p:attrName>
                                        </p:attrNameLst>
                                      </p:cBhvr>
                                      <p:to>
                                        <p:strVal val="visible"/>
                                      </p:to>
                                    </p:set>
                                    <p:animEffect transition="in" filter="fade">
                                      <p:cBhvr>
                                        <p:cTn id="51" dur="1000"/>
                                        <p:tgtEl>
                                          <p:spTgt spid="15">
                                            <p:txEl>
                                              <p:pRg st="11" end="11"/>
                                            </p:txEl>
                                          </p:spTgt>
                                        </p:tgtEl>
                                      </p:cBhvr>
                                    </p:animEffect>
                                    <p:anim calcmode="lin" valueType="num">
                                      <p:cBhvr>
                                        <p:cTn id="52" dur="1000" fill="hold"/>
                                        <p:tgtEl>
                                          <p:spTgt spid="15">
                                            <p:txEl>
                                              <p:pRg st="11" end="11"/>
                                            </p:txEl>
                                          </p:spTgt>
                                        </p:tgtEl>
                                        <p:attrNameLst>
                                          <p:attrName>ppt_x</p:attrName>
                                        </p:attrNameLst>
                                      </p:cBhvr>
                                      <p:tavLst>
                                        <p:tav tm="0">
                                          <p:val>
                                            <p:strVal val="#ppt_x"/>
                                          </p:val>
                                        </p:tav>
                                        <p:tav tm="100000">
                                          <p:val>
                                            <p:strVal val="#ppt_x"/>
                                          </p:val>
                                        </p:tav>
                                      </p:tavLst>
                                    </p:anim>
                                    <p:anim calcmode="lin" valueType="num">
                                      <p:cBhvr>
                                        <p:cTn id="53" dur="1000" fill="hold"/>
                                        <p:tgtEl>
                                          <p:spTgt spid="15">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inimalist Hepatitis Clinical Case by Slidesgo">
  <a:themeElements>
    <a:clrScheme name="Simple Light">
      <a:dk1>
        <a:srgbClr val="000000"/>
      </a:dk1>
      <a:lt1>
        <a:srgbClr val="FFFFFF"/>
      </a:lt1>
      <a:dk2>
        <a:srgbClr val="06688E"/>
      </a:dk2>
      <a:lt2>
        <a:srgbClr val="FFFFFF"/>
      </a:lt2>
      <a:accent1>
        <a:srgbClr val="FFFFFF"/>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730</TotalTime>
  <Words>715</Words>
  <Application>Microsoft Office PowerPoint</Application>
  <PresentationFormat>On-screen Show (16:9)</PresentationFormat>
  <Paragraphs>155</Paragraphs>
  <Slides>21</Slides>
  <Notes>11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21</vt:i4>
      </vt:variant>
    </vt:vector>
  </HeadingPairs>
  <TitlesOfParts>
    <vt:vector size="36" baseType="lpstr">
      <vt:lpstr>Aharoni</vt:lpstr>
      <vt:lpstr>Andalus</vt:lpstr>
      <vt:lpstr>Arial</vt:lpstr>
      <vt:lpstr>ArialMT</vt:lpstr>
      <vt:lpstr>Cambria Math</vt:lpstr>
      <vt:lpstr>Constantia</vt:lpstr>
      <vt:lpstr>Diwani Outline Shaded</vt:lpstr>
      <vt:lpstr>DM Serif Display</vt:lpstr>
      <vt:lpstr>Freestyle Script</vt:lpstr>
      <vt:lpstr>Karla</vt:lpstr>
      <vt:lpstr>Mongolian Baiti</vt:lpstr>
      <vt:lpstr>Montserrat ExtraLight</vt:lpstr>
      <vt:lpstr>Times New Roman</vt:lpstr>
      <vt:lpstr>Verdana</vt:lpstr>
      <vt:lpstr>Minimalist Hepatitis Clinical Case by Slidesgo</vt:lpstr>
      <vt:lpstr>Computer Software for Business  </vt:lpstr>
      <vt:lpstr>Table Of Contents</vt:lpstr>
      <vt:lpstr>PowerPoint Presentation</vt:lpstr>
      <vt:lpstr>Introduction</vt:lpstr>
      <vt:lpstr>Business benefits of new software</vt:lpstr>
      <vt:lpstr>ENTERPRISE SYSTEMS SOFTWARE  </vt:lpstr>
      <vt:lpstr>PowerPoint Presentation</vt:lpstr>
      <vt:lpstr>Enterprise software can be categorized by business function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Minimalist Hepatitis Clinical Case</dc:title>
  <dc:creator>PIXEL-PC</dc:creator>
  <cp:lastModifiedBy>user</cp:lastModifiedBy>
  <cp:revision>42</cp:revision>
  <dcterms:modified xsi:type="dcterms:W3CDTF">2022-01-18T07:52:55Z</dcterms:modified>
</cp:coreProperties>
</file>