
<file path=[Content_Types].xml><?xml version="1.0" encoding="utf-8"?>
<Types xmlns="http://schemas.openxmlformats.org/package/2006/content-types">
  <Default Extension="png" ContentType="image/png"/>
  <Default Extension="m4a" ContentType="audio/mp4"/>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2.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1" r:id="rId1"/>
  </p:sldMasterIdLst>
  <p:notesMasterIdLst>
    <p:notesMasterId r:id="rId15"/>
  </p:notesMasterIdLst>
  <p:sldIdLst>
    <p:sldId id="256" r:id="rId2"/>
    <p:sldId id="311" r:id="rId3"/>
    <p:sldId id="312" r:id="rId4"/>
    <p:sldId id="257" r:id="rId5"/>
    <p:sldId id="258" r:id="rId6"/>
    <p:sldId id="259" r:id="rId7"/>
    <p:sldId id="260" r:id="rId8"/>
    <p:sldId id="261" r:id="rId9"/>
    <p:sldId id="262" r:id="rId10"/>
    <p:sldId id="263" r:id="rId11"/>
    <p:sldId id="264" r:id="rId12"/>
    <p:sldId id="265" r:id="rId13"/>
    <p:sldId id="266"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ahbettamer" initials="f" lastIdx="3" clrIdx="0">
    <p:extLst>
      <p:ext uri="{19B8F6BF-5375-455C-9EA6-DF929625EA0E}">
        <p15:presenceInfo xmlns:p15="http://schemas.microsoft.com/office/powerpoint/2012/main" userId="farahbettam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33AC7F2-C495-43B9-B176-459C77F570C1}">
  <a:tblStyle styleId="{633AC7F2-C495-43B9-B176-459C77F570C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76" y="2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10-19T14:16:04.882" idx="3">
    <p:pos x="10" y="10"/>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10-19T01:15:37.828" idx="1">
    <p:pos x="10" y="10"/>
    <p:text/>
    <p:extLst>
      <p:ext uri="{C676402C-5697-4E1C-873F-D02D1690AC5C}">
        <p15:threadingInfo xmlns:p15="http://schemas.microsoft.com/office/powerpoint/2012/main" timeZoneBias="-120"/>
      </p:ext>
    </p:extLst>
  </p:cm>
  <p:cm authorId="1" dt="2021-10-19T01:42:18.138" idx="2">
    <p:pos x="106" y="106"/>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59515736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23468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cc7554a049_0_4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6" name="Google Shape;336;gcc7554a049_0_4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21372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cf7a3c503a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cf7a3c503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250100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cc7554a049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cc7554a049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21622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cf7a3c503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cf7a3c503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15168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cd8a80d6bc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cd8a80d6bc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47488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cd8a80d6b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cd8a80d6b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68724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cc7554a049_0_3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cc7554a049_0_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39358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6782136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cc7554a049_0_3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cc7554a049_0_3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87752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cc7554a049_0_3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cc7554a049_0_3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625156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39975" y="1324500"/>
            <a:ext cx="70641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040000" y="3377100"/>
            <a:ext cx="7064100" cy="4419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cxnSp>
        <p:nvCxnSpPr>
          <p:cNvPr id="11" name="Google Shape;11;p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257975" y="-72550"/>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6467450" y="3935375"/>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le of Content">
  <p:cSld name="CUSTOM">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713225" y="445025"/>
            <a:ext cx="35838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75" name="Google Shape;75;p13"/>
          <p:cNvSpPr txBox="1">
            <a:spLocks noGrp="1"/>
          </p:cNvSpPr>
          <p:nvPr>
            <p:ph type="subTitle" idx="1"/>
          </p:nvPr>
        </p:nvSpPr>
        <p:spPr>
          <a:xfrm>
            <a:off x="5001000" y="19429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76" name="Google Shape;76;p13"/>
          <p:cNvSpPr txBox="1">
            <a:spLocks noGrp="1"/>
          </p:cNvSpPr>
          <p:nvPr>
            <p:ph type="subTitle" idx="2"/>
          </p:nvPr>
        </p:nvSpPr>
        <p:spPr>
          <a:xfrm>
            <a:off x="5001000" y="2255100"/>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7" name="Google Shape;77;p13"/>
          <p:cNvSpPr txBox="1">
            <a:spLocks noGrp="1"/>
          </p:cNvSpPr>
          <p:nvPr>
            <p:ph type="subTitle" idx="3"/>
          </p:nvPr>
        </p:nvSpPr>
        <p:spPr>
          <a:xfrm>
            <a:off x="1655200" y="19429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78" name="Google Shape;78;p13"/>
          <p:cNvSpPr txBox="1">
            <a:spLocks noGrp="1"/>
          </p:cNvSpPr>
          <p:nvPr>
            <p:ph type="subTitle" idx="4"/>
          </p:nvPr>
        </p:nvSpPr>
        <p:spPr>
          <a:xfrm>
            <a:off x="1655200" y="2255100"/>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79" name="Google Shape;79;p13"/>
          <p:cNvSpPr txBox="1">
            <a:spLocks noGrp="1"/>
          </p:cNvSpPr>
          <p:nvPr>
            <p:ph type="subTitle" idx="5"/>
          </p:nvPr>
        </p:nvSpPr>
        <p:spPr>
          <a:xfrm>
            <a:off x="5001000" y="37239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80" name="Google Shape;80;p13"/>
          <p:cNvSpPr txBox="1">
            <a:spLocks noGrp="1"/>
          </p:cNvSpPr>
          <p:nvPr>
            <p:ph type="subTitle" idx="6"/>
          </p:nvPr>
        </p:nvSpPr>
        <p:spPr>
          <a:xfrm>
            <a:off x="5001000" y="4036125"/>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1" name="Google Shape;81;p13"/>
          <p:cNvSpPr txBox="1">
            <a:spLocks noGrp="1"/>
          </p:cNvSpPr>
          <p:nvPr>
            <p:ph type="subTitle" idx="7"/>
          </p:nvPr>
        </p:nvSpPr>
        <p:spPr>
          <a:xfrm>
            <a:off x="1655200" y="3723950"/>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endParaRPr/>
          </a:p>
        </p:txBody>
      </p:sp>
      <p:sp>
        <p:nvSpPr>
          <p:cNvPr id="82" name="Google Shape;82;p13"/>
          <p:cNvSpPr txBox="1">
            <a:spLocks noGrp="1"/>
          </p:cNvSpPr>
          <p:nvPr>
            <p:ph type="subTitle" idx="8"/>
          </p:nvPr>
        </p:nvSpPr>
        <p:spPr>
          <a:xfrm>
            <a:off x="1655250" y="4036125"/>
            <a:ext cx="2486100" cy="618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83" name="Google Shape;83;p13"/>
          <p:cNvSpPr txBox="1">
            <a:spLocks noGrp="1"/>
          </p:cNvSpPr>
          <p:nvPr>
            <p:ph type="title" idx="9" hasCustomPrompt="1"/>
          </p:nvPr>
        </p:nvSpPr>
        <p:spPr>
          <a:xfrm>
            <a:off x="2378650" y="130358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sp>
        <p:nvSpPr>
          <p:cNvPr id="84" name="Google Shape;84;p13"/>
          <p:cNvSpPr txBox="1">
            <a:spLocks noGrp="1"/>
          </p:cNvSpPr>
          <p:nvPr>
            <p:ph type="title" idx="13" hasCustomPrompt="1"/>
          </p:nvPr>
        </p:nvSpPr>
        <p:spPr>
          <a:xfrm>
            <a:off x="5724450" y="130358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sp>
        <p:nvSpPr>
          <p:cNvPr id="85" name="Google Shape;85;p13"/>
          <p:cNvSpPr txBox="1">
            <a:spLocks noGrp="1"/>
          </p:cNvSpPr>
          <p:nvPr>
            <p:ph type="title" idx="14" hasCustomPrompt="1"/>
          </p:nvPr>
        </p:nvSpPr>
        <p:spPr>
          <a:xfrm>
            <a:off x="2378700" y="308273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sp>
        <p:nvSpPr>
          <p:cNvPr id="86" name="Google Shape;86;p13"/>
          <p:cNvSpPr txBox="1">
            <a:spLocks noGrp="1"/>
          </p:cNvSpPr>
          <p:nvPr>
            <p:ph type="title" idx="15" hasCustomPrompt="1"/>
          </p:nvPr>
        </p:nvSpPr>
        <p:spPr>
          <a:xfrm>
            <a:off x="5724450" y="3082738"/>
            <a:ext cx="1039200" cy="667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4000"/>
              <a:buNone/>
              <a:defRPr sz="3800">
                <a:solidFill>
                  <a:schemeClr val="accent1"/>
                </a:solidFill>
              </a:defRPr>
            </a:lvl1pPr>
            <a:lvl2pPr lvl="1" algn="ctr" rtl="0">
              <a:spcBef>
                <a:spcPts val="0"/>
              </a:spcBef>
              <a:spcAft>
                <a:spcPts val="0"/>
              </a:spcAft>
              <a:buClr>
                <a:schemeClr val="dk2"/>
              </a:buClr>
              <a:buSzPts val="4000"/>
              <a:buNone/>
              <a:defRPr sz="4000">
                <a:solidFill>
                  <a:schemeClr val="dk2"/>
                </a:solidFill>
              </a:defRPr>
            </a:lvl2pPr>
            <a:lvl3pPr lvl="2" algn="ctr" rtl="0">
              <a:spcBef>
                <a:spcPts val="0"/>
              </a:spcBef>
              <a:spcAft>
                <a:spcPts val="0"/>
              </a:spcAft>
              <a:buClr>
                <a:schemeClr val="dk2"/>
              </a:buClr>
              <a:buSzPts val="4000"/>
              <a:buNone/>
              <a:defRPr sz="4000">
                <a:solidFill>
                  <a:schemeClr val="dk2"/>
                </a:solidFill>
              </a:defRPr>
            </a:lvl3pPr>
            <a:lvl4pPr lvl="3" algn="ctr" rtl="0">
              <a:spcBef>
                <a:spcPts val="0"/>
              </a:spcBef>
              <a:spcAft>
                <a:spcPts val="0"/>
              </a:spcAft>
              <a:buClr>
                <a:schemeClr val="dk2"/>
              </a:buClr>
              <a:buSzPts val="4000"/>
              <a:buNone/>
              <a:defRPr sz="4000">
                <a:solidFill>
                  <a:schemeClr val="dk2"/>
                </a:solidFill>
              </a:defRPr>
            </a:lvl4pPr>
            <a:lvl5pPr lvl="4" algn="ctr" rtl="0">
              <a:spcBef>
                <a:spcPts val="0"/>
              </a:spcBef>
              <a:spcAft>
                <a:spcPts val="0"/>
              </a:spcAft>
              <a:buClr>
                <a:schemeClr val="dk2"/>
              </a:buClr>
              <a:buSzPts val="4000"/>
              <a:buNone/>
              <a:defRPr sz="4000">
                <a:solidFill>
                  <a:schemeClr val="dk2"/>
                </a:solidFill>
              </a:defRPr>
            </a:lvl5pPr>
            <a:lvl6pPr lvl="5" algn="ctr" rtl="0">
              <a:spcBef>
                <a:spcPts val="0"/>
              </a:spcBef>
              <a:spcAft>
                <a:spcPts val="0"/>
              </a:spcAft>
              <a:buClr>
                <a:schemeClr val="dk2"/>
              </a:buClr>
              <a:buSzPts val="4000"/>
              <a:buNone/>
              <a:defRPr sz="4000">
                <a:solidFill>
                  <a:schemeClr val="dk2"/>
                </a:solidFill>
              </a:defRPr>
            </a:lvl6pPr>
            <a:lvl7pPr lvl="6" algn="ctr" rtl="0">
              <a:spcBef>
                <a:spcPts val="0"/>
              </a:spcBef>
              <a:spcAft>
                <a:spcPts val="0"/>
              </a:spcAft>
              <a:buClr>
                <a:schemeClr val="dk2"/>
              </a:buClr>
              <a:buSzPts val="4000"/>
              <a:buNone/>
              <a:defRPr sz="4000">
                <a:solidFill>
                  <a:schemeClr val="dk2"/>
                </a:solidFill>
              </a:defRPr>
            </a:lvl7pPr>
            <a:lvl8pPr lvl="7" algn="ctr" rtl="0">
              <a:spcBef>
                <a:spcPts val="0"/>
              </a:spcBef>
              <a:spcAft>
                <a:spcPts val="0"/>
              </a:spcAft>
              <a:buClr>
                <a:schemeClr val="dk2"/>
              </a:buClr>
              <a:buSzPts val="4000"/>
              <a:buNone/>
              <a:defRPr sz="4000">
                <a:solidFill>
                  <a:schemeClr val="dk2"/>
                </a:solidFill>
              </a:defRPr>
            </a:lvl8pPr>
            <a:lvl9pPr lvl="8" algn="ctr" rtl="0">
              <a:spcBef>
                <a:spcPts val="0"/>
              </a:spcBef>
              <a:spcAft>
                <a:spcPts val="0"/>
              </a:spcAft>
              <a:buClr>
                <a:schemeClr val="dk2"/>
              </a:buClr>
              <a:buSzPts val="4000"/>
              <a:buNone/>
              <a:defRPr sz="4000">
                <a:solidFill>
                  <a:schemeClr val="dk2"/>
                </a:solidFill>
              </a:defRPr>
            </a:lvl9pPr>
          </a:lstStyle>
          <a:p>
            <a:r>
              <a:t>xx%</a:t>
            </a:r>
          </a:p>
        </p:txBody>
      </p:sp>
      <p:cxnSp>
        <p:nvCxnSpPr>
          <p:cNvPr id="87" name="Google Shape;87;p1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88" name="Google Shape;88;p1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2410500" y="2932775"/>
            <a:ext cx="4323000" cy="49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a:lvl1pPr>
            <a:lvl2pPr lvl="1" algn="ctr" rtl="0">
              <a:spcBef>
                <a:spcPts val="0"/>
              </a:spcBef>
              <a:spcAft>
                <a:spcPts val="0"/>
              </a:spcAft>
              <a:buSzPts val="4800"/>
              <a:buFont typeface="Crimson Text"/>
              <a:buNone/>
              <a:defRPr sz="4800">
                <a:latin typeface="Crimson Text"/>
                <a:ea typeface="Crimson Text"/>
                <a:cs typeface="Crimson Text"/>
                <a:sym typeface="Crimson Text"/>
              </a:defRPr>
            </a:lvl2pPr>
            <a:lvl3pPr lvl="2" algn="ctr" rtl="0">
              <a:spcBef>
                <a:spcPts val="0"/>
              </a:spcBef>
              <a:spcAft>
                <a:spcPts val="0"/>
              </a:spcAft>
              <a:buSzPts val="4800"/>
              <a:buFont typeface="Crimson Text"/>
              <a:buNone/>
              <a:defRPr sz="4800">
                <a:latin typeface="Crimson Text"/>
                <a:ea typeface="Crimson Text"/>
                <a:cs typeface="Crimson Text"/>
                <a:sym typeface="Crimson Text"/>
              </a:defRPr>
            </a:lvl3pPr>
            <a:lvl4pPr lvl="3" algn="ctr" rtl="0">
              <a:spcBef>
                <a:spcPts val="0"/>
              </a:spcBef>
              <a:spcAft>
                <a:spcPts val="0"/>
              </a:spcAft>
              <a:buSzPts val="4800"/>
              <a:buFont typeface="Crimson Text"/>
              <a:buNone/>
              <a:defRPr sz="4800">
                <a:latin typeface="Crimson Text"/>
                <a:ea typeface="Crimson Text"/>
                <a:cs typeface="Crimson Text"/>
                <a:sym typeface="Crimson Text"/>
              </a:defRPr>
            </a:lvl4pPr>
            <a:lvl5pPr lvl="4" algn="ctr" rtl="0">
              <a:spcBef>
                <a:spcPts val="0"/>
              </a:spcBef>
              <a:spcAft>
                <a:spcPts val="0"/>
              </a:spcAft>
              <a:buSzPts val="4800"/>
              <a:buFont typeface="Crimson Text"/>
              <a:buNone/>
              <a:defRPr sz="4800">
                <a:latin typeface="Crimson Text"/>
                <a:ea typeface="Crimson Text"/>
                <a:cs typeface="Crimson Text"/>
                <a:sym typeface="Crimson Text"/>
              </a:defRPr>
            </a:lvl5pPr>
            <a:lvl6pPr lvl="5" algn="ctr" rtl="0">
              <a:spcBef>
                <a:spcPts val="0"/>
              </a:spcBef>
              <a:spcAft>
                <a:spcPts val="0"/>
              </a:spcAft>
              <a:buSzPts val="4800"/>
              <a:buFont typeface="Crimson Text"/>
              <a:buNone/>
              <a:defRPr sz="4800">
                <a:latin typeface="Crimson Text"/>
                <a:ea typeface="Crimson Text"/>
                <a:cs typeface="Crimson Text"/>
                <a:sym typeface="Crimson Text"/>
              </a:defRPr>
            </a:lvl6pPr>
            <a:lvl7pPr lvl="6" algn="ctr" rtl="0">
              <a:spcBef>
                <a:spcPts val="0"/>
              </a:spcBef>
              <a:spcAft>
                <a:spcPts val="0"/>
              </a:spcAft>
              <a:buSzPts val="4800"/>
              <a:buFont typeface="Crimson Text"/>
              <a:buNone/>
              <a:defRPr sz="4800">
                <a:latin typeface="Crimson Text"/>
                <a:ea typeface="Crimson Text"/>
                <a:cs typeface="Crimson Text"/>
                <a:sym typeface="Crimson Text"/>
              </a:defRPr>
            </a:lvl7pPr>
            <a:lvl8pPr lvl="7" algn="ctr" rtl="0">
              <a:spcBef>
                <a:spcPts val="0"/>
              </a:spcBef>
              <a:spcAft>
                <a:spcPts val="0"/>
              </a:spcAft>
              <a:buSzPts val="4800"/>
              <a:buFont typeface="Crimson Text"/>
              <a:buNone/>
              <a:defRPr sz="4800">
                <a:latin typeface="Crimson Text"/>
                <a:ea typeface="Crimson Text"/>
                <a:cs typeface="Crimson Text"/>
                <a:sym typeface="Crimson Text"/>
              </a:defRPr>
            </a:lvl8pPr>
            <a:lvl9pPr lvl="8" algn="ctr" rtl="0">
              <a:spcBef>
                <a:spcPts val="0"/>
              </a:spcBef>
              <a:spcAft>
                <a:spcPts val="0"/>
              </a:spcAft>
              <a:buSzPts val="4800"/>
              <a:buFont typeface="Crimson Text"/>
              <a:buNone/>
              <a:defRPr sz="4800">
                <a:latin typeface="Crimson Text"/>
                <a:ea typeface="Crimson Text"/>
                <a:cs typeface="Crimson Text"/>
                <a:sym typeface="Crimson Text"/>
              </a:defRPr>
            </a:lvl9pPr>
          </a:lstStyle>
          <a:p>
            <a:endParaRPr/>
          </a:p>
        </p:txBody>
      </p:sp>
      <p:sp>
        <p:nvSpPr>
          <p:cNvPr id="91" name="Google Shape;91;p14"/>
          <p:cNvSpPr txBox="1">
            <a:spLocks noGrp="1"/>
          </p:cNvSpPr>
          <p:nvPr>
            <p:ph type="subTitle" idx="1"/>
          </p:nvPr>
        </p:nvSpPr>
        <p:spPr>
          <a:xfrm>
            <a:off x="1842900" y="1661963"/>
            <a:ext cx="5458200" cy="99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20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92" name="Google Shape;92;p1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93" name="Google Shape;93;p1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p:cSld name="CUSTOM_3">
    <p:spTree>
      <p:nvGrpSpPr>
        <p:cNvPr id="1" name="Shape 94"/>
        <p:cNvGrpSpPr/>
        <p:nvPr/>
      </p:nvGrpSpPr>
      <p:grpSpPr>
        <a:xfrm>
          <a:off x="0" y="0"/>
          <a:ext cx="0" cy="0"/>
          <a:chOff x="0" y="0"/>
          <a:chExt cx="0" cy="0"/>
        </a:xfrm>
      </p:grpSpPr>
      <p:sp>
        <p:nvSpPr>
          <p:cNvPr id="95" name="Google Shape;95;p15"/>
          <p:cNvSpPr txBox="1">
            <a:spLocks noGrp="1"/>
          </p:cNvSpPr>
          <p:nvPr>
            <p:ph type="title"/>
          </p:nvPr>
        </p:nvSpPr>
        <p:spPr>
          <a:xfrm>
            <a:off x="1994850" y="1697488"/>
            <a:ext cx="5154300" cy="1125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9000"/>
              <a:buNone/>
              <a:defRPr sz="9000"/>
            </a:lvl1pPr>
            <a:lvl2pPr lvl="1" algn="ctr" rtl="0">
              <a:spcBef>
                <a:spcPts val="0"/>
              </a:spcBef>
              <a:spcAft>
                <a:spcPts val="0"/>
              </a:spcAft>
              <a:buSzPts val="9000"/>
              <a:buNone/>
              <a:defRPr sz="9000"/>
            </a:lvl2pPr>
            <a:lvl3pPr lvl="2" algn="ctr" rtl="0">
              <a:spcBef>
                <a:spcPts val="0"/>
              </a:spcBef>
              <a:spcAft>
                <a:spcPts val="0"/>
              </a:spcAft>
              <a:buSzPts val="9000"/>
              <a:buNone/>
              <a:defRPr sz="9000"/>
            </a:lvl3pPr>
            <a:lvl4pPr lvl="3" algn="ctr" rtl="0">
              <a:spcBef>
                <a:spcPts val="0"/>
              </a:spcBef>
              <a:spcAft>
                <a:spcPts val="0"/>
              </a:spcAft>
              <a:buSzPts val="9000"/>
              <a:buNone/>
              <a:defRPr sz="9000"/>
            </a:lvl4pPr>
            <a:lvl5pPr lvl="4" algn="ctr" rtl="0">
              <a:spcBef>
                <a:spcPts val="0"/>
              </a:spcBef>
              <a:spcAft>
                <a:spcPts val="0"/>
              </a:spcAft>
              <a:buSzPts val="9000"/>
              <a:buNone/>
              <a:defRPr sz="9000"/>
            </a:lvl5pPr>
            <a:lvl6pPr lvl="5" algn="ctr" rtl="0">
              <a:spcBef>
                <a:spcPts val="0"/>
              </a:spcBef>
              <a:spcAft>
                <a:spcPts val="0"/>
              </a:spcAft>
              <a:buSzPts val="9000"/>
              <a:buNone/>
              <a:defRPr sz="9000"/>
            </a:lvl6pPr>
            <a:lvl7pPr lvl="6" algn="ctr" rtl="0">
              <a:spcBef>
                <a:spcPts val="0"/>
              </a:spcBef>
              <a:spcAft>
                <a:spcPts val="0"/>
              </a:spcAft>
              <a:buSzPts val="9000"/>
              <a:buNone/>
              <a:defRPr sz="9000"/>
            </a:lvl7pPr>
            <a:lvl8pPr lvl="7" algn="ctr" rtl="0">
              <a:spcBef>
                <a:spcPts val="0"/>
              </a:spcBef>
              <a:spcAft>
                <a:spcPts val="0"/>
              </a:spcAft>
              <a:buSzPts val="9000"/>
              <a:buNone/>
              <a:defRPr sz="9000"/>
            </a:lvl8pPr>
            <a:lvl9pPr lvl="8" algn="ctr" rtl="0">
              <a:spcBef>
                <a:spcPts val="0"/>
              </a:spcBef>
              <a:spcAft>
                <a:spcPts val="0"/>
              </a:spcAft>
              <a:buSzPts val="9000"/>
              <a:buNone/>
              <a:defRPr sz="9000"/>
            </a:lvl9pPr>
          </a:lstStyle>
          <a:p>
            <a:endParaRPr/>
          </a:p>
        </p:txBody>
      </p:sp>
      <p:sp>
        <p:nvSpPr>
          <p:cNvPr id="96" name="Google Shape;96;p15"/>
          <p:cNvSpPr txBox="1">
            <a:spLocks noGrp="1"/>
          </p:cNvSpPr>
          <p:nvPr>
            <p:ph type="subTitle" idx="1"/>
          </p:nvPr>
        </p:nvSpPr>
        <p:spPr>
          <a:xfrm>
            <a:off x="2299500" y="2972150"/>
            <a:ext cx="4545000" cy="55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cxnSp>
        <p:nvCxnSpPr>
          <p:cNvPr id="97" name="Google Shape;97;p15"/>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98" name="Google Shape;98;p15"/>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229"/>
        <p:cNvGrpSpPr/>
        <p:nvPr/>
      </p:nvGrpSpPr>
      <p:grpSpPr>
        <a:xfrm>
          <a:off x="0" y="0"/>
          <a:ext cx="0" cy="0"/>
          <a:chOff x="0" y="0"/>
          <a:chExt cx="0" cy="0"/>
        </a:xfrm>
      </p:grpSpPr>
      <p:cxnSp>
        <p:nvCxnSpPr>
          <p:cNvPr id="230" name="Google Shape;230;p31"/>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1" name="Google Shape;231;p31"/>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232"/>
        <p:cNvGrpSpPr/>
        <p:nvPr/>
      </p:nvGrpSpPr>
      <p:grpSpPr>
        <a:xfrm>
          <a:off x="0" y="0"/>
          <a:ext cx="0" cy="0"/>
          <a:chOff x="0" y="0"/>
          <a:chExt cx="0" cy="0"/>
        </a:xfrm>
      </p:grpSpPr>
      <p:cxnSp>
        <p:nvCxnSpPr>
          <p:cNvPr id="233" name="Google Shape;233;p3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4" name="Google Shape;234;p3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5" name="Google Shape;235;p32"/>
          <p:cNvCxnSpPr/>
          <p:nvPr/>
        </p:nvCxnSpPr>
        <p:spPr>
          <a:xfrm>
            <a:off x="7434175" y="-125600"/>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36" name="Google Shape;236;p32"/>
          <p:cNvCxnSpPr/>
          <p:nvPr/>
        </p:nvCxnSpPr>
        <p:spPr>
          <a:xfrm>
            <a:off x="-147275" y="3943475"/>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2">
  <p:cSld name="CUSTOM_10_1_1">
    <p:spTree>
      <p:nvGrpSpPr>
        <p:cNvPr id="1" name="Shape 237"/>
        <p:cNvGrpSpPr/>
        <p:nvPr/>
      </p:nvGrpSpPr>
      <p:grpSpPr>
        <a:xfrm>
          <a:off x="0" y="0"/>
          <a:ext cx="0" cy="0"/>
          <a:chOff x="0" y="0"/>
          <a:chExt cx="0" cy="0"/>
        </a:xfrm>
      </p:grpSpPr>
      <p:cxnSp>
        <p:nvCxnSpPr>
          <p:cNvPr id="238" name="Google Shape;238;p3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39" name="Google Shape;239;p3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40" name="Google Shape;240;p33"/>
          <p:cNvCxnSpPr/>
          <p:nvPr/>
        </p:nvCxnSpPr>
        <p:spPr>
          <a:xfrm flipH="1">
            <a:off x="6772150" y="3663450"/>
            <a:ext cx="2823300" cy="1633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2714550" y="2543963"/>
            <a:ext cx="3714900" cy="6489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Clr>
                <a:schemeClr val="accent4"/>
              </a:buClr>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3"/>
          <p:cNvSpPr txBox="1">
            <a:spLocks noGrp="1"/>
          </p:cNvSpPr>
          <p:nvPr>
            <p:ph type="title" idx="2" hasCustomPrompt="1"/>
          </p:nvPr>
        </p:nvSpPr>
        <p:spPr>
          <a:xfrm>
            <a:off x="3746550" y="1478925"/>
            <a:ext cx="1650900" cy="97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7000">
                <a:solidFill>
                  <a:schemeClr val="accent1"/>
                </a:solidFill>
              </a:defRPr>
            </a:lvl1pPr>
            <a:lvl2pPr lvl="1" algn="ctr" rtl="0">
              <a:spcBef>
                <a:spcPts val="0"/>
              </a:spcBef>
              <a:spcAft>
                <a:spcPts val="0"/>
              </a:spcAft>
              <a:buSzPts val="6000"/>
              <a:buNone/>
              <a:defRPr sz="6000" b="1"/>
            </a:lvl2pPr>
            <a:lvl3pPr lvl="2" algn="ctr" rtl="0">
              <a:spcBef>
                <a:spcPts val="0"/>
              </a:spcBef>
              <a:spcAft>
                <a:spcPts val="0"/>
              </a:spcAft>
              <a:buSzPts val="6000"/>
              <a:buNone/>
              <a:defRPr sz="6000" b="1"/>
            </a:lvl3pPr>
            <a:lvl4pPr lvl="3" algn="ctr" rtl="0">
              <a:spcBef>
                <a:spcPts val="0"/>
              </a:spcBef>
              <a:spcAft>
                <a:spcPts val="0"/>
              </a:spcAft>
              <a:buSzPts val="6000"/>
              <a:buNone/>
              <a:defRPr sz="6000" b="1"/>
            </a:lvl4pPr>
            <a:lvl5pPr lvl="4" algn="ctr" rtl="0">
              <a:spcBef>
                <a:spcPts val="0"/>
              </a:spcBef>
              <a:spcAft>
                <a:spcPts val="0"/>
              </a:spcAft>
              <a:buSzPts val="6000"/>
              <a:buNone/>
              <a:defRPr sz="6000" b="1"/>
            </a:lvl5pPr>
            <a:lvl6pPr lvl="5" algn="ctr" rtl="0">
              <a:spcBef>
                <a:spcPts val="0"/>
              </a:spcBef>
              <a:spcAft>
                <a:spcPts val="0"/>
              </a:spcAft>
              <a:buSzPts val="6000"/>
              <a:buNone/>
              <a:defRPr sz="6000" b="1"/>
            </a:lvl6pPr>
            <a:lvl7pPr lvl="6" algn="ctr" rtl="0">
              <a:spcBef>
                <a:spcPts val="0"/>
              </a:spcBef>
              <a:spcAft>
                <a:spcPts val="0"/>
              </a:spcAft>
              <a:buSzPts val="6000"/>
              <a:buNone/>
              <a:defRPr sz="6000" b="1"/>
            </a:lvl7pPr>
            <a:lvl8pPr lvl="7" algn="ctr" rtl="0">
              <a:spcBef>
                <a:spcPts val="0"/>
              </a:spcBef>
              <a:spcAft>
                <a:spcPts val="0"/>
              </a:spcAft>
              <a:buSzPts val="6000"/>
              <a:buNone/>
              <a:defRPr sz="6000" b="1"/>
            </a:lvl8pPr>
            <a:lvl9pPr lvl="8" algn="ctr" rtl="0">
              <a:spcBef>
                <a:spcPts val="0"/>
              </a:spcBef>
              <a:spcAft>
                <a:spcPts val="0"/>
              </a:spcAft>
              <a:buSzPts val="6000"/>
              <a:buNone/>
              <a:defRPr sz="6000" b="1"/>
            </a:lvl9pPr>
          </a:lstStyle>
          <a:p>
            <a:r>
              <a:t>xx%</a:t>
            </a:r>
          </a:p>
        </p:txBody>
      </p:sp>
      <p:sp>
        <p:nvSpPr>
          <p:cNvPr id="18" name="Google Shape;18;p3"/>
          <p:cNvSpPr txBox="1">
            <a:spLocks noGrp="1"/>
          </p:cNvSpPr>
          <p:nvPr>
            <p:ph type="subTitle" idx="1"/>
          </p:nvPr>
        </p:nvSpPr>
        <p:spPr>
          <a:xfrm>
            <a:off x="2291400" y="3279625"/>
            <a:ext cx="4561200" cy="393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9" name="Google Shape;19;p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0" name="Google Shape;20;p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1" name="Google Shape;21;p3"/>
          <p:cNvCxnSpPr/>
          <p:nvPr/>
        </p:nvCxnSpPr>
        <p:spPr>
          <a:xfrm flipH="1">
            <a:off x="7948925" y="3979775"/>
            <a:ext cx="1378500" cy="12363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 name="Google Shape;22;p3"/>
          <p:cNvCxnSpPr/>
          <p:nvPr/>
        </p:nvCxnSpPr>
        <p:spPr>
          <a:xfrm flipH="1">
            <a:off x="-112875" y="-88700"/>
            <a:ext cx="1418700" cy="1064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713225" y="445025"/>
            <a:ext cx="47115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713250" y="1272925"/>
            <a:ext cx="7717500" cy="3295800"/>
          </a:xfrm>
          <a:prstGeom prst="rect">
            <a:avLst/>
          </a:prstGeom>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Lato"/>
              <a:buChar char="●"/>
              <a:defRPr sz="1100"/>
            </a:lvl1pPr>
            <a:lvl2pPr marL="914400" lvl="1" indent="-317500">
              <a:spcBef>
                <a:spcPts val="0"/>
              </a:spcBef>
              <a:spcAft>
                <a:spcPts val="0"/>
              </a:spcAft>
              <a:buClr>
                <a:schemeClr val="dk1"/>
              </a:buClr>
              <a:buSzPts val="1400"/>
              <a:buFont typeface="Lato"/>
              <a:buChar char="○"/>
              <a:defRPr/>
            </a:lvl2pPr>
            <a:lvl3pPr marL="1371600" lvl="2" indent="-317500">
              <a:spcBef>
                <a:spcPts val="0"/>
              </a:spcBef>
              <a:spcAft>
                <a:spcPts val="0"/>
              </a:spcAft>
              <a:buClr>
                <a:schemeClr val="dk1"/>
              </a:buClr>
              <a:buSzPts val="1400"/>
              <a:buFont typeface="Lato"/>
              <a:buChar char="■"/>
              <a:defRPr/>
            </a:lvl3pPr>
            <a:lvl4pPr marL="1828800" lvl="3" indent="-317500">
              <a:spcBef>
                <a:spcPts val="0"/>
              </a:spcBef>
              <a:spcAft>
                <a:spcPts val="0"/>
              </a:spcAft>
              <a:buClr>
                <a:schemeClr val="dk1"/>
              </a:buClr>
              <a:buSzPts val="1400"/>
              <a:buFont typeface="Lato"/>
              <a:buChar char="●"/>
              <a:defRPr/>
            </a:lvl4pPr>
            <a:lvl5pPr marL="2286000" lvl="4" indent="-317500">
              <a:spcBef>
                <a:spcPts val="0"/>
              </a:spcBef>
              <a:spcAft>
                <a:spcPts val="0"/>
              </a:spcAft>
              <a:buClr>
                <a:schemeClr val="dk1"/>
              </a:buClr>
              <a:buSzPts val="1400"/>
              <a:buFont typeface="Lato"/>
              <a:buChar char="○"/>
              <a:defRPr/>
            </a:lvl5pPr>
            <a:lvl6pPr marL="2743200" lvl="5" indent="-317500">
              <a:spcBef>
                <a:spcPts val="0"/>
              </a:spcBef>
              <a:spcAft>
                <a:spcPts val="0"/>
              </a:spcAft>
              <a:buClr>
                <a:schemeClr val="dk1"/>
              </a:buClr>
              <a:buSzPts val="1400"/>
              <a:buFont typeface="Lato"/>
              <a:buChar char="■"/>
              <a:defRPr/>
            </a:lvl6pPr>
            <a:lvl7pPr marL="3200400" lvl="6" indent="-317500">
              <a:spcBef>
                <a:spcPts val="0"/>
              </a:spcBef>
              <a:spcAft>
                <a:spcPts val="0"/>
              </a:spcAft>
              <a:buClr>
                <a:schemeClr val="dk1"/>
              </a:buClr>
              <a:buSzPts val="1400"/>
              <a:buFont typeface="Lato"/>
              <a:buChar char="●"/>
              <a:defRPr/>
            </a:lvl7pPr>
            <a:lvl8pPr marL="3657600" lvl="7" indent="-317500">
              <a:spcBef>
                <a:spcPts val="0"/>
              </a:spcBef>
              <a:spcAft>
                <a:spcPts val="0"/>
              </a:spcAft>
              <a:buClr>
                <a:schemeClr val="dk1"/>
              </a:buClr>
              <a:buSzPts val="1400"/>
              <a:buFont typeface="Lato"/>
              <a:buChar char="○"/>
              <a:defRPr/>
            </a:lvl8pPr>
            <a:lvl9pPr marL="4114800" lvl="8" indent="-317500">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6884900" y="-113600"/>
            <a:ext cx="2565600" cy="1306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713225" y="445025"/>
            <a:ext cx="56811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5"/>
          <p:cNvSpPr txBox="1">
            <a:spLocks noGrp="1"/>
          </p:cNvSpPr>
          <p:nvPr>
            <p:ph type="subTitle" idx="1"/>
          </p:nvPr>
        </p:nvSpPr>
        <p:spPr>
          <a:xfrm>
            <a:off x="5038975" y="26490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SzPts val="2400"/>
              <a:buFont typeface="Vidaloka"/>
              <a:buNone/>
              <a:defRPr sz="2400" b="1">
                <a:latin typeface="Vidaloka"/>
                <a:ea typeface="Vidaloka"/>
                <a:cs typeface="Vidaloka"/>
                <a:sym typeface="Vidaloka"/>
              </a:defRPr>
            </a:lvl2pPr>
            <a:lvl3pPr lvl="2" algn="ctr" rtl="0">
              <a:spcBef>
                <a:spcPts val="0"/>
              </a:spcBef>
              <a:spcAft>
                <a:spcPts val="0"/>
              </a:spcAft>
              <a:buSzPts val="2400"/>
              <a:buFont typeface="Vidaloka"/>
              <a:buNone/>
              <a:defRPr sz="2400" b="1">
                <a:latin typeface="Vidaloka"/>
                <a:ea typeface="Vidaloka"/>
                <a:cs typeface="Vidaloka"/>
                <a:sym typeface="Vidaloka"/>
              </a:defRPr>
            </a:lvl3pPr>
            <a:lvl4pPr lvl="3" algn="ctr" rtl="0">
              <a:spcBef>
                <a:spcPts val="0"/>
              </a:spcBef>
              <a:spcAft>
                <a:spcPts val="0"/>
              </a:spcAft>
              <a:buSzPts val="2400"/>
              <a:buFont typeface="Vidaloka"/>
              <a:buNone/>
              <a:defRPr sz="2400" b="1">
                <a:latin typeface="Vidaloka"/>
                <a:ea typeface="Vidaloka"/>
                <a:cs typeface="Vidaloka"/>
                <a:sym typeface="Vidaloka"/>
              </a:defRPr>
            </a:lvl4pPr>
            <a:lvl5pPr lvl="4" algn="ctr" rtl="0">
              <a:spcBef>
                <a:spcPts val="0"/>
              </a:spcBef>
              <a:spcAft>
                <a:spcPts val="0"/>
              </a:spcAft>
              <a:buSzPts val="2400"/>
              <a:buFont typeface="Vidaloka"/>
              <a:buNone/>
              <a:defRPr sz="2400" b="1">
                <a:latin typeface="Vidaloka"/>
                <a:ea typeface="Vidaloka"/>
                <a:cs typeface="Vidaloka"/>
                <a:sym typeface="Vidaloka"/>
              </a:defRPr>
            </a:lvl5pPr>
            <a:lvl6pPr lvl="5" algn="ctr" rtl="0">
              <a:spcBef>
                <a:spcPts val="0"/>
              </a:spcBef>
              <a:spcAft>
                <a:spcPts val="0"/>
              </a:spcAft>
              <a:buSzPts val="2400"/>
              <a:buFont typeface="Vidaloka"/>
              <a:buNone/>
              <a:defRPr sz="2400" b="1">
                <a:latin typeface="Vidaloka"/>
                <a:ea typeface="Vidaloka"/>
                <a:cs typeface="Vidaloka"/>
                <a:sym typeface="Vidaloka"/>
              </a:defRPr>
            </a:lvl6pPr>
            <a:lvl7pPr lvl="6" algn="ctr" rtl="0">
              <a:spcBef>
                <a:spcPts val="0"/>
              </a:spcBef>
              <a:spcAft>
                <a:spcPts val="0"/>
              </a:spcAft>
              <a:buSzPts val="2400"/>
              <a:buFont typeface="Vidaloka"/>
              <a:buNone/>
              <a:defRPr sz="2400" b="1">
                <a:latin typeface="Vidaloka"/>
                <a:ea typeface="Vidaloka"/>
                <a:cs typeface="Vidaloka"/>
                <a:sym typeface="Vidaloka"/>
              </a:defRPr>
            </a:lvl7pPr>
            <a:lvl8pPr lvl="7" algn="ctr" rtl="0">
              <a:spcBef>
                <a:spcPts val="0"/>
              </a:spcBef>
              <a:spcAft>
                <a:spcPts val="0"/>
              </a:spcAft>
              <a:buSzPts val="2400"/>
              <a:buFont typeface="Vidaloka"/>
              <a:buNone/>
              <a:defRPr sz="2400" b="1">
                <a:latin typeface="Vidaloka"/>
                <a:ea typeface="Vidaloka"/>
                <a:cs typeface="Vidaloka"/>
                <a:sym typeface="Vidaloka"/>
              </a:defRPr>
            </a:lvl8pPr>
            <a:lvl9pPr lvl="8" algn="ctr" rtl="0">
              <a:spcBef>
                <a:spcPts val="0"/>
              </a:spcBef>
              <a:spcAft>
                <a:spcPts val="0"/>
              </a:spcAft>
              <a:buSzPts val="2400"/>
              <a:buFont typeface="Vidaloka"/>
              <a:buNone/>
              <a:defRPr sz="2400" b="1">
                <a:latin typeface="Vidaloka"/>
                <a:ea typeface="Vidaloka"/>
                <a:cs typeface="Vidaloka"/>
                <a:sym typeface="Vidaloka"/>
              </a:defRPr>
            </a:lvl9pPr>
          </a:lstStyle>
          <a:p>
            <a:endParaRPr/>
          </a:p>
        </p:txBody>
      </p:sp>
      <p:sp>
        <p:nvSpPr>
          <p:cNvPr id="32" name="Google Shape;32;p5"/>
          <p:cNvSpPr txBox="1">
            <a:spLocks noGrp="1"/>
          </p:cNvSpPr>
          <p:nvPr>
            <p:ph type="subTitle" idx="2"/>
          </p:nvPr>
        </p:nvSpPr>
        <p:spPr>
          <a:xfrm>
            <a:off x="5038975" y="2961200"/>
            <a:ext cx="2486100" cy="90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3" name="Google Shape;33;p5"/>
          <p:cNvSpPr txBox="1">
            <a:spLocks noGrp="1"/>
          </p:cNvSpPr>
          <p:nvPr>
            <p:ph type="subTitle" idx="3"/>
          </p:nvPr>
        </p:nvSpPr>
        <p:spPr>
          <a:xfrm>
            <a:off x="1693175" y="2649025"/>
            <a:ext cx="2486100" cy="357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Vidaloka"/>
              <a:buNone/>
              <a:defRPr sz="2400">
                <a:solidFill>
                  <a:schemeClr val="accent1"/>
                </a:solidFill>
                <a:latin typeface="Vidaloka"/>
                <a:ea typeface="Vidaloka"/>
                <a:cs typeface="Vidaloka"/>
                <a:sym typeface="Vidaloka"/>
              </a:defRPr>
            </a:lvl1pPr>
            <a:lvl2pPr lvl="1" algn="ctr" rtl="0">
              <a:spcBef>
                <a:spcPts val="0"/>
              </a:spcBef>
              <a:spcAft>
                <a:spcPts val="0"/>
              </a:spcAft>
              <a:buSzPts val="2400"/>
              <a:buFont typeface="Vidaloka"/>
              <a:buNone/>
              <a:defRPr sz="2400" b="1">
                <a:latin typeface="Vidaloka"/>
                <a:ea typeface="Vidaloka"/>
                <a:cs typeface="Vidaloka"/>
                <a:sym typeface="Vidaloka"/>
              </a:defRPr>
            </a:lvl2pPr>
            <a:lvl3pPr lvl="2" algn="ctr" rtl="0">
              <a:spcBef>
                <a:spcPts val="0"/>
              </a:spcBef>
              <a:spcAft>
                <a:spcPts val="0"/>
              </a:spcAft>
              <a:buSzPts val="2400"/>
              <a:buFont typeface="Vidaloka"/>
              <a:buNone/>
              <a:defRPr sz="2400" b="1">
                <a:latin typeface="Vidaloka"/>
                <a:ea typeface="Vidaloka"/>
                <a:cs typeface="Vidaloka"/>
                <a:sym typeface="Vidaloka"/>
              </a:defRPr>
            </a:lvl3pPr>
            <a:lvl4pPr lvl="3" algn="ctr" rtl="0">
              <a:spcBef>
                <a:spcPts val="0"/>
              </a:spcBef>
              <a:spcAft>
                <a:spcPts val="0"/>
              </a:spcAft>
              <a:buSzPts val="2400"/>
              <a:buFont typeface="Vidaloka"/>
              <a:buNone/>
              <a:defRPr sz="2400" b="1">
                <a:latin typeface="Vidaloka"/>
                <a:ea typeface="Vidaloka"/>
                <a:cs typeface="Vidaloka"/>
                <a:sym typeface="Vidaloka"/>
              </a:defRPr>
            </a:lvl4pPr>
            <a:lvl5pPr lvl="4" algn="ctr" rtl="0">
              <a:spcBef>
                <a:spcPts val="0"/>
              </a:spcBef>
              <a:spcAft>
                <a:spcPts val="0"/>
              </a:spcAft>
              <a:buSzPts val="2400"/>
              <a:buFont typeface="Vidaloka"/>
              <a:buNone/>
              <a:defRPr sz="2400" b="1">
                <a:latin typeface="Vidaloka"/>
                <a:ea typeface="Vidaloka"/>
                <a:cs typeface="Vidaloka"/>
                <a:sym typeface="Vidaloka"/>
              </a:defRPr>
            </a:lvl5pPr>
            <a:lvl6pPr lvl="5" algn="ctr" rtl="0">
              <a:spcBef>
                <a:spcPts val="0"/>
              </a:spcBef>
              <a:spcAft>
                <a:spcPts val="0"/>
              </a:spcAft>
              <a:buSzPts val="2400"/>
              <a:buFont typeface="Vidaloka"/>
              <a:buNone/>
              <a:defRPr sz="2400" b="1">
                <a:latin typeface="Vidaloka"/>
                <a:ea typeface="Vidaloka"/>
                <a:cs typeface="Vidaloka"/>
                <a:sym typeface="Vidaloka"/>
              </a:defRPr>
            </a:lvl6pPr>
            <a:lvl7pPr lvl="6" algn="ctr" rtl="0">
              <a:spcBef>
                <a:spcPts val="0"/>
              </a:spcBef>
              <a:spcAft>
                <a:spcPts val="0"/>
              </a:spcAft>
              <a:buSzPts val="2400"/>
              <a:buFont typeface="Vidaloka"/>
              <a:buNone/>
              <a:defRPr sz="2400" b="1">
                <a:latin typeface="Vidaloka"/>
                <a:ea typeface="Vidaloka"/>
                <a:cs typeface="Vidaloka"/>
                <a:sym typeface="Vidaloka"/>
              </a:defRPr>
            </a:lvl7pPr>
            <a:lvl8pPr lvl="7" algn="ctr" rtl="0">
              <a:spcBef>
                <a:spcPts val="0"/>
              </a:spcBef>
              <a:spcAft>
                <a:spcPts val="0"/>
              </a:spcAft>
              <a:buSzPts val="2400"/>
              <a:buFont typeface="Vidaloka"/>
              <a:buNone/>
              <a:defRPr sz="2400" b="1">
                <a:latin typeface="Vidaloka"/>
                <a:ea typeface="Vidaloka"/>
                <a:cs typeface="Vidaloka"/>
                <a:sym typeface="Vidaloka"/>
              </a:defRPr>
            </a:lvl8pPr>
            <a:lvl9pPr lvl="8" algn="ctr" rtl="0">
              <a:spcBef>
                <a:spcPts val="0"/>
              </a:spcBef>
              <a:spcAft>
                <a:spcPts val="0"/>
              </a:spcAft>
              <a:buSzPts val="2400"/>
              <a:buFont typeface="Vidaloka"/>
              <a:buNone/>
              <a:defRPr sz="2400" b="1">
                <a:latin typeface="Vidaloka"/>
                <a:ea typeface="Vidaloka"/>
                <a:cs typeface="Vidaloka"/>
                <a:sym typeface="Vidaloka"/>
              </a:defRPr>
            </a:lvl9pPr>
          </a:lstStyle>
          <a:p>
            <a:endParaRPr/>
          </a:p>
        </p:txBody>
      </p:sp>
      <p:sp>
        <p:nvSpPr>
          <p:cNvPr id="34" name="Google Shape;34;p5"/>
          <p:cNvSpPr txBox="1">
            <a:spLocks noGrp="1"/>
          </p:cNvSpPr>
          <p:nvPr>
            <p:ph type="subTitle" idx="4"/>
          </p:nvPr>
        </p:nvSpPr>
        <p:spPr>
          <a:xfrm>
            <a:off x="1693175" y="2961200"/>
            <a:ext cx="2486100" cy="902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35" name="Google Shape;35;p5"/>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36" name="Google Shape;36;p5"/>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37" name="Google Shape;37;p5"/>
          <p:cNvCxnSpPr/>
          <p:nvPr/>
        </p:nvCxnSpPr>
        <p:spPr>
          <a:xfrm flipH="1">
            <a:off x="6935750" y="3931325"/>
            <a:ext cx="2549400" cy="13545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cxnSp>
        <p:nvCxnSpPr>
          <p:cNvPr id="40" name="Google Shape;40;p6"/>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1" name="Google Shape;41;p6"/>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4"/>
        <p:cNvGrpSpPr/>
        <p:nvPr/>
      </p:nvGrpSpPr>
      <p:grpSpPr>
        <a:xfrm>
          <a:off x="0" y="0"/>
          <a:ext cx="0" cy="0"/>
          <a:chOff x="0" y="0"/>
          <a:chExt cx="0" cy="0"/>
        </a:xfrm>
      </p:grpSpPr>
      <p:sp>
        <p:nvSpPr>
          <p:cNvPr id="55" name="Google Shape;55;p9"/>
          <p:cNvSpPr txBox="1">
            <a:spLocks noGrp="1"/>
          </p:cNvSpPr>
          <p:nvPr>
            <p:ph type="subTitle" idx="1"/>
          </p:nvPr>
        </p:nvSpPr>
        <p:spPr>
          <a:xfrm>
            <a:off x="895950" y="1682000"/>
            <a:ext cx="3847200" cy="2379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Char char="●"/>
              <a:defRPr sz="1400"/>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endParaRPr/>
          </a:p>
        </p:txBody>
      </p:sp>
      <p:sp>
        <p:nvSpPr>
          <p:cNvPr id="56" name="Google Shape;56;p9"/>
          <p:cNvSpPr txBox="1">
            <a:spLocks noGrp="1"/>
          </p:cNvSpPr>
          <p:nvPr>
            <p:ph type="title"/>
          </p:nvPr>
        </p:nvSpPr>
        <p:spPr>
          <a:xfrm>
            <a:off x="713225" y="445025"/>
            <a:ext cx="56799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cxnSp>
        <p:nvCxnSpPr>
          <p:cNvPr id="57" name="Google Shape;57;p9"/>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58" name="Google Shape;58;p9"/>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59" name="Google Shape;59;p9"/>
          <p:cNvCxnSpPr/>
          <p:nvPr/>
        </p:nvCxnSpPr>
        <p:spPr>
          <a:xfrm flipH="1">
            <a:off x="5925450" y="2797500"/>
            <a:ext cx="3378000" cy="24669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0"/>
        <p:cNvGrpSpPr/>
        <p:nvPr/>
      </p:nvGrpSpPr>
      <p:grpSpPr>
        <a:xfrm>
          <a:off x="0" y="0"/>
          <a:ext cx="0" cy="0"/>
          <a:chOff x="0" y="0"/>
          <a:chExt cx="0" cy="0"/>
        </a:xfrm>
      </p:grpSpPr>
      <p:sp>
        <p:nvSpPr>
          <p:cNvPr id="61" name="Google Shape;61;p10"/>
          <p:cNvSpPr txBox="1">
            <a:spLocks noGrp="1"/>
          </p:cNvSpPr>
          <p:nvPr>
            <p:ph type="body" idx="1"/>
          </p:nvPr>
        </p:nvSpPr>
        <p:spPr>
          <a:xfrm>
            <a:off x="713225" y="539500"/>
            <a:ext cx="3557100" cy="977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sz="3000">
                <a:latin typeface="Vidaloka"/>
                <a:ea typeface="Vidaloka"/>
                <a:cs typeface="Vidaloka"/>
                <a:sym typeface="Vidaloka"/>
              </a:defRPr>
            </a:lvl1pPr>
          </a:lstStyle>
          <a:p>
            <a:endParaRPr/>
          </a:p>
        </p:txBody>
      </p:sp>
      <p:cxnSp>
        <p:nvCxnSpPr>
          <p:cNvPr id="62" name="Google Shape;62;p10"/>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63" name="Google Shape;63;p10"/>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64" name="Google Shape;64;p10"/>
          <p:cNvCxnSpPr/>
          <p:nvPr/>
        </p:nvCxnSpPr>
        <p:spPr>
          <a:xfrm rot="10800000" flipH="1">
            <a:off x="6144975" y="3103725"/>
            <a:ext cx="3118200" cy="22011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5"/>
        <p:cNvGrpSpPr/>
        <p:nvPr/>
      </p:nvGrpSpPr>
      <p:grpSpPr>
        <a:xfrm>
          <a:off x="0" y="0"/>
          <a:ext cx="0" cy="0"/>
          <a:chOff x="0" y="0"/>
          <a:chExt cx="0" cy="0"/>
        </a:xfrm>
      </p:grpSpPr>
      <p:sp>
        <p:nvSpPr>
          <p:cNvPr id="66" name="Google Shape;66;p11"/>
          <p:cNvSpPr txBox="1">
            <a:spLocks noGrp="1"/>
          </p:cNvSpPr>
          <p:nvPr>
            <p:ph type="title" hasCustomPrompt="1"/>
          </p:nvPr>
        </p:nvSpPr>
        <p:spPr>
          <a:xfrm>
            <a:off x="713225" y="1497763"/>
            <a:ext cx="7717500" cy="1644300"/>
          </a:xfrm>
          <a:prstGeom prst="rect">
            <a:avLst/>
          </a:prstGeom>
        </p:spPr>
        <p:txBody>
          <a:bodyPr spcFirstLastPara="1" wrap="square" lIns="91425" tIns="91425" rIns="91425" bIns="91425" anchor="ctr" anchorCtr="0">
            <a:noAutofit/>
          </a:bodyPr>
          <a:lstStyle>
            <a:lvl1pPr lvl="0" algn="ctr">
              <a:spcBef>
                <a:spcPts val="0"/>
              </a:spcBef>
              <a:spcAft>
                <a:spcPts val="0"/>
              </a:spcAft>
              <a:buSzPts val="12000"/>
              <a:buNone/>
              <a:defRPr sz="12000">
                <a:solidFill>
                  <a:schemeClr val="accent1"/>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7" name="Google Shape;67;p11"/>
          <p:cNvSpPr txBox="1">
            <a:spLocks noGrp="1"/>
          </p:cNvSpPr>
          <p:nvPr>
            <p:ph type="subTitle" idx="1"/>
          </p:nvPr>
        </p:nvSpPr>
        <p:spPr>
          <a:xfrm>
            <a:off x="1514325" y="3278788"/>
            <a:ext cx="6120300" cy="375000"/>
          </a:xfrm>
          <a:prstGeom prst="rect">
            <a:avLst/>
          </a:prstGeom>
        </p:spPr>
        <p:txBody>
          <a:bodyPr spcFirstLastPara="1" wrap="square" lIns="91425" tIns="91425" rIns="91425" bIns="91425" anchor="t" anchorCtr="0">
            <a:noAutofit/>
          </a:bodyPr>
          <a:lstStyle>
            <a:lvl1pPr lvl="0" algn="ctr">
              <a:spcBef>
                <a:spcPts val="0"/>
              </a:spcBef>
              <a:spcAft>
                <a:spcPts val="0"/>
              </a:spcAft>
              <a:buSzPts val="1600"/>
              <a:buNone/>
              <a:defRPr sz="1600"/>
            </a:lvl1pPr>
            <a:lvl2pPr lvl="1" algn="ctr">
              <a:spcBef>
                <a:spcPts val="0"/>
              </a:spcBef>
              <a:spcAft>
                <a:spcPts val="0"/>
              </a:spcAft>
              <a:buSzPts val="1600"/>
              <a:buNone/>
              <a:defRPr sz="1600"/>
            </a:lvl2pPr>
            <a:lvl3pPr lvl="2" algn="ctr">
              <a:spcBef>
                <a:spcPts val="0"/>
              </a:spcBef>
              <a:spcAft>
                <a:spcPts val="0"/>
              </a:spcAft>
              <a:buSzPts val="1600"/>
              <a:buNone/>
              <a:defRPr sz="1600"/>
            </a:lvl3pPr>
            <a:lvl4pPr lvl="3" algn="ctr">
              <a:spcBef>
                <a:spcPts val="0"/>
              </a:spcBef>
              <a:spcAft>
                <a:spcPts val="0"/>
              </a:spcAft>
              <a:buSzPts val="1600"/>
              <a:buNone/>
              <a:defRPr sz="1600"/>
            </a:lvl4pPr>
            <a:lvl5pPr lvl="4" algn="ctr">
              <a:spcBef>
                <a:spcPts val="0"/>
              </a:spcBef>
              <a:spcAft>
                <a:spcPts val="0"/>
              </a:spcAft>
              <a:buSzPts val="1600"/>
              <a:buNone/>
              <a:defRPr sz="1600"/>
            </a:lvl5pPr>
            <a:lvl6pPr lvl="5" algn="ctr">
              <a:spcBef>
                <a:spcPts val="0"/>
              </a:spcBef>
              <a:spcAft>
                <a:spcPts val="0"/>
              </a:spcAft>
              <a:buSzPts val="1600"/>
              <a:buNone/>
              <a:defRPr sz="1600"/>
            </a:lvl6pPr>
            <a:lvl7pPr lvl="6" algn="ctr">
              <a:spcBef>
                <a:spcPts val="0"/>
              </a:spcBef>
              <a:spcAft>
                <a:spcPts val="0"/>
              </a:spcAft>
              <a:buSzPts val="1600"/>
              <a:buNone/>
              <a:defRPr sz="1600"/>
            </a:lvl7pPr>
            <a:lvl8pPr lvl="7" algn="ctr">
              <a:spcBef>
                <a:spcPts val="0"/>
              </a:spcBef>
              <a:spcAft>
                <a:spcPts val="0"/>
              </a:spcAft>
              <a:buSzPts val="1600"/>
              <a:buNone/>
              <a:defRPr sz="1600"/>
            </a:lvl8pPr>
            <a:lvl9pPr lvl="8" algn="ctr">
              <a:spcBef>
                <a:spcPts val="0"/>
              </a:spcBef>
              <a:spcAft>
                <a:spcPts val="0"/>
              </a:spcAft>
              <a:buSzPts val="1600"/>
              <a:buNone/>
              <a:defRPr sz="1600"/>
            </a:lvl9pPr>
          </a:lstStyle>
          <a:p>
            <a:endParaRPr/>
          </a:p>
        </p:txBody>
      </p:sp>
      <p:cxnSp>
        <p:nvCxnSpPr>
          <p:cNvPr id="68" name="Google Shape;68;p11"/>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69" name="Google Shape;69;p11"/>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70" name="Google Shape;70;p11"/>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71" name="Google Shape;71;p11"/>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713250" y="1152475"/>
            <a:ext cx="77175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5" r:id="rId6"/>
    <p:sldLayoutId id="2147483656" r:id="rId7"/>
    <p:sldLayoutId id="2147483657" r:id="rId8"/>
    <p:sldLayoutId id="2147483658" r:id="rId9"/>
    <p:sldLayoutId id="2147483659" r:id="rId10"/>
    <p:sldLayoutId id="2147483660" r:id="rId11"/>
    <p:sldLayoutId id="2147483661" r:id="rId12"/>
    <p:sldLayoutId id="2147483677" r:id="rId13"/>
    <p:sldLayoutId id="2147483678" r:id="rId14"/>
    <p:sldLayoutId id="2147483679"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comments" Target="../comments/commen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pic>
        <p:nvPicPr>
          <p:cNvPr id="3" name="صورة 2">
            <a:extLst>
              <a:ext uri="{FF2B5EF4-FFF2-40B4-BE49-F238E27FC236}">
                <a16:creationId xmlns:a16="http://schemas.microsoft.com/office/drawing/2014/main" id="{E20ED617-DC71-4E33-A40E-80B87982823F}"/>
              </a:ext>
            </a:extLst>
          </p:cNvPr>
          <p:cNvPicPr>
            <a:picLocks noChangeAspect="1"/>
          </p:cNvPicPr>
          <p:nvPr/>
        </p:nvPicPr>
        <p:blipFill>
          <a:blip r:embed="rId3"/>
          <a:stretch>
            <a:fillRect/>
          </a:stretch>
        </p:blipFill>
        <p:spPr>
          <a:xfrm>
            <a:off x="7638016" y="589864"/>
            <a:ext cx="1300661" cy="1264298"/>
          </a:xfrm>
          <a:prstGeom prst="rect">
            <a:avLst/>
          </a:prstGeom>
        </p:spPr>
      </p:pic>
      <p:pic>
        <p:nvPicPr>
          <p:cNvPr id="4" name="صورة 3">
            <a:extLst>
              <a:ext uri="{FF2B5EF4-FFF2-40B4-BE49-F238E27FC236}">
                <a16:creationId xmlns:a16="http://schemas.microsoft.com/office/drawing/2014/main" id="{14E79AAE-FE09-42A8-88C6-A3A373E3EF82}"/>
              </a:ext>
            </a:extLst>
          </p:cNvPr>
          <p:cNvPicPr>
            <a:picLocks noChangeAspect="1"/>
          </p:cNvPicPr>
          <p:nvPr/>
        </p:nvPicPr>
        <p:blipFill>
          <a:blip r:embed="rId4"/>
          <a:stretch>
            <a:fillRect/>
          </a:stretch>
        </p:blipFill>
        <p:spPr>
          <a:xfrm>
            <a:off x="239976" y="555411"/>
            <a:ext cx="1195393" cy="1195393"/>
          </a:xfrm>
          <a:prstGeom prst="rect">
            <a:avLst/>
          </a:prstGeom>
        </p:spPr>
      </p:pic>
      <p:sp>
        <p:nvSpPr>
          <p:cNvPr id="5" name="مربع نص 4">
            <a:extLst>
              <a:ext uri="{FF2B5EF4-FFF2-40B4-BE49-F238E27FC236}">
                <a16:creationId xmlns:a16="http://schemas.microsoft.com/office/drawing/2014/main" id="{E7680260-E2C5-468F-9120-6E41A36955B9}"/>
              </a:ext>
            </a:extLst>
          </p:cNvPr>
          <p:cNvSpPr txBox="1"/>
          <p:nvPr/>
        </p:nvSpPr>
        <p:spPr>
          <a:xfrm>
            <a:off x="1768928" y="2002021"/>
            <a:ext cx="5759539" cy="954107"/>
          </a:xfrm>
          <a:prstGeom prst="rect">
            <a:avLst/>
          </a:prstGeom>
          <a:noFill/>
        </p:spPr>
        <p:txBody>
          <a:bodyPr wrap="square" rtlCol="0">
            <a:spAutoFit/>
          </a:bodyPr>
          <a:lstStyle/>
          <a:p>
            <a:pPr algn="just"/>
            <a:r>
              <a:rPr lang="en-US" sz="2800"/>
              <a:t>Business Ethics in the Context of Globalization and Sustainability</a:t>
            </a:r>
            <a:endParaRPr lang="en-US" sz="2800" dirty="0"/>
          </a:p>
        </p:txBody>
      </p:sp>
      <p:sp>
        <p:nvSpPr>
          <p:cNvPr id="6" name="مربع نص 5">
            <a:extLst>
              <a:ext uri="{FF2B5EF4-FFF2-40B4-BE49-F238E27FC236}">
                <a16:creationId xmlns:a16="http://schemas.microsoft.com/office/drawing/2014/main" id="{1A174417-2B9F-4FDC-B97B-A828AEEC6156}"/>
              </a:ext>
            </a:extLst>
          </p:cNvPr>
          <p:cNvSpPr txBox="1"/>
          <p:nvPr/>
        </p:nvSpPr>
        <p:spPr>
          <a:xfrm>
            <a:off x="161732" y="4161453"/>
            <a:ext cx="2374476" cy="307777"/>
          </a:xfrm>
          <a:prstGeom prst="rect">
            <a:avLst/>
          </a:prstGeom>
          <a:noFill/>
        </p:spPr>
        <p:txBody>
          <a:bodyPr wrap="square" rtlCol="0">
            <a:spAutoFit/>
          </a:bodyPr>
          <a:lstStyle/>
          <a:p>
            <a:r>
              <a:rPr lang="en-US" dirty="0" err="1"/>
              <a:t>Rudena</a:t>
            </a:r>
            <a:r>
              <a:rPr lang="en-US" dirty="0"/>
              <a:t> </a:t>
            </a:r>
            <a:r>
              <a:rPr lang="en-US" dirty="0" err="1"/>
              <a:t>bettamer</a:t>
            </a:r>
            <a:r>
              <a:rPr lang="en-US" dirty="0"/>
              <a:t> 2886</a:t>
            </a:r>
          </a:p>
        </p:txBody>
      </p:sp>
      <p:sp>
        <p:nvSpPr>
          <p:cNvPr id="7" name="مربع نص 6">
            <a:extLst>
              <a:ext uri="{FF2B5EF4-FFF2-40B4-BE49-F238E27FC236}">
                <a16:creationId xmlns:a16="http://schemas.microsoft.com/office/drawing/2014/main" id="{E75FF435-E530-428D-AFE3-3AB451157632}"/>
              </a:ext>
            </a:extLst>
          </p:cNvPr>
          <p:cNvSpPr txBox="1"/>
          <p:nvPr/>
        </p:nvSpPr>
        <p:spPr>
          <a:xfrm>
            <a:off x="2764158" y="651336"/>
            <a:ext cx="3636642" cy="307777"/>
          </a:xfrm>
          <a:prstGeom prst="rect">
            <a:avLst/>
          </a:prstGeom>
          <a:noFill/>
        </p:spPr>
        <p:txBody>
          <a:bodyPr wrap="square" rtlCol="0">
            <a:spAutoFit/>
          </a:bodyPr>
          <a:lstStyle/>
          <a:p>
            <a:r>
              <a:rPr lang="en-US" b="1" i="1" dirty="0"/>
              <a:t>Libyan  international medical University</a:t>
            </a:r>
          </a:p>
        </p:txBody>
      </p:sp>
      <p:sp>
        <p:nvSpPr>
          <p:cNvPr id="8" name="مربع نص 7">
            <a:extLst>
              <a:ext uri="{FF2B5EF4-FFF2-40B4-BE49-F238E27FC236}">
                <a16:creationId xmlns:a16="http://schemas.microsoft.com/office/drawing/2014/main" id="{BEEB4752-8EA6-442D-8F59-A2D28DEA97D4}"/>
              </a:ext>
            </a:extLst>
          </p:cNvPr>
          <p:cNvSpPr txBox="1"/>
          <p:nvPr/>
        </p:nvSpPr>
        <p:spPr>
          <a:xfrm>
            <a:off x="3296226" y="1113084"/>
            <a:ext cx="2996997" cy="276999"/>
          </a:xfrm>
          <a:prstGeom prst="rect">
            <a:avLst/>
          </a:prstGeom>
          <a:noFill/>
        </p:spPr>
        <p:txBody>
          <a:bodyPr wrap="square" rtlCol="0">
            <a:spAutoFit/>
          </a:bodyPr>
          <a:lstStyle/>
          <a:p>
            <a:r>
              <a:rPr lang="en-US" sz="1200" dirty="0"/>
              <a:t>Faculty of business administration </a:t>
            </a:r>
          </a:p>
        </p:txBody>
      </p:sp>
      <p:sp>
        <p:nvSpPr>
          <p:cNvPr id="9" name="مربع نص 8">
            <a:extLst>
              <a:ext uri="{FF2B5EF4-FFF2-40B4-BE49-F238E27FC236}">
                <a16:creationId xmlns:a16="http://schemas.microsoft.com/office/drawing/2014/main" id="{4BECB125-C63C-447C-B5C4-3D966831AB4E}"/>
              </a:ext>
            </a:extLst>
          </p:cNvPr>
          <p:cNvSpPr txBox="1"/>
          <p:nvPr/>
        </p:nvSpPr>
        <p:spPr>
          <a:xfrm>
            <a:off x="161732" y="4415136"/>
            <a:ext cx="1890261" cy="261610"/>
          </a:xfrm>
          <a:prstGeom prst="rect">
            <a:avLst/>
          </a:prstGeom>
          <a:noFill/>
        </p:spPr>
        <p:txBody>
          <a:bodyPr wrap="none" rtlCol="0">
            <a:spAutoFit/>
          </a:bodyPr>
          <a:lstStyle/>
          <a:p>
            <a:r>
              <a:rPr lang="en-US" sz="1100" dirty="0"/>
              <a:t>Rudena_2886@limu.edu.ly</a:t>
            </a:r>
          </a:p>
        </p:txBody>
      </p:sp>
    </p:spTree>
  </p:cSld>
  <p:clrMapOvr>
    <a:masterClrMapping/>
  </p:clrMapOvr>
  <p:transition spd="slow" advTm="5127">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4" name="مربع نص 3">
            <a:extLst>
              <a:ext uri="{FF2B5EF4-FFF2-40B4-BE49-F238E27FC236}">
                <a16:creationId xmlns:a16="http://schemas.microsoft.com/office/drawing/2014/main" id="{56B4E569-DF45-41EE-95D0-1FE3140941ED}"/>
              </a:ext>
            </a:extLst>
          </p:cNvPr>
          <p:cNvSpPr txBox="1"/>
          <p:nvPr/>
        </p:nvSpPr>
        <p:spPr>
          <a:xfrm>
            <a:off x="552450" y="927100"/>
            <a:ext cx="7123534" cy="738664"/>
          </a:xfrm>
          <a:prstGeom prst="rect">
            <a:avLst/>
          </a:prstGeom>
          <a:noFill/>
        </p:spPr>
        <p:txBody>
          <a:bodyPr wrap="square" rtlCol="0">
            <a:spAutoFit/>
          </a:bodyPr>
          <a:lstStyle/>
          <a:p>
            <a:pPr algn="just"/>
            <a:r>
              <a:rPr lang="en-US" dirty="0"/>
              <a:t>Business sustainability, also known as corporate sustainability, is the management and coordination of environmental, social and financial demands and concerns to ensure responsible, ethical and ongoing success.</a:t>
            </a:r>
          </a:p>
        </p:txBody>
      </p:sp>
      <p:sp>
        <p:nvSpPr>
          <p:cNvPr id="5" name="مربع نص 4">
            <a:extLst>
              <a:ext uri="{FF2B5EF4-FFF2-40B4-BE49-F238E27FC236}">
                <a16:creationId xmlns:a16="http://schemas.microsoft.com/office/drawing/2014/main" id="{379060E1-A093-469D-8CB8-C895151B7A54}"/>
              </a:ext>
            </a:extLst>
          </p:cNvPr>
          <p:cNvSpPr txBox="1"/>
          <p:nvPr/>
        </p:nvSpPr>
        <p:spPr>
          <a:xfrm flipH="1">
            <a:off x="552449" y="1879252"/>
            <a:ext cx="7241721" cy="954107"/>
          </a:xfrm>
          <a:prstGeom prst="rect">
            <a:avLst/>
          </a:prstGeom>
          <a:noFill/>
        </p:spPr>
        <p:txBody>
          <a:bodyPr wrap="square" rtlCol="0">
            <a:spAutoFit/>
          </a:bodyPr>
          <a:lstStyle/>
          <a:p>
            <a:pPr algn="just"/>
            <a:r>
              <a:rPr lang="en-US" dirty="0"/>
              <a:t>In a broader context, social environmental and economic demands are considered the three pillars of sustainability. Within the corporate world, they are sometimes referred to as the triple bottom line. The concept is a departure from the traditional concept of the bottom line, which evaluates all efforts in terms of their short-term effect on profits.</a:t>
            </a:r>
          </a:p>
        </p:txBody>
      </p:sp>
      <p:sp>
        <p:nvSpPr>
          <p:cNvPr id="6" name="مربع نص 5">
            <a:extLst>
              <a:ext uri="{FF2B5EF4-FFF2-40B4-BE49-F238E27FC236}">
                <a16:creationId xmlns:a16="http://schemas.microsoft.com/office/drawing/2014/main" id="{8AD8F184-6A51-4D5F-AF92-EDCCD457C392}"/>
              </a:ext>
            </a:extLst>
          </p:cNvPr>
          <p:cNvSpPr txBox="1"/>
          <p:nvPr/>
        </p:nvSpPr>
        <p:spPr>
          <a:xfrm>
            <a:off x="267478" y="896322"/>
            <a:ext cx="385264" cy="400110"/>
          </a:xfrm>
          <a:prstGeom prst="rect">
            <a:avLst/>
          </a:prstGeom>
          <a:noFill/>
        </p:spPr>
        <p:txBody>
          <a:bodyPr wrap="square" rtlCol="0">
            <a:spAutoFit/>
          </a:bodyPr>
          <a:lstStyle/>
          <a:p>
            <a:r>
              <a:rPr lang="en-US" sz="2000" dirty="0"/>
              <a:t>-</a:t>
            </a:r>
          </a:p>
        </p:txBody>
      </p:sp>
      <p:sp>
        <p:nvSpPr>
          <p:cNvPr id="7" name="مربع نص 6">
            <a:extLst>
              <a:ext uri="{FF2B5EF4-FFF2-40B4-BE49-F238E27FC236}">
                <a16:creationId xmlns:a16="http://schemas.microsoft.com/office/drawing/2014/main" id="{DB006818-9D35-4156-BABE-032A5D88A22D}"/>
              </a:ext>
            </a:extLst>
          </p:cNvPr>
          <p:cNvSpPr txBox="1"/>
          <p:nvPr/>
        </p:nvSpPr>
        <p:spPr>
          <a:xfrm>
            <a:off x="8760562" y="4522237"/>
            <a:ext cx="383438" cy="523220"/>
          </a:xfrm>
          <a:prstGeom prst="rect">
            <a:avLst/>
          </a:prstGeom>
          <a:noFill/>
        </p:spPr>
        <p:txBody>
          <a:bodyPr wrap="none" rtlCol="0">
            <a:spAutoFit/>
          </a:bodyPr>
          <a:lstStyle/>
          <a:p>
            <a:r>
              <a:rPr lang="en-US" dirty="0"/>
              <a:t>10</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6" name="مربع نص 5">
            <a:extLst>
              <a:ext uri="{FF2B5EF4-FFF2-40B4-BE49-F238E27FC236}">
                <a16:creationId xmlns:a16="http://schemas.microsoft.com/office/drawing/2014/main" id="{0CC4210B-E46A-4B26-8890-FFF44F8683F2}"/>
              </a:ext>
            </a:extLst>
          </p:cNvPr>
          <p:cNvSpPr txBox="1"/>
          <p:nvPr/>
        </p:nvSpPr>
        <p:spPr>
          <a:xfrm flipH="1">
            <a:off x="740227" y="883298"/>
            <a:ext cx="3433665" cy="523220"/>
          </a:xfrm>
          <a:prstGeom prst="rect">
            <a:avLst/>
          </a:prstGeom>
          <a:noFill/>
        </p:spPr>
        <p:txBody>
          <a:bodyPr wrap="square" rtlCol="0">
            <a:spAutoFit/>
          </a:bodyPr>
          <a:lstStyle/>
          <a:p>
            <a:r>
              <a:rPr lang="en-US" sz="2800" dirty="0"/>
              <a:t>Conclusion</a:t>
            </a:r>
            <a:r>
              <a:rPr lang="en-US" dirty="0"/>
              <a:t> </a:t>
            </a:r>
            <a:r>
              <a:rPr lang="en-US" sz="2800" dirty="0"/>
              <a:t>:</a:t>
            </a:r>
          </a:p>
        </p:txBody>
      </p:sp>
      <p:sp>
        <p:nvSpPr>
          <p:cNvPr id="8" name="مربع نص 7">
            <a:extLst>
              <a:ext uri="{FF2B5EF4-FFF2-40B4-BE49-F238E27FC236}">
                <a16:creationId xmlns:a16="http://schemas.microsoft.com/office/drawing/2014/main" id="{9E52B930-2ECC-4BFC-BD5B-A8C5E5B32D0D}"/>
              </a:ext>
            </a:extLst>
          </p:cNvPr>
          <p:cNvSpPr txBox="1"/>
          <p:nvPr/>
        </p:nvSpPr>
        <p:spPr>
          <a:xfrm>
            <a:off x="684245" y="1598645"/>
            <a:ext cx="6313715" cy="738664"/>
          </a:xfrm>
          <a:prstGeom prst="rect">
            <a:avLst/>
          </a:prstGeom>
          <a:noFill/>
        </p:spPr>
        <p:txBody>
          <a:bodyPr wrap="square" rtlCol="0">
            <a:spAutoFit/>
          </a:bodyPr>
          <a:lstStyle/>
          <a:p>
            <a:pPr algn="just"/>
            <a:r>
              <a:rPr lang="en-US" dirty="0"/>
              <a:t>Ethics is the main focus that affects the successful functioning of the work directly in the relationship with employees, customer satisfaction, profitability increases, decision-making and the protection of society.</a:t>
            </a:r>
          </a:p>
        </p:txBody>
      </p:sp>
      <p:sp>
        <p:nvSpPr>
          <p:cNvPr id="9" name="مربع نص 8">
            <a:extLst>
              <a:ext uri="{FF2B5EF4-FFF2-40B4-BE49-F238E27FC236}">
                <a16:creationId xmlns:a16="http://schemas.microsoft.com/office/drawing/2014/main" id="{8DB49A89-77E5-4DF5-9CCC-34DCA745EC74}"/>
              </a:ext>
            </a:extLst>
          </p:cNvPr>
          <p:cNvSpPr txBox="1"/>
          <p:nvPr/>
        </p:nvSpPr>
        <p:spPr>
          <a:xfrm>
            <a:off x="8683690" y="4572000"/>
            <a:ext cx="383438" cy="307777"/>
          </a:xfrm>
          <a:prstGeom prst="rect">
            <a:avLst/>
          </a:prstGeom>
          <a:noFill/>
        </p:spPr>
        <p:txBody>
          <a:bodyPr wrap="none" rtlCol="0">
            <a:spAutoFit/>
          </a:bodyPr>
          <a:lstStyle/>
          <a:p>
            <a:r>
              <a:rPr lang="en-US" dirty="0"/>
              <a:t>11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Shape 337"/>
        <p:cNvGrpSpPr/>
        <p:nvPr/>
      </p:nvGrpSpPr>
      <p:grpSpPr>
        <a:xfrm>
          <a:off x="0" y="0"/>
          <a:ext cx="0" cy="0"/>
          <a:chOff x="0" y="0"/>
          <a:chExt cx="0" cy="0"/>
        </a:xfrm>
      </p:grpSpPr>
      <p:sp>
        <p:nvSpPr>
          <p:cNvPr id="3" name="مربع نص 2">
            <a:extLst>
              <a:ext uri="{FF2B5EF4-FFF2-40B4-BE49-F238E27FC236}">
                <a16:creationId xmlns:a16="http://schemas.microsoft.com/office/drawing/2014/main" id="{C69EB0B9-3EE5-4F36-92B5-14DCA20573A9}"/>
              </a:ext>
            </a:extLst>
          </p:cNvPr>
          <p:cNvSpPr txBox="1"/>
          <p:nvPr/>
        </p:nvSpPr>
        <p:spPr>
          <a:xfrm>
            <a:off x="8646367" y="4509796"/>
            <a:ext cx="383438" cy="307777"/>
          </a:xfrm>
          <a:prstGeom prst="rect">
            <a:avLst/>
          </a:prstGeom>
          <a:noFill/>
        </p:spPr>
        <p:txBody>
          <a:bodyPr wrap="none" rtlCol="0">
            <a:spAutoFit/>
          </a:bodyPr>
          <a:lstStyle/>
          <a:p>
            <a:r>
              <a:rPr lang="en-US" dirty="0"/>
              <a:t>12</a:t>
            </a:r>
          </a:p>
        </p:txBody>
      </p:sp>
      <p:sp>
        <p:nvSpPr>
          <p:cNvPr id="4" name="مربع نص 3">
            <a:extLst>
              <a:ext uri="{FF2B5EF4-FFF2-40B4-BE49-F238E27FC236}">
                <a16:creationId xmlns:a16="http://schemas.microsoft.com/office/drawing/2014/main" id="{6FCF2B5D-E7BF-4F55-987E-8E27DA545CFE}"/>
              </a:ext>
            </a:extLst>
          </p:cNvPr>
          <p:cNvSpPr txBox="1"/>
          <p:nvPr/>
        </p:nvSpPr>
        <p:spPr>
          <a:xfrm>
            <a:off x="421237" y="443595"/>
            <a:ext cx="1803919" cy="369332"/>
          </a:xfrm>
          <a:prstGeom prst="rect">
            <a:avLst/>
          </a:prstGeom>
          <a:noFill/>
        </p:spPr>
        <p:txBody>
          <a:bodyPr wrap="square" rtlCol="0">
            <a:spAutoFit/>
          </a:bodyPr>
          <a:lstStyle/>
          <a:p>
            <a:r>
              <a:rPr lang="en-US" sz="1800" b="1" i="1" dirty="0"/>
              <a:t>References</a:t>
            </a:r>
          </a:p>
        </p:txBody>
      </p:sp>
      <p:sp>
        <p:nvSpPr>
          <p:cNvPr id="7" name="مربع نص 6"/>
          <p:cNvSpPr txBox="1"/>
          <p:nvPr/>
        </p:nvSpPr>
        <p:spPr>
          <a:xfrm>
            <a:off x="1771650" y="1000124"/>
            <a:ext cx="4819650" cy="1384995"/>
          </a:xfrm>
          <a:prstGeom prst="rect">
            <a:avLst/>
          </a:prstGeom>
          <a:noFill/>
        </p:spPr>
        <p:txBody>
          <a:bodyPr wrap="square" rtlCol="0">
            <a:spAutoFit/>
          </a:bodyPr>
          <a:lstStyle/>
          <a:p>
            <a:r>
              <a:rPr lang="en-US" dirty="0" err="1"/>
              <a:t>Bettamer</a:t>
            </a:r>
            <a:r>
              <a:rPr lang="en-US" dirty="0"/>
              <a:t>, R. H. (2024, October 21). Journal list menu. Wiley Online Library. Retrieved October 21, 2021, from https://doi.org/10.1002/9781444367072.wbiee453. </a:t>
            </a:r>
          </a:p>
          <a:p>
            <a:r>
              <a:rPr lang="en-US" dirty="0"/>
              <a:t>Journal list menu. Wiley Online Library. (</a:t>
            </a:r>
            <a:r>
              <a:rPr lang="en-US" dirty="0" err="1"/>
              <a:t>n.d.</a:t>
            </a:r>
            <a:r>
              <a:rPr lang="en-US" dirty="0"/>
              <a:t>). Retrieved October 21, 2021, from https://doi.org/10.1002/9781444367072.wbiee453.</a:t>
            </a:r>
          </a:p>
        </p:txBody>
      </p:sp>
      <p:sp>
        <p:nvSpPr>
          <p:cNvPr id="8" name="مربع نص 7"/>
          <p:cNvSpPr txBox="1"/>
          <p:nvPr/>
        </p:nvSpPr>
        <p:spPr>
          <a:xfrm>
            <a:off x="1710807" y="2260759"/>
            <a:ext cx="4613793" cy="2462213"/>
          </a:xfrm>
          <a:prstGeom prst="rect">
            <a:avLst/>
          </a:prstGeom>
          <a:noFill/>
        </p:spPr>
        <p:txBody>
          <a:bodyPr wrap="square" rtlCol="0">
            <a:spAutoFit/>
          </a:bodyPr>
          <a:lstStyle/>
          <a:p>
            <a:r>
              <a:rPr lang="en-US" dirty="0" err="1"/>
              <a:t>Bettamer</a:t>
            </a:r>
            <a:r>
              <a:rPr lang="en-US" dirty="0"/>
              <a:t> , R. (2013, November 21). What is business sustainability? - definition from whatis.com. WhatIs.com. Retrieved October 21, 2021, from https://whatis.techtarget.com/definition/business-sustainability?amp=1. </a:t>
            </a:r>
          </a:p>
          <a:p>
            <a:r>
              <a:rPr lang="en-US" dirty="0" err="1"/>
              <a:t>Bettamer</a:t>
            </a:r>
            <a:r>
              <a:rPr lang="en-US" dirty="0"/>
              <a:t>, R. H. (2024, October 21). Journal list menu. Wiley Online Library. Retrieved October 21, 2021, from https://doi.org/10.1002/9781444367072.wbiee453. </a:t>
            </a:r>
          </a:p>
          <a:p>
            <a:r>
              <a:rPr lang="en-US" dirty="0"/>
              <a:t>Journal list menu. Wiley Online Library. (</a:t>
            </a:r>
            <a:r>
              <a:rPr lang="en-US" dirty="0" err="1"/>
              <a:t>n.d.</a:t>
            </a:r>
            <a:r>
              <a:rPr lang="en-US" dirty="0"/>
              <a:t>). Retrieved October 21, 2021, from https://doi.org/10.1002/9781444367072.wbiee453.</a:t>
            </a:r>
          </a:p>
        </p:txBody>
      </p:sp>
      <p:sp>
        <p:nvSpPr>
          <p:cNvPr id="9" name="مربع نص 8"/>
          <p:cNvSpPr txBox="1"/>
          <p:nvPr/>
        </p:nvSpPr>
        <p:spPr>
          <a:xfrm>
            <a:off x="1603116" y="1000124"/>
            <a:ext cx="533400" cy="307777"/>
          </a:xfrm>
          <a:prstGeom prst="rect">
            <a:avLst/>
          </a:prstGeom>
          <a:noFill/>
        </p:spPr>
        <p:txBody>
          <a:bodyPr wrap="square" rtlCol="0">
            <a:spAutoFit/>
          </a:bodyPr>
          <a:lstStyle/>
          <a:p>
            <a:r>
              <a:rPr lang="en-US" dirty="0" smtClean="0"/>
              <a:t>-</a:t>
            </a:r>
            <a:endParaRPr lang="en-US" dirty="0"/>
          </a:p>
        </p:txBody>
      </p:sp>
      <p:sp>
        <p:nvSpPr>
          <p:cNvPr id="10" name="مربع نص 9"/>
          <p:cNvSpPr txBox="1"/>
          <p:nvPr/>
        </p:nvSpPr>
        <p:spPr>
          <a:xfrm>
            <a:off x="1556268" y="2260759"/>
            <a:ext cx="215382" cy="307777"/>
          </a:xfrm>
          <a:prstGeom prst="rect">
            <a:avLst/>
          </a:prstGeom>
          <a:noFill/>
        </p:spPr>
        <p:txBody>
          <a:bodyPr wrap="square" rtlCol="0">
            <a:spAutoFit/>
          </a:bodyPr>
          <a:lstStyle/>
          <a:p>
            <a:r>
              <a:rPr lang="en-US" dirty="0" smtClean="0"/>
              <a: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pic>
        <p:nvPicPr>
          <p:cNvPr id="5" name="صورة 4">
            <a:extLst>
              <a:ext uri="{FF2B5EF4-FFF2-40B4-BE49-F238E27FC236}">
                <a16:creationId xmlns:a16="http://schemas.microsoft.com/office/drawing/2014/main" id="{A1F43045-3405-47E1-83F2-45DF3DC05D07}"/>
              </a:ext>
            </a:extLst>
          </p:cNvPr>
          <p:cNvPicPr>
            <a:picLocks noChangeAspect="1"/>
          </p:cNvPicPr>
          <p:nvPr/>
        </p:nvPicPr>
        <p:blipFill>
          <a:blip r:embed="rId3"/>
          <a:stretch>
            <a:fillRect/>
          </a:stretch>
        </p:blipFill>
        <p:spPr>
          <a:xfrm>
            <a:off x="2076178" y="773566"/>
            <a:ext cx="4991644" cy="3325683"/>
          </a:xfrm>
          <a:prstGeom prst="rect">
            <a:avLst/>
          </a:prstGeom>
        </p:spPr>
      </p:pic>
      <p:sp>
        <p:nvSpPr>
          <p:cNvPr id="6" name="مربع نص 5">
            <a:extLst>
              <a:ext uri="{FF2B5EF4-FFF2-40B4-BE49-F238E27FC236}">
                <a16:creationId xmlns:a16="http://schemas.microsoft.com/office/drawing/2014/main" id="{6FB1E5F5-45B0-4695-B35B-7439E1256A7A}"/>
              </a:ext>
            </a:extLst>
          </p:cNvPr>
          <p:cNvSpPr txBox="1"/>
          <p:nvPr/>
        </p:nvSpPr>
        <p:spPr>
          <a:xfrm>
            <a:off x="8714792" y="4503575"/>
            <a:ext cx="383438" cy="523220"/>
          </a:xfrm>
          <a:prstGeom prst="rect">
            <a:avLst/>
          </a:prstGeom>
          <a:noFill/>
        </p:spPr>
        <p:txBody>
          <a:bodyPr wrap="none" rtlCol="0">
            <a:spAutoFit/>
          </a:bodyPr>
          <a:lstStyle/>
          <a:p>
            <a:r>
              <a:rPr lang="en-US" dirty="0"/>
              <a:t>13</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a:extLst>
              <a:ext uri="{FF2B5EF4-FFF2-40B4-BE49-F238E27FC236}">
                <a16:creationId xmlns:a16="http://schemas.microsoft.com/office/drawing/2014/main" id="{1918BDB9-F8CD-4B46-BB55-DDB1B32ADE60}"/>
              </a:ext>
            </a:extLst>
          </p:cNvPr>
          <p:cNvSpPr txBox="1"/>
          <p:nvPr/>
        </p:nvSpPr>
        <p:spPr>
          <a:xfrm>
            <a:off x="8795657" y="4578220"/>
            <a:ext cx="298480" cy="338554"/>
          </a:xfrm>
          <a:prstGeom prst="rect">
            <a:avLst/>
          </a:prstGeom>
          <a:noFill/>
        </p:spPr>
        <p:txBody>
          <a:bodyPr wrap="none" rtlCol="0">
            <a:spAutoFit/>
          </a:bodyPr>
          <a:lstStyle/>
          <a:p>
            <a:r>
              <a:rPr lang="en-US" sz="1600" dirty="0"/>
              <a:t>2</a:t>
            </a:r>
          </a:p>
        </p:txBody>
      </p:sp>
      <p:sp>
        <p:nvSpPr>
          <p:cNvPr id="6" name="مربع نص 5">
            <a:extLst>
              <a:ext uri="{FF2B5EF4-FFF2-40B4-BE49-F238E27FC236}">
                <a16:creationId xmlns:a16="http://schemas.microsoft.com/office/drawing/2014/main" id="{295BBF6B-040E-4587-9C6F-8297C58BA2DA}"/>
              </a:ext>
            </a:extLst>
          </p:cNvPr>
          <p:cNvSpPr txBox="1"/>
          <p:nvPr/>
        </p:nvSpPr>
        <p:spPr>
          <a:xfrm>
            <a:off x="629374" y="575196"/>
            <a:ext cx="2799183" cy="461665"/>
          </a:xfrm>
          <a:prstGeom prst="rect">
            <a:avLst/>
          </a:prstGeom>
          <a:noFill/>
        </p:spPr>
        <p:txBody>
          <a:bodyPr wrap="square" rtlCol="0">
            <a:spAutoFit/>
          </a:bodyPr>
          <a:lstStyle/>
          <a:p>
            <a:pPr algn="just"/>
            <a:r>
              <a:rPr lang="en-US" sz="2400" dirty="0"/>
              <a:t>Table of </a:t>
            </a:r>
            <a:r>
              <a:rPr lang="en-US" sz="2400" dirty="0" smtClean="0"/>
              <a:t>Content </a:t>
            </a:r>
            <a:r>
              <a:rPr lang="en-US" sz="2400" dirty="0"/>
              <a:t>:</a:t>
            </a:r>
          </a:p>
        </p:txBody>
      </p:sp>
      <p:sp>
        <p:nvSpPr>
          <p:cNvPr id="7" name="مربع نص 6">
            <a:extLst>
              <a:ext uri="{FF2B5EF4-FFF2-40B4-BE49-F238E27FC236}">
                <a16:creationId xmlns:a16="http://schemas.microsoft.com/office/drawing/2014/main" id="{8475EA92-552C-4419-B414-35E655252210}"/>
              </a:ext>
            </a:extLst>
          </p:cNvPr>
          <p:cNvSpPr txBox="1"/>
          <p:nvPr/>
        </p:nvSpPr>
        <p:spPr>
          <a:xfrm>
            <a:off x="134852" y="1225885"/>
            <a:ext cx="827315" cy="338554"/>
          </a:xfrm>
          <a:prstGeom prst="rect">
            <a:avLst/>
          </a:prstGeom>
          <a:noFill/>
        </p:spPr>
        <p:txBody>
          <a:bodyPr wrap="square" rtlCol="0">
            <a:spAutoFit/>
          </a:bodyPr>
          <a:lstStyle/>
          <a:p>
            <a:r>
              <a:rPr lang="en-US" sz="1600" dirty="0"/>
              <a:t>1_</a:t>
            </a:r>
          </a:p>
        </p:txBody>
      </p:sp>
      <p:sp>
        <p:nvSpPr>
          <p:cNvPr id="8" name="مربع نص 7">
            <a:extLst>
              <a:ext uri="{FF2B5EF4-FFF2-40B4-BE49-F238E27FC236}">
                <a16:creationId xmlns:a16="http://schemas.microsoft.com/office/drawing/2014/main" id="{BF948646-1076-41EA-AEB8-844A38395720}"/>
              </a:ext>
            </a:extLst>
          </p:cNvPr>
          <p:cNvSpPr txBox="1"/>
          <p:nvPr/>
        </p:nvSpPr>
        <p:spPr>
          <a:xfrm>
            <a:off x="650895" y="1221527"/>
            <a:ext cx="1257075" cy="338554"/>
          </a:xfrm>
          <a:prstGeom prst="rect">
            <a:avLst/>
          </a:prstGeom>
          <a:noFill/>
        </p:spPr>
        <p:txBody>
          <a:bodyPr wrap="none" rtlCol="0">
            <a:spAutoFit/>
          </a:bodyPr>
          <a:lstStyle/>
          <a:p>
            <a:pPr algn="just"/>
            <a:r>
              <a:rPr lang="en-US" sz="1600" dirty="0" smtClean="0"/>
              <a:t>Introduction</a:t>
            </a:r>
            <a:endParaRPr lang="en-US" sz="1600" dirty="0"/>
          </a:p>
        </p:txBody>
      </p:sp>
      <p:sp>
        <p:nvSpPr>
          <p:cNvPr id="11" name="مربع نص 10">
            <a:extLst>
              <a:ext uri="{FF2B5EF4-FFF2-40B4-BE49-F238E27FC236}">
                <a16:creationId xmlns:a16="http://schemas.microsoft.com/office/drawing/2014/main" id="{49787AC5-1241-42C9-B2A5-AAB1DF544DAC}"/>
              </a:ext>
            </a:extLst>
          </p:cNvPr>
          <p:cNvSpPr txBox="1"/>
          <p:nvPr/>
        </p:nvSpPr>
        <p:spPr>
          <a:xfrm>
            <a:off x="137962" y="1679511"/>
            <a:ext cx="383438" cy="307777"/>
          </a:xfrm>
          <a:prstGeom prst="rect">
            <a:avLst/>
          </a:prstGeom>
          <a:noFill/>
        </p:spPr>
        <p:txBody>
          <a:bodyPr wrap="none" rtlCol="0">
            <a:spAutoFit/>
          </a:bodyPr>
          <a:lstStyle/>
          <a:p>
            <a:r>
              <a:rPr lang="en-US" dirty="0"/>
              <a:t>2_</a:t>
            </a:r>
          </a:p>
        </p:txBody>
      </p:sp>
      <p:sp>
        <p:nvSpPr>
          <p:cNvPr id="12" name="مربع نص 11">
            <a:extLst>
              <a:ext uri="{FF2B5EF4-FFF2-40B4-BE49-F238E27FC236}">
                <a16:creationId xmlns:a16="http://schemas.microsoft.com/office/drawing/2014/main" id="{E8D28BD4-4C3D-429B-B76B-B705CE7BABED}"/>
              </a:ext>
            </a:extLst>
          </p:cNvPr>
          <p:cNvSpPr txBox="1"/>
          <p:nvPr/>
        </p:nvSpPr>
        <p:spPr>
          <a:xfrm>
            <a:off x="534955" y="1679511"/>
            <a:ext cx="4203395" cy="338554"/>
          </a:xfrm>
          <a:prstGeom prst="rect">
            <a:avLst/>
          </a:prstGeom>
          <a:noFill/>
        </p:spPr>
        <p:txBody>
          <a:bodyPr wrap="none" rtlCol="0">
            <a:spAutoFit/>
          </a:bodyPr>
          <a:lstStyle/>
          <a:p>
            <a:pPr algn="just"/>
            <a:r>
              <a:rPr lang="en-US" dirty="0"/>
              <a:t> </a:t>
            </a:r>
            <a:r>
              <a:rPr lang="en-US" sz="1600" dirty="0"/>
              <a:t>Describe the importance of business </a:t>
            </a:r>
            <a:r>
              <a:rPr lang="en-US" sz="1600" dirty="0" smtClean="0"/>
              <a:t>ethics</a:t>
            </a:r>
            <a:endParaRPr lang="en-US" sz="1600" dirty="0"/>
          </a:p>
        </p:txBody>
      </p:sp>
      <p:sp>
        <p:nvSpPr>
          <p:cNvPr id="13" name="مربع نص 12">
            <a:extLst>
              <a:ext uri="{FF2B5EF4-FFF2-40B4-BE49-F238E27FC236}">
                <a16:creationId xmlns:a16="http://schemas.microsoft.com/office/drawing/2014/main" id="{9BECA442-D6C9-4D75-80C3-56CD14BE3B43}"/>
              </a:ext>
            </a:extLst>
          </p:cNvPr>
          <p:cNvSpPr txBox="1"/>
          <p:nvPr/>
        </p:nvSpPr>
        <p:spPr>
          <a:xfrm>
            <a:off x="134852" y="2106718"/>
            <a:ext cx="383438" cy="307777"/>
          </a:xfrm>
          <a:prstGeom prst="rect">
            <a:avLst/>
          </a:prstGeom>
          <a:noFill/>
        </p:spPr>
        <p:txBody>
          <a:bodyPr wrap="none" rtlCol="0">
            <a:spAutoFit/>
          </a:bodyPr>
          <a:lstStyle/>
          <a:p>
            <a:r>
              <a:rPr lang="en-US" dirty="0"/>
              <a:t>3_</a:t>
            </a:r>
          </a:p>
        </p:txBody>
      </p:sp>
      <p:sp>
        <p:nvSpPr>
          <p:cNvPr id="14" name="مستطيل 13">
            <a:extLst>
              <a:ext uri="{FF2B5EF4-FFF2-40B4-BE49-F238E27FC236}">
                <a16:creationId xmlns:a16="http://schemas.microsoft.com/office/drawing/2014/main" id="{C38DCC83-784E-403C-83FA-BE6E4F102B93}"/>
              </a:ext>
            </a:extLst>
          </p:cNvPr>
          <p:cNvSpPr/>
          <p:nvPr/>
        </p:nvSpPr>
        <p:spPr>
          <a:xfrm>
            <a:off x="565173" y="2101933"/>
            <a:ext cx="5865846" cy="584775"/>
          </a:xfrm>
          <a:prstGeom prst="rect">
            <a:avLst/>
          </a:prstGeom>
        </p:spPr>
        <p:txBody>
          <a:bodyPr wrap="square">
            <a:spAutoFit/>
          </a:bodyPr>
          <a:lstStyle/>
          <a:p>
            <a:pPr algn="just"/>
            <a:r>
              <a:rPr lang="en-US" sz="1600" dirty="0"/>
              <a:t>Discuss business ethics in the context of globalization and </a:t>
            </a:r>
            <a:r>
              <a:rPr lang="en-US" sz="1600" dirty="0" smtClean="0"/>
              <a:t>sustainability</a:t>
            </a:r>
            <a:endParaRPr lang="en-US" sz="1600" dirty="0"/>
          </a:p>
        </p:txBody>
      </p:sp>
      <p:sp>
        <p:nvSpPr>
          <p:cNvPr id="15" name="مربع نص 14">
            <a:extLst>
              <a:ext uri="{FF2B5EF4-FFF2-40B4-BE49-F238E27FC236}">
                <a16:creationId xmlns:a16="http://schemas.microsoft.com/office/drawing/2014/main" id="{3C76BD47-3207-4BFC-939C-826004C98147}"/>
              </a:ext>
            </a:extLst>
          </p:cNvPr>
          <p:cNvSpPr txBox="1"/>
          <p:nvPr/>
        </p:nvSpPr>
        <p:spPr>
          <a:xfrm>
            <a:off x="134852" y="2636519"/>
            <a:ext cx="590939" cy="307777"/>
          </a:xfrm>
          <a:prstGeom prst="rect">
            <a:avLst/>
          </a:prstGeom>
          <a:noFill/>
        </p:spPr>
        <p:txBody>
          <a:bodyPr wrap="square" rtlCol="0">
            <a:spAutoFit/>
          </a:bodyPr>
          <a:lstStyle/>
          <a:p>
            <a:r>
              <a:rPr lang="en-US" dirty="0"/>
              <a:t>4_</a:t>
            </a:r>
          </a:p>
        </p:txBody>
      </p:sp>
      <p:sp>
        <p:nvSpPr>
          <p:cNvPr id="16" name="مربع نص 15">
            <a:extLst>
              <a:ext uri="{FF2B5EF4-FFF2-40B4-BE49-F238E27FC236}">
                <a16:creationId xmlns:a16="http://schemas.microsoft.com/office/drawing/2014/main" id="{A79CDEF9-AE74-43DD-8CA9-49BADFA4D11A}"/>
              </a:ext>
            </a:extLst>
          </p:cNvPr>
          <p:cNvSpPr txBox="1"/>
          <p:nvPr/>
        </p:nvSpPr>
        <p:spPr>
          <a:xfrm flipH="1">
            <a:off x="534955" y="2686708"/>
            <a:ext cx="2394856" cy="338554"/>
          </a:xfrm>
          <a:prstGeom prst="rect">
            <a:avLst/>
          </a:prstGeom>
          <a:noFill/>
        </p:spPr>
        <p:txBody>
          <a:bodyPr wrap="square" rtlCol="0">
            <a:spAutoFit/>
          </a:bodyPr>
          <a:lstStyle/>
          <a:p>
            <a:pPr algn="just"/>
            <a:r>
              <a:rPr lang="en-US" sz="1600" dirty="0" smtClean="0"/>
              <a:t>Conclusion</a:t>
            </a:r>
            <a:endParaRPr lang="en-US" sz="1600" dirty="0"/>
          </a:p>
        </p:txBody>
      </p:sp>
      <p:sp>
        <p:nvSpPr>
          <p:cNvPr id="17" name="مربع نص 16">
            <a:extLst>
              <a:ext uri="{FF2B5EF4-FFF2-40B4-BE49-F238E27FC236}">
                <a16:creationId xmlns:a16="http://schemas.microsoft.com/office/drawing/2014/main" id="{1B0478EE-2617-45EA-8479-31895963380D}"/>
              </a:ext>
            </a:extLst>
          </p:cNvPr>
          <p:cNvSpPr txBox="1"/>
          <p:nvPr/>
        </p:nvSpPr>
        <p:spPr>
          <a:xfrm>
            <a:off x="134852" y="3090145"/>
            <a:ext cx="989045" cy="523220"/>
          </a:xfrm>
          <a:prstGeom prst="rect">
            <a:avLst/>
          </a:prstGeom>
          <a:noFill/>
        </p:spPr>
        <p:txBody>
          <a:bodyPr wrap="square" rtlCol="0">
            <a:spAutoFit/>
          </a:bodyPr>
          <a:lstStyle/>
          <a:p>
            <a:r>
              <a:rPr lang="en-US" dirty="0"/>
              <a:t>5_</a:t>
            </a:r>
          </a:p>
          <a:p>
            <a:endParaRPr lang="en-US" dirty="0"/>
          </a:p>
        </p:txBody>
      </p:sp>
      <p:sp>
        <p:nvSpPr>
          <p:cNvPr id="18" name="مربع نص 17">
            <a:extLst>
              <a:ext uri="{FF2B5EF4-FFF2-40B4-BE49-F238E27FC236}">
                <a16:creationId xmlns:a16="http://schemas.microsoft.com/office/drawing/2014/main" id="{023255D4-4972-4E1A-BEFF-147EB33600EF}"/>
              </a:ext>
            </a:extLst>
          </p:cNvPr>
          <p:cNvSpPr txBox="1"/>
          <p:nvPr/>
        </p:nvSpPr>
        <p:spPr>
          <a:xfrm>
            <a:off x="547144" y="3090145"/>
            <a:ext cx="1130438" cy="338554"/>
          </a:xfrm>
          <a:prstGeom prst="rect">
            <a:avLst/>
          </a:prstGeom>
          <a:noFill/>
        </p:spPr>
        <p:txBody>
          <a:bodyPr wrap="none" rtlCol="0">
            <a:spAutoFit/>
          </a:bodyPr>
          <a:lstStyle/>
          <a:p>
            <a:pPr algn="just"/>
            <a:r>
              <a:rPr lang="en-US" sz="1600" dirty="0" smtClean="0"/>
              <a:t>Reference</a:t>
            </a:r>
            <a:endParaRPr lang="en-US" sz="1600" dirty="0"/>
          </a:p>
        </p:txBody>
      </p:sp>
      <p:pic>
        <p:nvPicPr>
          <p:cNvPr id="2" name="ملف صوتي 1">
            <a:hlinkClick r:id="" action="ppaction://media"/>
            <a:extLst>
              <a:ext uri="{FF2B5EF4-FFF2-40B4-BE49-F238E27FC236}">
                <a16:creationId xmlns:a16="http://schemas.microsoft.com/office/drawing/2014/main" id="{D40DCDA4-4BC9-406B-A63D-BE8E2A48FB41}"/>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04238" y="4503738"/>
            <a:ext cx="487362" cy="487362"/>
          </a:xfrm>
          <a:prstGeom prst="rect">
            <a:avLst/>
          </a:prstGeom>
        </p:spPr>
      </p:pic>
    </p:spTree>
    <p:extLst>
      <p:ext uri="{BB962C8B-B14F-4D97-AF65-F5344CB8AC3E}">
        <p14:creationId xmlns:p14="http://schemas.microsoft.com/office/powerpoint/2010/main" val="342493105"/>
      </p:ext>
    </p:extLst>
  </p:cSld>
  <p:clrMapOvr>
    <a:masterClrMapping/>
  </p:clrMapOvr>
  <p:transition spd="slow" advTm="92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a:extLst>
              <a:ext uri="{FF2B5EF4-FFF2-40B4-BE49-F238E27FC236}">
                <a16:creationId xmlns:a16="http://schemas.microsoft.com/office/drawing/2014/main" id="{E4B0C3D4-FFA4-465E-BD27-F2B256CFBB3A}"/>
              </a:ext>
            </a:extLst>
          </p:cNvPr>
          <p:cNvSpPr txBox="1"/>
          <p:nvPr/>
        </p:nvSpPr>
        <p:spPr>
          <a:xfrm>
            <a:off x="528735" y="684246"/>
            <a:ext cx="2220686" cy="461665"/>
          </a:xfrm>
          <a:prstGeom prst="rect">
            <a:avLst/>
          </a:prstGeom>
          <a:noFill/>
        </p:spPr>
        <p:txBody>
          <a:bodyPr wrap="square" rtlCol="0">
            <a:spAutoFit/>
          </a:bodyPr>
          <a:lstStyle/>
          <a:p>
            <a:pPr algn="just"/>
            <a:r>
              <a:rPr lang="en-US" sz="2400" dirty="0"/>
              <a:t>Objectives:</a:t>
            </a:r>
          </a:p>
        </p:txBody>
      </p:sp>
      <p:sp>
        <p:nvSpPr>
          <p:cNvPr id="9" name="مستطيل 8">
            <a:extLst>
              <a:ext uri="{FF2B5EF4-FFF2-40B4-BE49-F238E27FC236}">
                <a16:creationId xmlns:a16="http://schemas.microsoft.com/office/drawing/2014/main" id="{DD71C84C-0C11-4AD4-933B-4A1E23C81ADD}"/>
              </a:ext>
            </a:extLst>
          </p:cNvPr>
          <p:cNvSpPr/>
          <p:nvPr/>
        </p:nvSpPr>
        <p:spPr>
          <a:xfrm>
            <a:off x="235555" y="1265421"/>
            <a:ext cx="3895618" cy="307777"/>
          </a:xfrm>
          <a:prstGeom prst="rect">
            <a:avLst/>
          </a:prstGeom>
        </p:spPr>
        <p:txBody>
          <a:bodyPr wrap="none">
            <a:spAutoFit/>
          </a:bodyPr>
          <a:lstStyle/>
          <a:p>
            <a:r>
              <a:rPr lang="en-US" dirty="0"/>
              <a:t>1_ Describe the importance of business </a:t>
            </a:r>
            <a:r>
              <a:rPr lang="en-US" dirty="0" smtClean="0"/>
              <a:t>ethics.</a:t>
            </a:r>
            <a:endParaRPr lang="en-US" dirty="0"/>
          </a:p>
        </p:txBody>
      </p:sp>
      <p:sp>
        <p:nvSpPr>
          <p:cNvPr id="12" name="مستطيل 11">
            <a:extLst>
              <a:ext uri="{FF2B5EF4-FFF2-40B4-BE49-F238E27FC236}">
                <a16:creationId xmlns:a16="http://schemas.microsoft.com/office/drawing/2014/main" id="{D0AE1255-CBA0-4A3F-8679-0531F098FBF6}"/>
              </a:ext>
            </a:extLst>
          </p:cNvPr>
          <p:cNvSpPr/>
          <p:nvPr/>
        </p:nvSpPr>
        <p:spPr>
          <a:xfrm>
            <a:off x="235555" y="1692708"/>
            <a:ext cx="4572000" cy="738664"/>
          </a:xfrm>
          <a:prstGeom prst="rect">
            <a:avLst/>
          </a:prstGeom>
        </p:spPr>
        <p:txBody>
          <a:bodyPr>
            <a:spAutoFit/>
          </a:bodyPr>
          <a:lstStyle/>
          <a:p>
            <a:r>
              <a:rPr lang="en-US" dirty="0"/>
              <a:t>2_ Discuss business ethics in the context of globalization and </a:t>
            </a:r>
            <a:r>
              <a:rPr lang="en-US" dirty="0" smtClean="0"/>
              <a:t>sustainability.</a:t>
            </a:r>
            <a:endParaRPr lang="en-US" dirty="0"/>
          </a:p>
          <a:p>
            <a:endParaRPr lang="en-US" dirty="0"/>
          </a:p>
        </p:txBody>
      </p:sp>
      <p:sp>
        <p:nvSpPr>
          <p:cNvPr id="13" name="مربع نص 12">
            <a:extLst>
              <a:ext uri="{FF2B5EF4-FFF2-40B4-BE49-F238E27FC236}">
                <a16:creationId xmlns:a16="http://schemas.microsoft.com/office/drawing/2014/main" id="{04539EB2-D714-49E8-AAC2-88AD981B6C62}"/>
              </a:ext>
            </a:extLst>
          </p:cNvPr>
          <p:cNvSpPr txBox="1"/>
          <p:nvPr/>
        </p:nvSpPr>
        <p:spPr>
          <a:xfrm>
            <a:off x="8814318" y="4584441"/>
            <a:ext cx="284052" cy="307777"/>
          </a:xfrm>
          <a:prstGeom prst="rect">
            <a:avLst/>
          </a:prstGeom>
          <a:noFill/>
        </p:spPr>
        <p:txBody>
          <a:bodyPr wrap="none" rtlCol="0">
            <a:spAutoFit/>
          </a:bodyPr>
          <a:lstStyle/>
          <a:p>
            <a:r>
              <a:rPr lang="en-US" dirty="0"/>
              <a:t>3</a:t>
            </a:r>
          </a:p>
        </p:txBody>
      </p:sp>
      <p:pic>
        <p:nvPicPr>
          <p:cNvPr id="2" name="ملف صوتي 1">
            <a:hlinkClick r:id="" action="ppaction://media"/>
            <a:extLst>
              <a:ext uri="{FF2B5EF4-FFF2-40B4-BE49-F238E27FC236}">
                <a16:creationId xmlns:a16="http://schemas.microsoft.com/office/drawing/2014/main" id="{4806AA86-7F82-4C4A-9549-534768C4471D}"/>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504238" y="4503738"/>
            <a:ext cx="487362" cy="487362"/>
          </a:xfrm>
          <a:prstGeom prst="rect">
            <a:avLst/>
          </a:prstGeom>
        </p:spPr>
      </p:pic>
    </p:spTree>
    <p:extLst>
      <p:ext uri="{BB962C8B-B14F-4D97-AF65-F5344CB8AC3E}">
        <p14:creationId xmlns:p14="http://schemas.microsoft.com/office/powerpoint/2010/main" val="188530602"/>
      </p:ext>
    </p:extLst>
  </p:cSld>
  <p:clrMapOvr>
    <a:masterClrMapping/>
  </p:clrMapOvr>
  <mc:AlternateContent xmlns:mc="http://schemas.openxmlformats.org/markup-compatibility/2006" xmlns:p14="http://schemas.microsoft.com/office/powerpoint/2010/main">
    <mc:Choice Requires="p14">
      <p:transition spd="slow" p14:dur="2000" advTm="855"/>
    </mc:Choice>
    <mc:Fallback xmlns="">
      <p:transition spd="slow" advTm="8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7"/>
          <p:cNvSpPr txBox="1">
            <a:spLocks noGrp="1"/>
          </p:cNvSpPr>
          <p:nvPr>
            <p:ph type="title"/>
          </p:nvPr>
        </p:nvSpPr>
        <p:spPr>
          <a:xfrm>
            <a:off x="196850" y="662738"/>
            <a:ext cx="3302000" cy="6062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800" dirty="0">
                <a:solidFill>
                  <a:schemeClr val="bg1">
                    <a:lumMod val="25000"/>
                  </a:schemeClr>
                </a:solidFill>
              </a:rPr>
              <a:t>Introduction:</a:t>
            </a:r>
            <a:endParaRPr sz="2800" dirty="0">
              <a:solidFill>
                <a:schemeClr val="bg1">
                  <a:lumMod val="25000"/>
                </a:schemeClr>
              </a:solidFill>
            </a:endParaRPr>
          </a:p>
        </p:txBody>
      </p:sp>
      <p:sp>
        <p:nvSpPr>
          <p:cNvPr id="3" name="مربع نص 2">
            <a:extLst>
              <a:ext uri="{FF2B5EF4-FFF2-40B4-BE49-F238E27FC236}">
                <a16:creationId xmlns:a16="http://schemas.microsoft.com/office/drawing/2014/main" id="{3BC19454-585A-45BA-8130-ABBA184A08D2}"/>
              </a:ext>
            </a:extLst>
          </p:cNvPr>
          <p:cNvSpPr txBox="1"/>
          <p:nvPr/>
        </p:nvSpPr>
        <p:spPr>
          <a:xfrm>
            <a:off x="250242" y="1448707"/>
            <a:ext cx="6417258" cy="1015663"/>
          </a:xfrm>
          <a:prstGeom prst="rect">
            <a:avLst/>
          </a:prstGeom>
          <a:noFill/>
        </p:spPr>
        <p:txBody>
          <a:bodyPr wrap="square" rtlCol="0">
            <a:spAutoFit/>
          </a:bodyPr>
          <a:lstStyle/>
          <a:p>
            <a:pPr algn="just"/>
            <a:r>
              <a:rPr lang="en-US" sz="2000" dirty="0"/>
              <a:t>Ethics is a subject of  social science that is related with moral principles and social </a:t>
            </a:r>
            <a:r>
              <a:rPr lang="en-US" sz="2000" dirty="0" smtClean="0"/>
              <a:t>values.</a:t>
            </a:r>
            <a:endParaRPr lang="en-US" sz="2000" dirty="0"/>
          </a:p>
          <a:p>
            <a:endParaRPr lang="en-US" sz="2000" dirty="0"/>
          </a:p>
        </p:txBody>
      </p:sp>
      <p:sp>
        <p:nvSpPr>
          <p:cNvPr id="2" name="مربع نص 1">
            <a:extLst>
              <a:ext uri="{FF2B5EF4-FFF2-40B4-BE49-F238E27FC236}">
                <a16:creationId xmlns:a16="http://schemas.microsoft.com/office/drawing/2014/main" id="{7FA13101-E816-4D45-ACF8-9F892B278713}"/>
              </a:ext>
            </a:extLst>
          </p:cNvPr>
          <p:cNvSpPr txBox="1"/>
          <p:nvPr/>
        </p:nvSpPr>
        <p:spPr>
          <a:xfrm>
            <a:off x="8891050" y="4596882"/>
            <a:ext cx="298480" cy="338554"/>
          </a:xfrm>
          <a:prstGeom prst="rect">
            <a:avLst/>
          </a:prstGeom>
          <a:noFill/>
        </p:spPr>
        <p:txBody>
          <a:bodyPr wrap="none" rtlCol="0">
            <a:spAutoFit/>
          </a:bodyPr>
          <a:lstStyle/>
          <a:p>
            <a:r>
              <a:rPr lang="en-US" sz="1600" dirty="0"/>
              <a:t>4</a:t>
            </a:r>
          </a:p>
        </p:txBody>
      </p:sp>
      <p:pic>
        <p:nvPicPr>
          <p:cNvPr id="4" name="صورة 3">
            <a:extLst>
              <a:ext uri="{FF2B5EF4-FFF2-40B4-BE49-F238E27FC236}">
                <a16:creationId xmlns:a16="http://schemas.microsoft.com/office/drawing/2014/main" id="{0CE73969-6D42-4461-84F3-76E947CD185A}"/>
              </a:ext>
            </a:extLst>
          </p:cNvPr>
          <p:cNvPicPr>
            <a:picLocks noChangeAspect="1"/>
          </p:cNvPicPr>
          <p:nvPr/>
        </p:nvPicPr>
        <p:blipFill>
          <a:blip r:embed="rId3"/>
          <a:stretch>
            <a:fillRect/>
          </a:stretch>
        </p:blipFill>
        <p:spPr>
          <a:xfrm>
            <a:off x="5378711" y="2153215"/>
            <a:ext cx="3012620" cy="200563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24"/>
    </mc:Choice>
    <mc:Fallback xmlns="">
      <p:transition spd="slow" advTm="224"/>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8"/>
          <p:cNvSpPr txBox="1">
            <a:spLocks noGrp="1"/>
          </p:cNvSpPr>
          <p:nvPr>
            <p:ph type="title"/>
          </p:nvPr>
        </p:nvSpPr>
        <p:spPr>
          <a:xfrm>
            <a:off x="381039" y="465807"/>
            <a:ext cx="8478909"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1_ Describe the </a:t>
            </a:r>
            <a:r>
              <a:rPr lang="en-US" dirty="0" smtClean="0"/>
              <a:t>Importance </a:t>
            </a:r>
            <a:r>
              <a:rPr lang="en-US" dirty="0"/>
              <a:t>of </a:t>
            </a:r>
            <a:r>
              <a:rPr lang="en-US" dirty="0" smtClean="0"/>
              <a:t>Business </a:t>
            </a:r>
            <a:r>
              <a:rPr lang="en-US" dirty="0"/>
              <a:t>E</a:t>
            </a:r>
            <a:r>
              <a:rPr lang="en-US" dirty="0" smtClean="0"/>
              <a:t>thics</a:t>
            </a:r>
            <a:r>
              <a:rPr lang="en-US" dirty="0"/>
              <a:t>:</a:t>
            </a:r>
            <a:endParaRPr dirty="0"/>
          </a:p>
        </p:txBody>
      </p:sp>
      <p:sp>
        <p:nvSpPr>
          <p:cNvPr id="16" name="مربع نص 15">
            <a:extLst>
              <a:ext uri="{FF2B5EF4-FFF2-40B4-BE49-F238E27FC236}">
                <a16:creationId xmlns:a16="http://schemas.microsoft.com/office/drawing/2014/main" id="{6D6BC216-1DAC-4195-A350-1A1DD16BD6B6}"/>
              </a:ext>
            </a:extLst>
          </p:cNvPr>
          <p:cNvSpPr txBox="1"/>
          <p:nvPr/>
        </p:nvSpPr>
        <p:spPr>
          <a:xfrm>
            <a:off x="713224" y="1017725"/>
            <a:ext cx="391885" cy="461665"/>
          </a:xfrm>
          <a:prstGeom prst="rect">
            <a:avLst/>
          </a:prstGeom>
          <a:noFill/>
        </p:spPr>
        <p:txBody>
          <a:bodyPr wrap="square" rtlCol="0">
            <a:spAutoFit/>
          </a:bodyPr>
          <a:lstStyle/>
          <a:p>
            <a:r>
              <a:rPr lang="en-US" sz="2400" dirty="0"/>
              <a:t>_</a:t>
            </a:r>
          </a:p>
        </p:txBody>
      </p:sp>
      <p:sp>
        <p:nvSpPr>
          <p:cNvPr id="17" name="مربع نص 16">
            <a:extLst>
              <a:ext uri="{FF2B5EF4-FFF2-40B4-BE49-F238E27FC236}">
                <a16:creationId xmlns:a16="http://schemas.microsoft.com/office/drawing/2014/main" id="{99A16B75-3D1F-41C1-B2D1-D9FA8DCB663C}"/>
              </a:ext>
            </a:extLst>
          </p:cNvPr>
          <p:cNvSpPr txBox="1"/>
          <p:nvPr/>
        </p:nvSpPr>
        <p:spPr>
          <a:xfrm>
            <a:off x="950985" y="1161899"/>
            <a:ext cx="4147289" cy="369332"/>
          </a:xfrm>
          <a:prstGeom prst="rect">
            <a:avLst/>
          </a:prstGeom>
          <a:noFill/>
        </p:spPr>
        <p:txBody>
          <a:bodyPr wrap="none" rtlCol="0">
            <a:spAutoFit/>
          </a:bodyPr>
          <a:lstStyle/>
          <a:p>
            <a:r>
              <a:rPr lang="en-US" sz="1800" i="1" dirty="0"/>
              <a:t>Control of wrong practices in business:</a:t>
            </a:r>
          </a:p>
        </p:txBody>
      </p:sp>
      <p:sp>
        <p:nvSpPr>
          <p:cNvPr id="18" name="مربع نص 17">
            <a:extLst>
              <a:ext uri="{FF2B5EF4-FFF2-40B4-BE49-F238E27FC236}">
                <a16:creationId xmlns:a16="http://schemas.microsoft.com/office/drawing/2014/main" id="{C0D094D2-A628-48FE-8DD9-8DA271A02C62}"/>
              </a:ext>
            </a:extLst>
          </p:cNvPr>
          <p:cNvSpPr txBox="1"/>
          <p:nvPr/>
        </p:nvSpPr>
        <p:spPr>
          <a:xfrm>
            <a:off x="1105109" y="1545556"/>
            <a:ext cx="6197600" cy="738664"/>
          </a:xfrm>
          <a:prstGeom prst="rect">
            <a:avLst/>
          </a:prstGeom>
          <a:noFill/>
        </p:spPr>
        <p:txBody>
          <a:bodyPr wrap="square" rtlCol="0">
            <a:spAutoFit/>
          </a:bodyPr>
          <a:lstStyle/>
          <a:p>
            <a:pPr algn="just"/>
            <a:r>
              <a:rPr lang="en-US" i="1" dirty="0"/>
              <a:t>Business ethics directly affect the course of business right morals and correct principles are what help business success, unlike wrong morals such as fraud, black  marketing  and their violation leads to penalties for owners.</a:t>
            </a:r>
          </a:p>
        </p:txBody>
      </p:sp>
      <p:sp>
        <p:nvSpPr>
          <p:cNvPr id="19" name="مربع نص 18">
            <a:extLst>
              <a:ext uri="{FF2B5EF4-FFF2-40B4-BE49-F238E27FC236}">
                <a16:creationId xmlns:a16="http://schemas.microsoft.com/office/drawing/2014/main" id="{0796C023-4976-49E3-AF11-3B518AFFE1DE}"/>
              </a:ext>
            </a:extLst>
          </p:cNvPr>
          <p:cNvSpPr txBox="1"/>
          <p:nvPr/>
        </p:nvSpPr>
        <p:spPr>
          <a:xfrm>
            <a:off x="713224" y="2485338"/>
            <a:ext cx="356188" cy="461665"/>
          </a:xfrm>
          <a:prstGeom prst="rect">
            <a:avLst/>
          </a:prstGeom>
          <a:noFill/>
        </p:spPr>
        <p:txBody>
          <a:bodyPr wrap="none" rtlCol="0">
            <a:spAutoFit/>
          </a:bodyPr>
          <a:lstStyle/>
          <a:p>
            <a:r>
              <a:rPr lang="en-US" sz="2400" dirty="0"/>
              <a:t>_</a:t>
            </a:r>
          </a:p>
        </p:txBody>
      </p:sp>
      <p:sp>
        <p:nvSpPr>
          <p:cNvPr id="21" name="مربع نص 20">
            <a:extLst>
              <a:ext uri="{FF2B5EF4-FFF2-40B4-BE49-F238E27FC236}">
                <a16:creationId xmlns:a16="http://schemas.microsoft.com/office/drawing/2014/main" id="{F5B40B9F-4911-4166-835B-D32A80F50AB7}"/>
              </a:ext>
            </a:extLst>
          </p:cNvPr>
          <p:cNvSpPr txBox="1"/>
          <p:nvPr/>
        </p:nvSpPr>
        <p:spPr>
          <a:xfrm>
            <a:off x="994528" y="2629512"/>
            <a:ext cx="4261103" cy="369332"/>
          </a:xfrm>
          <a:prstGeom prst="rect">
            <a:avLst/>
          </a:prstGeom>
          <a:noFill/>
        </p:spPr>
        <p:txBody>
          <a:bodyPr wrap="none" rtlCol="0">
            <a:spAutoFit/>
          </a:bodyPr>
          <a:lstStyle/>
          <a:p>
            <a:r>
              <a:rPr lang="en-US" sz="1800" dirty="0"/>
              <a:t>The relationship of the best employees :</a:t>
            </a:r>
          </a:p>
        </p:txBody>
      </p:sp>
      <p:sp>
        <p:nvSpPr>
          <p:cNvPr id="22" name="مربع نص 21">
            <a:extLst>
              <a:ext uri="{FF2B5EF4-FFF2-40B4-BE49-F238E27FC236}">
                <a16:creationId xmlns:a16="http://schemas.microsoft.com/office/drawing/2014/main" id="{F8063313-8E3E-4827-AD8B-BDE40684486F}"/>
              </a:ext>
            </a:extLst>
          </p:cNvPr>
          <p:cNvSpPr txBox="1"/>
          <p:nvPr/>
        </p:nvSpPr>
        <p:spPr>
          <a:xfrm>
            <a:off x="994528" y="3027494"/>
            <a:ext cx="5384773" cy="954107"/>
          </a:xfrm>
          <a:prstGeom prst="rect">
            <a:avLst/>
          </a:prstGeom>
          <a:noFill/>
        </p:spPr>
        <p:txBody>
          <a:bodyPr wrap="square" rtlCol="0">
            <a:spAutoFit/>
          </a:bodyPr>
          <a:lstStyle/>
          <a:p>
            <a:pPr algn="just"/>
            <a:r>
              <a:rPr lang="en-US" i="1" dirty="0"/>
              <a:t>That employees at work are an essential and</a:t>
            </a:r>
          </a:p>
          <a:p>
            <a:pPr algn="just"/>
            <a:r>
              <a:rPr lang="en-US" i="1" dirty="0"/>
              <a:t> important  to the success of the </a:t>
            </a:r>
            <a:r>
              <a:rPr lang="en-US" i="1" dirty="0" err="1"/>
              <a:t>business,a</a:t>
            </a:r>
            <a:r>
              <a:rPr lang="en-US" i="1" dirty="0"/>
              <a:t> good relationship with the people  who work with him  begins with hearing </a:t>
            </a:r>
            <a:r>
              <a:rPr lang="en-US" i="1" dirty="0" err="1"/>
              <a:t>complaints,giving</a:t>
            </a:r>
            <a:r>
              <a:rPr lang="en-US" i="1" dirty="0"/>
              <a:t> promotions and maximizing profits for them.</a:t>
            </a:r>
          </a:p>
        </p:txBody>
      </p:sp>
      <p:sp>
        <p:nvSpPr>
          <p:cNvPr id="23" name="مربع نص 22">
            <a:extLst>
              <a:ext uri="{FF2B5EF4-FFF2-40B4-BE49-F238E27FC236}">
                <a16:creationId xmlns:a16="http://schemas.microsoft.com/office/drawing/2014/main" id="{2FEB09D0-D943-411A-ABD0-152F04A5CE0E}"/>
              </a:ext>
            </a:extLst>
          </p:cNvPr>
          <p:cNvSpPr txBox="1"/>
          <p:nvPr/>
        </p:nvSpPr>
        <p:spPr>
          <a:xfrm>
            <a:off x="8859948" y="4558648"/>
            <a:ext cx="284052" cy="307777"/>
          </a:xfrm>
          <a:prstGeom prst="rect">
            <a:avLst/>
          </a:prstGeom>
          <a:noFill/>
        </p:spPr>
        <p:txBody>
          <a:bodyPr wrap="none" rtlCol="0">
            <a:spAutoFit/>
          </a:bodyPr>
          <a:lstStyle/>
          <a:p>
            <a:r>
              <a:rPr lang="en-US" dirty="0"/>
              <a:t>5</a:t>
            </a:r>
          </a:p>
        </p:txBody>
      </p:sp>
    </p:spTree>
  </p:cSld>
  <p:clrMapOvr>
    <a:masterClrMapping/>
  </p:clrMapOvr>
  <mc:AlternateContent xmlns:mc="http://schemas.openxmlformats.org/markup-compatibility/2006" xmlns:p14="http://schemas.microsoft.com/office/powerpoint/2010/main">
    <mc:Choice Requires="p14">
      <p:transition spd="slow" p14:dur="2000" advTm="2816"/>
    </mc:Choice>
    <mc:Fallback xmlns="">
      <p:transition spd="slow" advTm="2816"/>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5" name="مربع نص 4">
            <a:extLst>
              <a:ext uri="{FF2B5EF4-FFF2-40B4-BE49-F238E27FC236}">
                <a16:creationId xmlns:a16="http://schemas.microsoft.com/office/drawing/2014/main" id="{6F58793C-51BE-4AA8-A24A-39C4F9F30460}"/>
              </a:ext>
            </a:extLst>
          </p:cNvPr>
          <p:cNvSpPr txBox="1"/>
          <p:nvPr/>
        </p:nvSpPr>
        <p:spPr>
          <a:xfrm>
            <a:off x="8859948" y="4565780"/>
            <a:ext cx="284052" cy="307777"/>
          </a:xfrm>
          <a:prstGeom prst="rect">
            <a:avLst/>
          </a:prstGeom>
          <a:noFill/>
        </p:spPr>
        <p:txBody>
          <a:bodyPr wrap="none" rtlCol="0">
            <a:spAutoFit/>
          </a:bodyPr>
          <a:lstStyle/>
          <a:p>
            <a:r>
              <a:rPr lang="en-US" dirty="0"/>
              <a:t>6</a:t>
            </a:r>
          </a:p>
        </p:txBody>
      </p:sp>
      <p:sp>
        <p:nvSpPr>
          <p:cNvPr id="6" name="مربع نص 5">
            <a:extLst>
              <a:ext uri="{FF2B5EF4-FFF2-40B4-BE49-F238E27FC236}">
                <a16:creationId xmlns:a16="http://schemas.microsoft.com/office/drawing/2014/main" id="{BAE1606F-A2FB-48B2-A684-921B10669E5C}"/>
              </a:ext>
            </a:extLst>
          </p:cNvPr>
          <p:cNvSpPr txBox="1"/>
          <p:nvPr/>
        </p:nvSpPr>
        <p:spPr>
          <a:xfrm>
            <a:off x="367003" y="622040"/>
            <a:ext cx="356188" cy="461665"/>
          </a:xfrm>
          <a:prstGeom prst="rect">
            <a:avLst/>
          </a:prstGeom>
          <a:noFill/>
        </p:spPr>
        <p:txBody>
          <a:bodyPr wrap="none" rtlCol="0">
            <a:spAutoFit/>
          </a:bodyPr>
          <a:lstStyle/>
          <a:p>
            <a:r>
              <a:rPr lang="en-US" sz="2400" dirty="0"/>
              <a:t>_</a:t>
            </a:r>
          </a:p>
        </p:txBody>
      </p:sp>
      <p:sp>
        <p:nvSpPr>
          <p:cNvPr id="7" name="مربع نص 6">
            <a:extLst>
              <a:ext uri="{FF2B5EF4-FFF2-40B4-BE49-F238E27FC236}">
                <a16:creationId xmlns:a16="http://schemas.microsoft.com/office/drawing/2014/main" id="{E049EC5A-5472-4213-A995-52C72155B04D}"/>
              </a:ext>
            </a:extLst>
          </p:cNvPr>
          <p:cNvSpPr txBox="1"/>
          <p:nvPr/>
        </p:nvSpPr>
        <p:spPr>
          <a:xfrm>
            <a:off x="646922" y="852872"/>
            <a:ext cx="3108543" cy="369332"/>
          </a:xfrm>
          <a:prstGeom prst="rect">
            <a:avLst/>
          </a:prstGeom>
          <a:noFill/>
        </p:spPr>
        <p:txBody>
          <a:bodyPr wrap="none" rtlCol="0">
            <a:spAutoFit/>
          </a:bodyPr>
          <a:lstStyle/>
          <a:p>
            <a:r>
              <a:rPr lang="en-US" sz="1800" i="1" dirty="0"/>
              <a:t>Good customer satisfaction :</a:t>
            </a:r>
          </a:p>
        </p:txBody>
      </p:sp>
      <p:sp>
        <p:nvSpPr>
          <p:cNvPr id="8" name="مربع نص 7">
            <a:extLst>
              <a:ext uri="{FF2B5EF4-FFF2-40B4-BE49-F238E27FC236}">
                <a16:creationId xmlns:a16="http://schemas.microsoft.com/office/drawing/2014/main" id="{59D4AC63-DC92-42DD-AF13-F11E3C9FB1C7}"/>
              </a:ext>
            </a:extLst>
          </p:cNvPr>
          <p:cNvSpPr txBox="1"/>
          <p:nvPr/>
        </p:nvSpPr>
        <p:spPr>
          <a:xfrm>
            <a:off x="646922" y="1314537"/>
            <a:ext cx="6357128" cy="523220"/>
          </a:xfrm>
          <a:prstGeom prst="rect">
            <a:avLst/>
          </a:prstGeom>
          <a:noFill/>
        </p:spPr>
        <p:txBody>
          <a:bodyPr wrap="square" rtlCol="0">
            <a:spAutoFit/>
          </a:bodyPr>
          <a:lstStyle/>
          <a:p>
            <a:pPr algn="just"/>
            <a:r>
              <a:rPr lang="en-US" dirty="0"/>
              <a:t>The consumer is the king and he has the opinion in the market in the demand for the goods and its consumption depends on the consumer</a:t>
            </a:r>
            <a:r>
              <a:rPr lang="ar-LY" dirty="0"/>
              <a:t>’</a:t>
            </a:r>
            <a:r>
              <a:rPr lang="en-US" dirty="0"/>
              <a:t>s</a:t>
            </a:r>
            <a:r>
              <a:rPr lang="ar-LY" dirty="0"/>
              <a:t> </a:t>
            </a:r>
            <a:r>
              <a:rPr lang="en-US" dirty="0"/>
              <a:t>satisfaction</a:t>
            </a:r>
            <a:r>
              <a:rPr lang="ar-LY" dirty="0"/>
              <a:t> </a:t>
            </a:r>
            <a:r>
              <a:rPr lang="en-US" dirty="0"/>
              <a:t>.</a:t>
            </a:r>
          </a:p>
        </p:txBody>
      </p:sp>
      <p:sp>
        <p:nvSpPr>
          <p:cNvPr id="9" name="مربع نص 8">
            <a:extLst>
              <a:ext uri="{FF2B5EF4-FFF2-40B4-BE49-F238E27FC236}">
                <a16:creationId xmlns:a16="http://schemas.microsoft.com/office/drawing/2014/main" id="{62B3B2EA-FFB4-484B-988C-FFB0228B4555}"/>
              </a:ext>
            </a:extLst>
          </p:cNvPr>
          <p:cNvSpPr txBox="1"/>
          <p:nvPr/>
        </p:nvSpPr>
        <p:spPr>
          <a:xfrm flipH="1">
            <a:off x="723191" y="2114756"/>
            <a:ext cx="2557783" cy="369332"/>
          </a:xfrm>
          <a:prstGeom prst="rect">
            <a:avLst/>
          </a:prstGeom>
          <a:noFill/>
        </p:spPr>
        <p:txBody>
          <a:bodyPr wrap="square" rtlCol="0">
            <a:spAutoFit/>
          </a:bodyPr>
          <a:lstStyle/>
          <a:p>
            <a:r>
              <a:rPr lang="en-US" sz="1800" dirty="0"/>
              <a:t>Increased profitability :</a:t>
            </a:r>
          </a:p>
        </p:txBody>
      </p:sp>
      <p:sp>
        <p:nvSpPr>
          <p:cNvPr id="10" name="مربع نص 9">
            <a:extLst>
              <a:ext uri="{FF2B5EF4-FFF2-40B4-BE49-F238E27FC236}">
                <a16:creationId xmlns:a16="http://schemas.microsoft.com/office/drawing/2014/main" id="{F0CDC784-4057-45B1-8631-25C01E93E360}"/>
              </a:ext>
            </a:extLst>
          </p:cNvPr>
          <p:cNvSpPr txBox="1"/>
          <p:nvPr/>
        </p:nvSpPr>
        <p:spPr>
          <a:xfrm>
            <a:off x="388839" y="1930090"/>
            <a:ext cx="825500" cy="461665"/>
          </a:xfrm>
          <a:prstGeom prst="rect">
            <a:avLst/>
          </a:prstGeom>
          <a:noFill/>
        </p:spPr>
        <p:txBody>
          <a:bodyPr wrap="square" rtlCol="0">
            <a:spAutoFit/>
          </a:bodyPr>
          <a:lstStyle/>
          <a:p>
            <a:r>
              <a:rPr lang="en-US" sz="2400" dirty="0"/>
              <a:t>_</a:t>
            </a:r>
          </a:p>
        </p:txBody>
      </p:sp>
      <p:sp>
        <p:nvSpPr>
          <p:cNvPr id="11" name="مربع نص 10">
            <a:extLst>
              <a:ext uri="{FF2B5EF4-FFF2-40B4-BE49-F238E27FC236}">
                <a16:creationId xmlns:a16="http://schemas.microsoft.com/office/drawing/2014/main" id="{149C17FE-5847-4932-9D3E-8108FAEBA3A2}"/>
              </a:ext>
            </a:extLst>
          </p:cNvPr>
          <p:cNvSpPr txBox="1"/>
          <p:nvPr/>
        </p:nvSpPr>
        <p:spPr>
          <a:xfrm>
            <a:off x="812801" y="2571750"/>
            <a:ext cx="5975350" cy="738664"/>
          </a:xfrm>
          <a:prstGeom prst="rect">
            <a:avLst/>
          </a:prstGeom>
          <a:noFill/>
        </p:spPr>
        <p:txBody>
          <a:bodyPr wrap="square" rtlCol="0">
            <a:spAutoFit/>
          </a:bodyPr>
          <a:lstStyle/>
          <a:p>
            <a:pPr algn="just"/>
            <a:r>
              <a:rPr lang="en-US" i="1" dirty="0"/>
              <a:t>Business ethics improve productivity and profitability there are certain rules and controls that must be followed by every person in the company, including not wasting resources and using each resource efficiently .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4" name="مربع نص 3">
            <a:extLst>
              <a:ext uri="{FF2B5EF4-FFF2-40B4-BE49-F238E27FC236}">
                <a16:creationId xmlns:a16="http://schemas.microsoft.com/office/drawing/2014/main" id="{4E9C883A-D3A8-446D-BD18-39A075F7C14D}"/>
              </a:ext>
            </a:extLst>
          </p:cNvPr>
          <p:cNvSpPr txBox="1"/>
          <p:nvPr/>
        </p:nvSpPr>
        <p:spPr>
          <a:xfrm>
            <a:off x="402702" y="559836"/>
            <a:ext cx="356188" cy="461665"/>
          </a:xfrm>
          <a:prstGeom prst="rect">
            <a:avLst/>
          </a:prstGeom>
          <a:noFill/>
        </p:spPr>
        <p:txBody>
          <a:bodyPr wrap="none" rtlCol="0">
            <a:spAutoFit/>
          </a:bodyPr>
          <a:lstStyle/>
          <a:p>
            <a:r>
              <a:rPr lang="en-US" sz="2400" dirty="0"/>
              <a:t>_</a:t>
            </a:r>
          </a:p>
        </p:txBody>
      </p:sp>
      <p:sp>
        <p:nvSpPr>
          <p:cNvPr id="5" name="مربع نص 4">
            <a:extLst>
              <a:ext uri="{FF2B5EF4-FFF2-40B4-BE49-F238E27FC236}">
                <a16:creationId xmlns:a16="http://schemas.microsoft.com/office/drawing/2014/main" id="{81599BF6-6544-466D-B28F-FAB80BF8558C}"/>
              </a:ext>
            </a:extLst>
          </p:cNvPr>
          <p:cNvSpPr txBox="1"/>
          <p:nvPr/>
        </p:nvSpPr>
        <p:spPr>
          <a:xfrm>
            <a:off x="758890" y="703583"/>
            <a:ext cx="2557110" cy="369332"/>
          </a:xfrm>
          <a:prstGeom prst="rect">
            <a:avLst/>
          </a:prstGeom>
          <a:noFill/>
        </p:spPr>
        <p:txBody>
          <a:bodyPr wrap="none" rtlCol="0">
            <a:spAutoFit/>
          </a:bodyPr>
          <a:lstStyle/>
          <a:p>
            <a:r>
              <a:rPr lang="en-US" sz="1800" dirty="0"/>
              <a:t>Make better decisions :</a:t>
            </a:r>
          </a:p>
        </p:txBody>
      </p:sp>
      <p:sp>
        <p:nvSpPr>
          <p:cNvPr id="11" name="مربع نص 10">
            <a:extLst>
              <a:ext uri="{FF2B5EF4-FFF2-40B4-BE49-F238E27FC236}">
                <a16:creationId xmlns:a16="http://schemas.microsoft.com/office/drawing/2014/main" id="{53689DF6-B821-4F72-B198-B14F3272A860}"/>
              </a:ext>
            </a:extLst>
          </p:cNvPr>
          <p:cNvSpPr txBox="1"/>
          <p:nvPr/>
        </p:nvSpPr>
        <p:spPr>
          <a:xfrm>
            <a:off x="1117600" y="1216662"/>
            <a:ext cx="5867400" cy="738664"/>
          </a:xfrm>
          <a:prstGeom prst="rect">
            <a:avLst/>
          </a:prstGeom>
          <a:noFill/>
        </p:spPr>
        <p:txBody>
          <a:bodyPr wrap="square" rtlCol="0">
            <a:spAutoFit/>
          </a:bodyPr>
          <a:lstStyle/>
          <a:p>
            <a:pPr algn="just"/>
            <a:r>
              <a:rPr lang="en-US" i="1" dirty="0"/>
              <a:t>Decision making depends on business ethics . Making the best and appropriate decision and the correct rules that follow the work in accordance with social values and ethics </a:t>
            </a:r>
            <a:r>
              <a:rPr lang="en-US" dirty="0"/>
              <a:t>.</a:t>
            </a:r>
          </a:p>
        </p:txBody>
      </p:sp>
      <p:sp>
        <p:nvSpPr>
          <p:cNvPr id="8" name="مربع نص 7">
            <a:extLst>
              <a:ext uri="{FF2B5EF4-FFF2-40B4-BE49-F238E27FC236}">
                <a16:creationId xmlns:a16="http://schemas.microsoft.com/office/drawing/2014/main" id="{122967E2-6757-4589-923A-0D2D15C00911}"/>
              </a:ext>
            </a:extLst>
          </p:cNvPr>
          <p:cNvSpPr txBox="1"/>
          <p:nvPr/>
        </p:nvSpPr>
        <p:spPr>
          <a:xfrm>
            <a:off x="8820409" y="4591050"/>
            <a:ext cx="234950" cy="307777"/>
          </a:xfrm>
          <a:prstGeom prst="rect">
            <a:avLst/>
          </a:prstGeom>
          <a:noFill/>
        </p:spPr>
        <p:txBody>
          <a:bodyPr wrap="square" rtlCol="0">
            <a:spAutoFit/>
          </a:bodyPr>
          <a:lstStyle/>
          <a:p>
            <a:r>
              <a:rPr lang="en-US" dirty="0"/>
              <a:t>7</a:t>
            </a:r>
          </a:p>
        </p:txBody>
      </p:sp>
      <p:sp>
        <p:nvSpPr>
          <p:cNvPr id="9" name="مربع نص 8">
            <a:extLst>
              <a:ext uri="{FF2B5EF4-FFF2-40B4-BE49-F238E27FC236}">
                <a16:creationId xmlns:a16="http://schemas.microsoft.com/office/drawing/2014/main" id="{A9E74FA7-12F7-4243-AC4C-4F49AD4F3C1B}"/>
              </a:ext>
            </a:extLst>
          </p:cNvPr>
          <p:cNvSpPr txBox="1"/>
          <p:nvPr/>
        </p:nvSpPr>
        <p:spPr>
          <a:xfrm>
            <a:off x="402702" y="1865411"/>
            <a:ext cx="356188" cy="461665"/>
          </a:xfrm>
          <a:prstGeom prst="rect">
            <a:avLst/>
          </a:prstGeom>
          <a:noFill/>
        </p:spPr>
        <p:txBody>
          <a:bodyPr wrap="none" rtlCol="0">
            <a:spAutoFit/>
          </a:bodyPr>
          <a:lstStyle/>
          <a:p>
            <a:r>
              <a:rPr lang="en-US" sz="2400" dirty="0"/>
              <a:t>_</a:t>
            </a:r>
          </a:p>
        </p:txBody>
      </p:sp>
      <p:sp>
        <p:nvSpPr>
          <p:cNvPr id="10" name="مربع نص 9">
            <a:extLst>
              <a:ext uri="{FF2B5EF4-FFF2-40B4-BE49-F238E27FC236}">
                <a16:creationId xmlns:a16="http://schemas.microsoft.com/office/drawing/2014/main" id="{CBC0A44B-F4E2-401F-B2D1-4B36121358A0}"/>
              </a:ext>
            </a:extLst>
          </p:cNvPr>
          <p:cNvSpPr txBox="1"/>
          <p:nvPr/>
        </p:nvSpPr>
        <p:spPr>
          <a:xfrm>
            <a:off x="679450" y="2032000"/>
            <a:ext cx="6457950" cy="369332"/>
          </a:xfrm>
          <a:prstGeom prst="rect">
            <a:avLst/>
          </a:prstGeom>
          <a:noFill/>
        </p:spPr>
        <p:txBody>
          <a:bodyPr wrap="square" rtlCol="0">
            <a:spAutoFit/>
          </a:bodyPr>
          <a:lstStyle/>
          <a:p>
            <a:r>
              <a:rPr lang="en-US" sz="1800" dirty="0"/>
              <a:t>Protecting the community :</a:t>
            </a:r>
          </a:p>
        </p:txBody>
      </p:sp>
      <p:sp>
        <p:nvSpPr>
          <p:cNvPr id="12" name="مربع نص 11">
            <a:extLst>
              <a:ext uri="{FF2B5EF4-FFF2-40B4-BE49-F238E27FC236}">
                <a16:creationId xmlns:a16="http://schemas.microsoft.com/office/drawing/2014/main" id="{FEBEAF8D-4E66-4CC8-8D5B-F6EA3C69E96C}"/>
              </a:ext>
            </a:extLst>
          </p:cNvPr>
          <p:cNvSpPr txBox="1"/>
          <p:nvPr/>
        </p:nvSpPr>
        <p:spPr>
          <a:xfrm>
            <a:off x="1271750" y="2440938"/>
            <a:ext cx="5036285" cy="1169551"/>
          </a:xfrm>
          <a:prstGeom prst="rect">
            <a:avLst/>
          </a:prstGeom>
          <a:noFill/>
        </p:spPr>
        <p:txBody>
          <a:bodyPr wrap="square" rtlCol="0">
            <a:spAutoFit/>
          </a:bodyPr>
          <a:lstStyle/>
          <a:p>
            <a:pPr algn="just"/>
            <a:r>
              <a:rPr lang="en-US" dirty="0"/>
              <a:t>The community is important to the success of any business in a successful company that takes into account the interests of our community and works developing  infrastructure and the welfare of the </a:t>
            </a:r>
            <a:r>
              <a:rPr lang="en-US" dirty="0" err="1"/>
              <a:t>community,and</a:t>
            </a:r>
            <a:r>
              <a:rPr lang="en-US" dirty="0"/>
              <a:t> should not be based in any activity that causes problem to the community.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5" name="مربع نص 4">
            <a:extLst>
              <a:ext uri="{FF2B5EF4-FFF2-40B4-BE49-F238E27FC236}">
                <a16:creationId xmlns:a16="http://schemas.microsoft.com/office/drawing/2014/main" id="{ED478923-253B-4AEC-A403-151534245D19}"/>
              </a:ext>
            </a:extLst>
          </p:cNvPr>
          <p:cNvSpPr txBox="1"/>
          <p:nvPr/>
        </p:nvSpPr>
        <p:spPr>
          <a:xfrm flipH="1">
            <a:off x="536041" y="951724"/>
            <a:ext cx="8071917" cy="830997"/>
          </a:xfrm>
          <a:prstGeom prst="rect">
            <a:avLst/>
          </a:prstGeom>
          <a:noFill/>
        </p:spPr>
        <p:txBody>
          <a:bodyPr wrap="square" rtlCol="0">
            <a:spAutoFit/>
          </a:bodyPr>
          <a:lstStyle/>
          <a:p>
            <a:r>
              <a:rPr lang="en-US" sz="2400" dirty="0"/>
              <a:t>2_ Discuss </a:t>
            </a:r>
            <a:r>
              <a:rPr lang="en-US" sz="2400" dirty="0" smtClean="0"/>
              <a:t>Business </a:t>
            </a:r>
            <a:r>
              <a:rPr lang="en-US" sz="2400" dirty="0"/>
              <a:t>E</a:t>
            </a:r>
            <a:r>
              <a:rPr lang="en-US" sz="2400" dirty="0" smtClean="0"/>
              <a:t>thics </a:t>
            </a:r>
            <a:r>
              <a:rPr lang="en-US" sz="2400" dirty="0"/>
              <a:t>in </a:t>
            </a:r>
            <a:r>
              <a:rPr lang="en-US" sz="2400" dirty="0" smtClean="0"/>
              <a:t>the Context </a:t>
            </a:r>
            <a:r>
              <a:rPr lang="en-US" sz="2400" dirty="0"/>
              <a:t>of </a:t>
            </a:r>
            <a:r>
              <a:rPr lang="en-US" sz="2400" dirty="0" smtClean="0"/>
              <a:t>Globalization </a:t>
            </a:r>
            <a:r>
              <a:rPr lang="en-US" sz="2400" dirty="0"/>
              <a:t>and </a:t>
            </a:r>
            <a:r>
              <a:rPr lang="en-US" sz="2400" dirty="0" smtClean="0"/>
              <a:t>Sustainability </a:t>
            </a:r>
            <a:r>
              <a:rPr lang="en-US" sz="2400" dirty="0"/>
              <a:t>:</a:t>
            </a:r>
          </a:p>
        </p:txBody>
      </p:sp>
      <p:sp>
        <p:nvSpPr>
          <p:cNvPr id="3" name="مربع نص 2">
            <a:extLst>
              <a:ext uri="{FF2B5EF4-FFF2-40B4-BE49-F238E27FC236}">
                <a16:creationId xmlns:a16="http://schemas.microsoft.com/office/drawing/2014/main" id="{D79D3086-7DDC-460D-B965-956D9A37E7A8}"/>
              </a:ext>
            </a:extLst>
          </p:cNvPr>
          <p:cNvSpPr txBox="1"/>
          <p:nvPr/>
        </p:nvSpPr>
        <p:spPr>
          <a:xfrm>
            <a:off x="8801877" y="4547119"/>
            <a:ext cx="284052" cy="307777"/>
          </a:xfrm>
          <a:prstGeom prst="rect">
            <a:avLst/>
          </a:prstGeom>
          <a:noFill/>
        </p:spPr>
        <p:txBody>
          <a:bodyPr wrap="none" rtlCol="0">
            <a:spAutoFit/>
          </a:bodyPr>
          <a:lstStyle/>
          <a:p>
            <a:r>
              <a:rPr lang="en-US" dirty="0"/>
              <a:t>8</a:t>
            </a:r>
          </a:p>
        </p:txBody>
      </p:sp>
      <p:sp>
        <p:nvSpPr>
          <p:cNvPr id="2" name="مربع نص 1">
            <a:extLst>
              <a:ext uri="{FF2B5EF4-FFF2-40B4-BE49-F238E27FC236}">
                <a16:creationId xmlns:a16="http://schemas.microsoft.com/office/drawing/2014/main" id="{AC6697AE-BF87-428F-8364-634F092F8C89}"/>
              </a:ext>
            </a:extLst>
          </p:cNvPr>
          <p:cNvSpPr txBox="1"/>
          <p:nvPr/>
        </p:nvSpPr>
        <p:spPr>
          <a:xfrm>
            <a:off x="562801" y="2088574"/>
            <a:ext cx="5385788" cy="523220"/>
          </a:xfrm>
          <a:prstGeom prst="rect">
            <a:avLst/>
          </a:prstGeom>
          <a:noFill/>
        </p:spPr>
        <p:txBody>
          <a:bodyPr wrap="square" rtlCol="0">
            <a:spAutoFit/>
          </a:bodyPr>
          <a:lstStyle/>
          <a:p>
            <a:pPr algn="just"/>
            <a:r>
              <a:rPr lang="en-US" dirty="0"/>
              <a:t>Global business ethics has both empirical and normative </a:t>
            </a:r>
            <a:r>
              <a:rPr lang="en-US" dirty="0" err="1"/>
              <a:t>aspescts</a:t>
            </a:r>
            <a:r>
              <a:rPr lang="en-US" dirty="0"/>
              <a:t>:</a:t>
            </a:r>
          </a:p>
        </p:txBody>
      </p:sp>
      <p:sp>
        <p:nvSpPr>
          <p:cNvPr id="4" name="مربع نص 3">
            <a:extLst>
              <a:ext uri="{FF2B5EF4-FFF2-40B4-BE49-F238E27FC236}">
                <a16:creationId xmlns:a16="http://schemas.microsoft.com/office/drawing/2014/main" id="{D9A98788-D41A-4449-AC9E-75662630EBA3}"/>
              </a:ext>
            </a:extLst>
          </p:cNvPr>
          <p:cNvSpPr txBox="1"/>
          <p:nvPr/>
        </p:nvSpPr>
        <p:spPr>
          <a:xfrm>
            <a:off x="536041" y="3011845"/>
            <a:ext cx="5439309" cy="523220"/>
          </a:xfrm>
          <a:prstGeom prst="rect">
            <a:avLst/>
          </a:prstGeom>
          <a:noFill/>
        </p:spPr>
        <p:txBody>
          <a:bodyPr wrap="square" rtlCol="0">
            <a:spAutoFit/>
          </a:bodyPr>
          <a:lstStyle/>
          <a:p>
            <a:pPr algn="just"/>
            <a:r>
              <a:rPr lang="en-US" dirty="0"/>
              <a:t>1- From an empirical point of </a:t>
            </a:r>
            <a:r>
              <a:rPr lang="en-US" dirty="0" err="1"/>
              <a:t>view,it</a:t>
            </a:r>
            <a:r>
              <a:rPr lang="en-US" dirty="0"/>
              <a:t> is the realization of ethical paths in the buying and selling of goods.</a:t>
            </a:r>
          </a:p>
        </p:txBody>
      </p:sp>
      <p:sp>
        <p:nvSpPr>
          <p:cNvPr id="6" name="مربع نص 5">
            <a:extLst>
              <a:ext uri="{FF2B5EF4-FFF2-40B4-BE49-F238E27FC236}">
                <a16:creationId xmlns:a16="http://schemas.microsoft.com/office/drawing/2014/main" id="{7B5FFF97-B32D-4530-AFBC-3C9A5C2C02D1}"/>
              </a:ext>
            </a:extLst>
          </p:cNvPr>
          <p:cNvSpPr txBox="1"/>
          <p:nvPr/>
        </p:nvSpPr>
        <p:spPr>
          <a:xfrm>
            <a:off x="266415" y="2041364"/>
            <a:ext cx="269626" cy="400110"/>
          </a:xfrm>
          <a:prstGeom prst="rect">
            <a:avLst/>
          </a:prstGeom>
          <a:noFill/>
        </p:spPr>
        <p:txBody>
          <a:bodyPr wrap="none" rtlCol="0">
            <a:spAutoFit/>
          </a:bodyPr>
          <a:lstStyle/>
          <a:p>
            <a:r>
              <a:rPr lang="en-US" sz="2000" dirty="0"/>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5" name="مربع نص 4">
            <a:extLst>
              <a:ext uri="{FF2B5EF4-FFF2-40B4-BE49-F238E27FC236}">
                <a16:creationId xmlns:a16="http://schemas.microsoft.com/office/drawing/2014/main" id="{0A465029-6AD6-4515-B28C-AD829C905B56}"/>
              </a:ext>
            </a:extLst>
          </p:cNvPr>
          <p:cNvSpPr txBox="1"/>
          <p:nvPr/>
        </p:nvSpPr>
        <p:spPr>
          <a:xfrm>
            <a:off x="8859948" y="4547119"/>
            <a:ext cx="284052" cy="307777"/>
          </a:xfrm>
          <a:prstGeom prst="rect">
            <a:avLst/>
          </a:prstGeom>
          <a:noFill/>
        </p:spPr>
        <p:txBody>
          <a:bodyPr wrap="none" rtlCol="0">
            <a:spAutoFit/>
          </a:bodyPr>
          <a:lstStyle/>
          <a:p>
            <a:r>
              <a:rPr lang="en-US" dirty="0"/>
              <a:t>9</a:t>
            </a:r>
          </a:p>
        </p:txBody>
      </p:sp>
      <p:sp>
        <p:nvSpPr>
          <p:cNvPr id="8" name="مربع نص 7">
            <a:extLst>
              <a:ext uri="{FF2B5EF4-FFF2-40B4-BE49-F238E27FC236}">
                <a16:creationId xmlns:a16="http://schemas.microsoft.com/office/drawing/2014/main" id="{0D70C81C-DF4B-4B9D-9FF0-9B569A33A523}"/>
              </a:ext>
            </a:extLst>
          </p:cNvPr>
          <p:cNvSpPr txBox="1"/>
          <p:nvPr/>
        </p:nvSpPr>
        <p:spPr>
          <a:xfrm>
            <a:off x="522514" y="659368"/>
            <a:ext cx="534956" cy="307777"/>
          </a:xfrm>
          <a:prstGeom prst="rect">
            <a:avLst/>
          </a:prstGeom>
          <a:noFill/>
        </p:spPr>
        <p:txBody>
          <a:bodyPr wrap="square" rtlCol="0">
            <a:spAutoFit/>
          </a:bodyPr>
          <a:lstStyle/>
          <a:p>
            <a:r>
              <a:rPr lang="en-US" dirty="0"/>
              <a:t>2-</a:t>
            </a:r>
          </a:p>
        </p:txBody>
      </p:sp>
      <p:sp>
        <p:nvSpPr>
          <p:cNvPr id="9" name="مربع نص 8">
            <a:extLst>
              <a:ext uri="{FF2B5EF4-FFF2-40B4-BE49-F238E27FC236}">
                <a16:creationId xmlns:a16="http://schemas.microsoft.com/office/drawing/2014/main" id="{91C070DA-13B1-43E3-9462-380C7A8FA710}"/>
              </a:ext>
            </a:extLst>
          </p:cNvPr>
          <p:cNvSpPr txBox="1"/>
          <p:nvPr/>
        </p:nvSpPr>
        <p:spPr>
          <a:xfrm>
            <a:off x="789992" y="659367"/>
            <a:ext cx="4391608" cy="307777"/>
          </a:xfrm>
          <a:prstGeom prst="rect">
            <a:avLst/>
          </a:prstGeom>
          <a:noFill/>
        </p:spPr>
        <p:txBody>
          <a:bodyPr wrap="square" rtlCol="0">
            <a:spAutoFit/>
          </a:bodyPr>
          <a:lstStyle/>
          <a:p>
            <a:pPr algn="just"/>
            <a:r>
              <a:rPr lang="en-US" dirty="0"/>
              <a:t>From a normative  point of view, it has tow parts :</a:t>
            </a:r>
          </a:p>
        </p:txBody>
      </p:sp>
      <p:sp>
        <p:nvSpPr>
          <p:cNvPr id="10" name="مربع نص 9">
            <a:extLst>
              <a:ext uri="{FF2B5EF4-FFF2-40B4-BE49-F238E27FC236}">
                <a16:creationId xmlns:a16="http://schemas.microsoft.com/office/drawing/2014/main" id="{277E2ABB-426E-4141-90B3-A53FDB24EE2C}"/>
              </a:ext>
            </a:extLst>
          </p:cNvPr>
          <p:cNvSpPr txBox="1"/>
          <p:nvPr/>
        </p:nvSpPr>
        <p:spPr>
          <a:xfrm>
            <a:off x="789992" y="1013495"/>
            <a:ext cx="6904653" cy="307777"/>
          </a:xfrm>
          <a:prstGeom prst="rect">
            <a:avLst/>
          </a:prstGeom>
          <a:noFill/>
        </p:spPr>
        <p:txBody>
          <a:bodyPr wrap="square" rtlCol="0">
            <a:spAutoFit/>
          </a:bodyPr>
          <a:lstStyle/>
          <a:p>
            <a:pPr algn="just"/>
            <a:r>
              <a:rPr lang="en-US" dirty="0"/>
              <a:t>First, A discussion of the normative role.</a:t>
            </a:r>
          </a:p>
        </p:txBody>
      </p:sp>
      <p:sp>
        <p:nvSpPr>
          <p:cNvPr id="11" name="مربع نص 10">
            <a:extLst>
              <a:ext uri="{FF2B5EF4-FFF2-40B4-BE49-F238E27FC236}">
                <a16:creationId xmlns:a16="http://schemas.microsoft.com/office/drawing/2014/main" id="{810B43DC-6588-4E4D-B6FA-B37179E8E8B6}"/>
              </a:ext>
            </a:extLst>
          </p:cNvPr>
          <p:cNvSpPr txBox="1"/>
          <p:nvPr/>
        </p:nvSpPr>
        <p:spPr>
          <a:xfrm>
            <a:off x="746449" y="1391398"/>
            <a:ext cx="5529944" cy="523220"/>
          </a:xfrm>
          <a:prstGeom prst="rect">
            <a:avLst/>
          </a:prstGeom>
          <a:noFill/>
        </p:spPr>
        <p:txBody>
          <a:bodyPr wrap="square" rtlCol="0">
            <a:spAutoFit/>
          </a:bodyPr>
          <a:lstStyle/>
          <a:p>
            <a:pPr algn="just"/>
            <a:r>
              <a:rPr lang="en-US" dirty="0"/>
              <a:t>Secondly, Given this role, ethical procedures must be followed regarding specific issues such as poverty, and corruption.</a:t>
            </a:r>
          </a:p>
        </p:txBody>
      </p:sp>
      <p:sp>
        <p:nvSpPr>
          <p:cNvPr id="12" name="مربع نص 11">
            <a:extLst>
              <a:ext uri="{FF2B5EF4-FFF2-40B4-BE49-F238E27FC236}">
                <a16:creationId xmlns:a16="http://schemas.microsoft.com/office/drawing/2014/main" id="{194363F2-CB1A-4546-9343-0EF2A12CED0A}"/>
              </a:ext>
            </a:extLst>
          </p:cNvPr>
          <p:cNvSpPr txBox="1"/>
          <p:nvPr/>
        </p:nvSpPr>
        <p:spPr>
          <a:xfrm>
            <a:off x="746449" y="1996101"/>
            <a:ext cx="4192555" cy="523220"/>
          </a:xfrm>
          <a:prstGeom prst="rect">
            <a:avLst/>
          </a:prstGeom>
          <a:noFill/>
        </p:spPr>
        <p:txBody>
          <a:bodyPr wrap="square" rtlCol="0">
            <a:spAutoFit/>
          </a:bodyPr>
          <a:lstStyle/>
          <a:p>
            <a:pPr algn="just"/>
            <a:r>
              <a:rPr lang="en-US" dirty="0"/>
              <a:t>The primary focus is on the normative part for two reasons:</a:t>
            </a:r>
          </a:p>
        </p:txBody>
      </p:sp>
      <p:sp>
        <p:nvSpPr>
          <p:cNvPr id="13" name="مربع نص 12">
            <a:extLst>
              <a:ext uri="{FF2B5EF4-FFF2-40B4-BE49-F238E27FC236}">
                <a16:creationId xmlns:a16="http://schemas.microsoft.com/office/drawing/2014/main" id="{5B9483F5-FB90-4FCE-A23B-436FD133E9B2}"/>
              </a:ext>
            </a:extLst>
          </p:cNvPr>
          <p:cNvSpPr txBox="1"/>
          <p:nvPr/>
        </p:nvSpPr>
        <p:spPr>
          <a:xfrm>
            <a:off x="515904" y="2506480"/>
            <a:ext cx="4530407" cy="307777"/>
          </a:xfrm>
          <a:prstGeom prst="rect">
            <a:avLst/>
          </a:prstGeom>
          <a:noFill/>
        </p:spPr>
        <p:txBody>
          <a:bodyPr wrap="none" rtlCol="0">
            <a:spAutoFit/>
          </a:bodyPr>
          <a:lstStyle/>
          <a:p>
            <a:pPr algn="just"/>
            <a:r>
              <a:rPr lang="en-US" dirty="0"/>
              <a:t>1- Be clear before making judgments about what to do.</a:t>
            </a:r>
          </a:p>
        </p:txBody>
      </p:sp>
      <p:sp>
        <p:nvSpPr>
          <p:cNvPr id="14" name="مربع نص 13">
            <a:extLst>
              <a:ext uri="{FF2B5EF4-FFF2-40B4-BE49-F238E27FC236}">
                <a16:creationId xmlns:a16="http://schemas.microsoft.com/office/drawing/2014/main" id="{63D2EE3E-0B17-4BFF-B408-6E52774F1FEB}"/>
              </a:ext>
            </a:extLst>
          </p:cNvPr>
          <p:cNvSpPr txBox="1"/>
          <p:nvPr/>
        </p:nvSpPr>
        <p:spPr>
          <a:xfrm>
            <a:off x="522514" y="2862091"/>
            <a:ext cx="6640286" cy="738664"/>
          </a:xfrm>
          <a:prstGeom prst="rect">
            <a:avLst/>
          </a:prstGeom>
          <a:noFill/>
        </p:spPr>
        <p:txBody>
          <a:bodyPr wrap="square" rtlCol="0">
            <a:spAutoFit/>
          </a:bodyPr>
          <a:lstStyle/>
          <a:p>
            <a:pPr algn="just"/>
            <a:r>
              <a:rPr lang="en-US" dirty="0"/>
              <a:t>2- There are certain problems such as environmental pollution and there are conditions in which businesses operate which are necessary to understand the normative role .</a:t>
            </a:r>
          </a:p>
        </p:txBody>
      </p:sp>
    </p:spTree>
  </p:cSld>
  <p:clrMapOvr>
    <a:masterClrMapping/>
  </p:clrMapOvr>
</p:sld>
</file>

<file path=ppt/theme/theme1.xml><?xml version="1.0" encoding="utf-8"?>
<a:theme xmlns:a="http://schemas.openxmlformats.org/drawingml/2006/main" name="Minimalist Business Slides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904</TotalTime>
  <Words>774</Words>
  <Application>Microsoft Office PowerPoint</Application>
  <PresentationFormat>On-screen Show (16:9)</PresentationFormat>
  <Paragraphs>77</Paragraphs>
  <Slides>13</Slides>
  <Notes>11</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Crimson Text</vt:lpstr>
      <vt:lpstr>Lato</vt:lpstr>
      <vt:lpstr>Montserrat</vt:lpstr>
      <vt:lpstr>Vidaloka</vt:lpstr>
      <vt:lpstr>Minimalist Business Slides by Slidesgo</vt:lpstr>
      <vt:lpstr>PowerPoint Presentation</vt:lpstr>
      <vt:lpstr>PowerPoint Presentation</vt:lpstr>
      <vt:lpstr>PowerPoint Presentation</vt:lpstr>
      <vt:lpstr>Introduction:</vt:lpstr>
      <vt:lpstr>1_ Describe the Importance of Business Ethics: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farahbettamer</dc:creator>
  <cp:lastModifiedBy>Maher Fattouh</cp:lastModifiedBy>
  <cp:revision>49</cp:revision>
  <dcterms:modified xsi:type="dcterms:W3CDTF">2021-11-17T07:30:24Z</dcterms:modified>
</cp:coreProperties>
</file>