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48"/>
  </p:notesMasterIdLst>
  <p:sldIdLst>
    <p:sldId id="302" r:id="rId2"/>
    <p:sldId id="256" r:id="rId3"/>
    <p:sldId id="257" r:id="rId4"/>
    <p:sldId id="297" r:id="rId5"/>
    <p:sldId id="258" r:id="rId6"/>
    <p:sldId id="259" r:id="rId7"/>
    <p:sldId id="282" r:id="rId8"/>
    <p:sldId id="260" r:id="rId9"/>
    <p:sldId id="296" r:id="rId10"/>
    <p:sldId id="261" r:id="rId11"/>
    <p:sldId id="262" r:id="rId12"/>
    <p:sldId id="263" r:id="rId13"/>
    <p:sldId id="270" r:id="rId14"/>
    <p:sldId id="272" r:id="rId15"/>
    <p:sldId id="285" r:id="rId16"/>
    <p:sldId id="264" r:id="rId17"/>
    <p:sldId id="295" r:id="rId18"/>
    <p:sldId id="273" r:id="rId19"/>
    <p:sldId id="294" r:id="rId20"/>
    <p:sldId id="265" r:id="rId21"/>
    <p:sldId id="293" r:id="rId22"/>
    <p:sldId id="271" r:id="rId23"/>
    <p:sldId id="266" r:id="rId24"/>
    <p:sldId id="298" r:id="rId25"/>
    <p:sldId id="299" r:id="rId26"/>
    <p:sldId id="274" r:id="rId27"/>
    <p:sldId id="289" r:id="rId28"/>
    <p:sldId id="267" r:id="rId29"/>
    <p:sldId id="292" r:id="rId30"/>
    <p:sldId id="283" r:id="rId31"/>
    <p:sldId id="290" r:id="rId32"/>
    <p:sldId id="284" r:id="rId33"/>
    <p:sldId id="291" r:id="rId34"/>
    <p:sldId id="286" r:id="rId35"/>
    <p:sldId id="268" r:id="rId36"/>
    <p:sldId id="276" r:id="rId37"/>
    <p:sldId id="277" r:id="rId38"/>
    <p:sldId id="278" r:id="rId39"/>
    <p:sldId id="279" r:id="rId40"/>
    <p:sldId id="280" r:id="rId41"/>
    <p:sldId id="281" r:id="rId42"/>
    <p:sldId id="275" r:id="rId43"/>
    <p:sldId id="287" r:id="rId44"/>
    <p:sldId id="288" r:id="rId45"/>
    <p:sldId id="269" r:id="rId46"/>
    <p:sldId id="301" r:id="rId4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0000"/>
    <a:srgbClr val="0A0A80"/>
    <a:srgbClr val="1B29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4147" autoAdjust="0"/>
  </p:normalViewPr>
  <p:slideViewPr>
    <p:cSldViewPr snapToGrid="0">
      <p:cViewPr varScale="1">
        <p:scale>
          <a:sx n="40" d="100"/>
          <a:sy n="40" d="100"/>
        </p:scale>
        <p:origin x="106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564E52B-B9B0-4E3C-ACAB-6B64E6BA3B10}" type="datetimeFigureOut">
              <a:rPr lang="ar-SA" smtClean="0"/>
              <a:t>29/10/1441</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BC48C9E-1682-45B7-81FD-24275849D3EF}" type="slidenum">
              <a:rPr lang="ar-SA" smtClean="0"/>
              <a:t>‹#›</a:t>
            </a:fld>
            <a:endParaRPr lang="ar-SA"/>
          </a:p>
        </p:txBody>
      </p:sp>
    </p:spTree>
    <p:extLst>
      <p:ext uri="{BB962C8B-B14F-4D97-AF65-F5344CB8AC3E}">
        <p14:creationId xmlns:p14="http://schemas.microsoft.com/office/powerpoint/2010/main" val="326597692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BC48C9E-1682-45B7-81FD-24275849D3EF}" type="slidenum">
              <a:rPr lang="ar-SA" smtClean="0"/>
              <a:t>2</a:t>
            </a:fld>
            <a:endParaRPr lang="ar-SA"/>
          </a:p>
        </p:txBody>
      </p:sp>
    </p:spTree>
    <p:extLst>
      <p:ext uri="{BB962C8B-B14F-4D97-AF65-F5344CB8AC3E}">
        <p14:creationId xmlns:p14="http://schemas.microsoft.com/office/powerpoint/2010/main" val="4199323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Clinical history</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Detailed histories from the patient, relatives and pre-hospital and other hospital staff (if necessary) are important for diagnosis.</a:t>
            </a:r>
          </a:p>
          <a:p>
            <a:pPr algn="l" rtl="0"/>
            <a:r>
              <a:rPr lang="en-US" sz="1200" kern="1200" dirty="0" smtClean="0">
                <a:solidFill>
                  <a:schemeClr val="tx1"/>
                </a:solidFill>
                <a:effectLst/>
                <a:latin typeface="+mn-lt"/>
                <a:ea typeface="+mn-ea"/>
                <a:cs typeface="+mn-cs"/>
              </a:rPr>
              <a:t>Important questions to ask when assessing an acute abdomen are listed. As decisions in resuscitation and operative treatment are assisted by past medical history, co-morbidities and pre-morbid physical state, it is important not to miss these questions by being too focused on the abdominal history.</a:t>
            </a:r>
          </a:p>
          <a:p>
            <a:pPr algn="l" rtl="0"/>
            <a:r>
              <a:rPr lang="en-US" sz="1200" b="1" kern="1200" dirty="0" smtClean="0">
                <a:solidFill>
                  <a:schemeClr val="tx1"/>
                </a:solidFill>
                <a:effectLst/>
                <a:latin typeface="+mn-lt"/>
                <a:ea typeface="+mn-ea"/>
                <a:cs typeface="+mn-cs"/>
              </a:rPr>
              <a:t>Physical examination</a:t>
            </a:r>
            <a:endParaRPr lang="en-US" sz="1200" kern="1200" dirty="0" smtClean="0">
              <a:solidFill>
                <a:schemeClr val="tx1"/>
              </a:solidFill>
              <a:effectLst/>
              <a:latin typeface="+mn-lt"/>
              <a:ea typeface="+mn-ea"/>
              <a:cs typeface="+mn-cs"/>
            </a:endParaRPr>
          </a:p>
          <a:p>
            <a:pPr algn="l"/>
            <a:r>
              <a:rPr lang="en-US" sz="1200" kern="1200" dirty="0" smtClean="0">
                <a:solidFill>
                  <a:schemeClr val="tx1"/>
                </a:solidFill>
                <a:effectLst/>
                <a:latin typeface="+mn-lt"/>
                <a:ea typeface="+mn-ea"/>
                <a:cs typeface="+mn-cs"/>
              </a:rPr>
              <a:t>Examination should follow a systematic approach. It is important to assess all emergency patients using the ATLS and CCrISP principles. It is important to document the vital signs, including pulse rate and rhythm, blood pressure, respiratory rate, saturations, temperature and the Glasgow coma score. As all patients, potentially need surgical management, cardiovascular and respiratory examinations are important, to exclude underlying pathology. A careful and thorough examination of the main system affected, for example the abdomen, and other relevant systems should occur.</a:t>
            </a:r>
          </a:p>
          <a:p>
            <a:pPr algn="l"/>
            <a:r>
              <a:rPr lang="en-US" sz="1200" kern="1200" dirty="0" smtClean="0">
                <a:solidFill>
                  <a:schemeClr val="tx1"/>
                </a:solidFill>
                <a:effectLst/>
                <a:latin typeface="+mn-lt"/>
                <a:ea typeface="+mn-ea"/>
                <a:cs typeface="+mn-cs"/>
              </a:rPr>
              <a:t>Per rectum, genital and vascular examinations should be performed, as it is easy to miss associated signs in these areas.</a:t>
            </a:r>
          </a:p>
          <a:p>
            <a:pPr algn="l"/>
            <a:r>
              <a:rPr lang="en-US" sz="1200" b="1" kern="1200" dirty="0" smtClean="0">
                <a:solidFill>
                  <a:schemeClr val="tx1"/>
                </a:solidFill>
                <a:effectLst/>
                <a:latin typeface="+mn-lt"/>
                <a:ea typeface="+mn-ea"/>
                <a:cs typeface="+mn-cs"/>
              </a:rPr>
              <a:t>All signs must be interpreted in conjunction with the patient’s history and the general condition, age, gender, and potential risk factors.</a:t>
            </a:r>
            <a:endParaRPr lang="ar-SA" b="1" dirty="0"/>
          </a:p>
        </p:txBody>
      </p:sp>
      <p:sp>
        <p:nvSpPr>
          <p:cNvPr id="4" name="Slide Number Placeholder 3"/>
          <p:cNvSpPr>
            <a:spLocks noGrp="1"/>
          </p:cNvSpPr>
          <p:nvPr>
            <p:ph type="sldNum" sz="quarter" idx="10"/>
          </p:nvPr>
        </p:nvSpPr>
        <p:spPr/>
        <p:txBody>
          <a:bodyPr/>
          <a:lstStyle/>
          <a:p>
            <a:fld id="{7BC48C9E-1682-45B7-81FD-24275849D3EF}" type="slidenum">
              <a:rPr lang="ar-SA" smtClean="0"/>
              <a:t>20</a:t>
            </a:fld>
            <a:endParaRPr lang="ar-SA"/>
          </a:p>
        </p:txBody>
      </p:sp>
    </p:spTree>
    <p:extLst>
      <p:ext uri="{BB962C8B-B14F-4D97-AF65-F5344CB8AC3E}">
        <p14:creationId xmlns:p14="http://schemas.microsoft.com/office/powerpoint/2010/main" val="2204431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1" kern="1200" dirty="0" smtClean="0">
                <a:solidFill>
                  <a:schemeClr val="tx1"/>
                </a:solidFill>
                <a:effectLst/>
                <a:latin typeface="+mn-lt"/>
                <a:ea typeface="+mn-ea"/>
                <a:cs typeface="+mn-cs"/>
              </a:rPr>
              <a:t>In the early stages of an acute surgical condition</a:t>
            </a:r>
            <a:r>
              <a:rPr lang="en-US" sz="1200" kern="1200" dirty="0" smtClean="0">
                <a:solidFill>
                  <a:schemeClr val="tx1"/>
                </a:solidFill>
                <a:effectLst/>
                <a:latin typeface="+mn-lt"/>
                <a:ea typeface="+mn-ea"/>
                <a:cs typeface="+mn-cs"/>
              </a:rPr>
              <a:t>, systemic signs may be minimal and abdominal symptoms predominate. As the pathological process evolves, the systemic inflammatory response and sepsis develop. Fever may accompany any inflammatory process. Patients with a delayed presentation have obvious signs of peritoneal irritation and signs of progressing shock.</a:t>
            </a:r>
          </a:p>
          <a:p>
            <a:pPr algn="l" rtl="0"/>
            <a:r>
              <a:rPr lang="en-US" sz="1200" b="1" kern="1200" dirty="0" smtClean="0">
                <a:solidFill>
                  <a:schemeClr val="tx1"/>
                </a:solidFill>
                <a:effectLst/>
                <a:latin typeface="+mn-lt"/>
                <a:ea typeface="+mn-ea"/>
                <a:cs typeface="+mn-cs"/>
              </a:rPr>
              <a:t>Classically</a:t>
            </a:r>
            <a:r>
              <a:rPr lang="en-US" sz="1200" kern="1200" dirty="0" smtClean="0">
                <a:solidFill>
                  <a:schemeClr val="tx1"/>
                </a:solidFill>
                <a:effectLst/>
                <a:latin typeface="+mn-lt"/>
                <a:ea typeface="+mn-ea"/>
                <a:cs typeface="+mn-cs"/>
              </a:rPr>
              <a:t>, patients with advanced peritonitis or bowel ischaemia, regardless of its aetiology, are tachycardic and have a thread pulse and labile blood pressure. They are tachypnoeic and may have altered mental status and </a:t>
            </a:r>
            <a:r>
              <a:rPr lang="en-US" sz="1200" i="1" kern="1200" dirty="0" smtClean="0">
                <a:solidFill>
                  <a:schemeClr val="tx1"/>
                </a:solidFill>
                <a:effectLst/>
                <a:latin typeface="+mn-lt"/>
                <a:ea typeface="+mn-ea"/>
                <a:cs typeface="+mn-cs"/>
              </a:rPr>
              <a:t>poor tissue perfusion, manifested by a low urine output and cool and cyanotic skin.</a:t>
            </a:r>
          </a:p>
          <a:p>
            <a:pPr algn="l" rtl="0"/>
            <a:r>
              <a:rPr lang="en-US" sz="1200" i="1" kern="1200" dirty="0" smtClean="0">
                <a:solidFill>
                  <a:schemeClr val="tx1"/>
                </a:solidFill>
                <a:effectLst/>
                <a:latin typeface="+mn-lt"/>
                <a:ea typeface="+mn-ea"/>
                <a:cs typeface="+mn-cs"/>
              </a:rPr>
              <a:t>Tachycardia</a:t>
            </a:r>
            <a:r>
              <a:rPr lang="en-US" sz="1200" kern="1200" dirty="0" smtClean="0">
                <a:solidFill>
                  <a:schemeClr val="tx1"/>
                </a:solidFill>
                <a:effectLst/>
                <a:latin typeface="+mn-lt"/>
                <a:ea typeface="+mn-ea"/>
                <a:cs typeface="+mn-cs"/>
              </a:rPr>
              <a:t> is a very important sign of an early physiological response to the acute illness.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morbidly obese patients, it may be the earliest sign of an intra-abdominal catastrophe.</a:t>
            </a:r>
          </a:p>
          <a:p>
            <a:pPr algn="l" rtl="0"/>
            <a:r>
              <a:rPr lang="en-US" sz="1200" kern="1200" dirty="0" smtClean="0">
                <a:solidFill>
                  <a:schemeClr val="tx1"/>
                </a:solidFill>
                <a:effectLst/>
                <a:latin typeface="+mn-lt"/>
                <a:ea typeface="+mn-ea"/>
                <a:cs typeface="+mn-cs"/>
              </a:rPr>
              <a:t>Always remember that patients receiving beta-blockers may not manifest changes in heart rate. As the intra-abdominal process progresses, the abdomen becomes more distended secondary to paralytic ileus.</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During evaluation,</a:t>
            </a:r>
            <a:r>
              <a:rPr lang="en-US" sz="1200" kern="1200" dirty="0" smtClean="0">
                <a:solidFill>
                  <a:schemeClr val="tx1"/>
                </a:solidFill>
                <a:effectLst/>
                <a:latin typeface="+mn-lt"/>
                <a:ea typeface="+mn-ea"/>
                <a:cs typeface="+mn-cs"/>
              </a:rPr>
              <a:t> pay attention to the position of the patient, their facial expression and their overall comfort level. Patients with intra-abdominal sepsis look unwell and lie still in order to protect a tender abdomen. They may flex their hips and in extreme cases refuse examination.</a:t>
            </a:r>
          </a:p>
          <a:p>
            <a:pPr algn="l" rtl="0"/>
            <a:r>
              <a:rPr lang="en-US" sz="1200" i="1" kern="1200" dirty="0" smtClean="0">
                <a:solidFill>
                  <a:schemeClr val="tx1"/>
                </a:solidFill>
                <a:effectLst/>
                <a:latin typeface="+mn-lt"/>
                <a:ea typeface="+mn-ea"/>
                <a:cs typeface="+mn-cs"/>
              </a:rPr>
              <a:t>Ask the patient to lie flat</a:t>
            </a:r>
            <a:r>
              <a:rPr lang="en-US" sz="1200" kern="1200" dirty="0" smtClean="0">
                <a:solidFill>
                  <a:schemeClr val="tx1"/>
                </a:solidFill>
                <a:effectLst/>
                <a:latin typeface="+mn-lt"/>
                <a:ea typeface="+mn-ea"/>
                <a:cs typeface="+mn-cs"/>
              </a:rPr>
              <a:t> in the most comfortable position with their head supported on a pillow (as one cannot reliably assess the abdomen in any position other than supine). Inspect the entire abdomen from the rib cage to below the inguinal ligaments for skin colour, bruising and the presence of surgical scars and underlying masses. Note the respiratory movements, and whether the patient can draw in or blow out the abdominal wall without discomfort.</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A degree of abdominal distension</a:t>
            </a:r>
            <a:r>
              <a:rPr lang="en-US" sz="1200" kern="1200" dirty="0" smtClean="0">
                <a:solidFill>
                  <a:schemeClr val="tx1"/>
                </a:solidFill>
                <a:effectLst/>
                <a:latin typeface="+mn-lt"/>
                <a:ea typeface="+mn-ea"/>
                <a:cs typeface="+mn-cs"/>
              </a:rPr>
              <a:t> may be arbitrarily assigned relative to the level of the costal margin. In a non-obese patient in the supine position, the abdomen is described as scaphoid, mildly distended (distension at the level of the costal margin) or significantly distended (the distension protrudes above the costal margin). Always consider the possibility of ascites.</a:t>
            </a:r>
          </a:p>
          <a:p>
            <a:pPr algn="l" rtl="0"/>
            <a:r>
              <a:rPr lang="en-US" sz="1200" i="1" kern="1200" dirty="0" smtClean="0">
                <a:solidFill>
                  <a:schemeClr val="tx1"/>
                </a:solidFill>
                <a:effectLst/>
                <a:latin typeface="+mn-lt"/>
                <a:ea typeface="+mn-ea"/>
                <a:cs typeface="+mn-cs"/>
              </a:rPr>
              <a:t>On auscultation,</a:t>
            </a:r>
            <a:r>
              <a:rPr lang="en-US" sz="1200" kern="1200" dirty="0" smtClean="0">
                <a:solidFill>
                  <a:schemeClr val="tx1"/>
                </a:solidFill>
                <a:effectLst/>
                <a:latin typeface="+mn-lt"/>
                <a:ea typeface="+mn-ea"/>
                <a:cs typeface="+mn-cs"/>
              </a:rPr>
              <a:t> bowel sounds may be diminished or absent in peritonitis or ileus from other causes, or hyperactive and high-pitched in early mechanical bowel obstruction. Auscultation of the chest may reveal consolidation of the lower lobe mimicking an acute abdomen.</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Gentle palpation</a:t>
            </a:r>
            <a:r>
              <a:rPr lang="en-US" sz="1200" kern="1200" dirty="0" smtClean="0">
                <a:solidFill>
                  <a:schemeClr val="tx1"/>
                </a:solidFill>
                <a:effectLst/>
                <a:latin typeface="+mn-lt"/>
                <a:ea typeface="+mn-ea"/>
                <a:cs typeface="+mn-cs"/>
              </a:rPr>
              <a:t> is performed next. Ask the patient to outline the tender areas. Start palpation away from these areas, thus creating the least discomfort and obtaining a more accurate evaluation. Observe the patient’s face throughout the examination.</a:t>
            </a:r>
          </a:p>
          <a:p>
            <a:pPr algn="l" rtl="0"/>
            <a:r>
              <a:rPr lang="en-US" sz="1200" kern="1200" dirty="0" smtClean="0">
                <a:solidFill>
                  <a:schemeClr val="tx1"/>
                </a:solidFill>
                <a:effectLst/>
                <a:latin typeface="+mn-lt"/>
                <a:ea typeface="+mn-ea"/>
                <a:cs typeface="+mn-cs"/>
              </a:rPr>
              <a:t>Assess the abdominal wall for asymmetry, and always check for hernias, especially when bowel obstruction is present.</a:t>
            </a:r>
          </a:p>
          <a:p>
            <a:pPr algn="l" rtl="0"/>
            <a:r>
              <a:rPr lang="en-US" sz="1200" b="1" i="1" kern="1200" dirty="0" smtClean="0">
                <a:solidFill>
                  <a:schemeClr val="tx1"/>
                </a:solidFill>
                <a:effectLst/>
                <a:latin typeface="+mn-lt"/>
                <a:ea typeface="+mn-ea"/>
                <a:cs typeface="+mn-cs"/>
              </a:rPr>
              <a:t>Voluntary guarding</a:t>
            </a:r>
            <a:r>
              <a:rPr lang="en-US" sz="1200" kern="1200" dirty="0" smtClean="0">
                <a:solidFill>
                  <a:schemeClr val="tx1"/>
                </a:solidFill>
                <a:effectLst/>
                <a:latin typeface="+mn-lt"/>
                <a:ea typeface="+mn-ea"/>
                <a:cs typeface="+mn-cs"/>
              </a:rPr>
              <a:t> is contraction of the abdominal wall muscles by the patient due to fear, an anticipation of feeling pain or the cold hands of the examiner. It should be differentiated from involuntary guarding.</a:t>
            </a:r>
          </a:p>
          <a:p>
            <a:pPr algn="l" rtl="0"/>
            <a:r>
              <a:rPr lang="en-US" sz="1200" b="1" i="1" kern="1200" dirty="0" smtClean="0">
                <a:solidFill>
                  <a:schemeClr val="tx1"/>
                </a:solidFill>
                <a:effectLst/>
                <a:latin typeface="+mn-lt"/>
                <a:ea typeface="+mn-ea"/>
                <a:cs typeface="+mn-cs"/>
              </a:rPr>
              <a:t>Involuntary guarding</a:t>
            </a:r>
            <a:r>
              <a:rPr lang="en-US" sz="1200" kern="1200" dirty="0" smtClean="0">
                <a:solidFill>
                  <a:schemeClr val="tx1"/>
                </a:solidFill>
                <a:effectLst/>
                <a:latin typeface="+mn-lt"/>
                <a:ea typeface="+mn-ea"/>
                <a:cs typeface="+mn-cs"/>
              </a:rPr>
              <a:t> is reflex rigidity of the abdominal wall muscle due to inflammation of the underlying peritoneum. It is a cardinal sign of peritoneal irritation produced by abdominal wall movement. It is best detected with superficial palpation and percussion. A rough examination may scare the patient, cause voluntary guarding and make subsequent evaluation difficult.</a:t>
            </a:r>
          </a:p>
          <a:p>
            <a:pPr algn="l" rtl="0"/>
            <a:r>
              <a:rPr lang="en-US" sz="1200" kern="1200" dirty="0" smtClean="0">
                <a:solidFill>
                  <a:schemeClr val="tx1"/>
                </a:solidFill>
                <a:effectLst/>
                <a:latin typeface="+mn-lt"/>
                <a:ea typeface="+mn-ea"/>
                <a:cs typeface="+mn-cs"/>
              </a:rPr>
              <a:t>Deep palpation, while occasionally useful in patients with chronic pain and abdominal masses, is usually not possible in patients with an acute abdomen.</a:t>
            </a:r>
          </a:p>
          <a:p>
            <a:pPr algn="l" rtl="0"/>
            <a:r>
              <a:rPr lang="en-US" sz="1200" b="1" i="1" kern="1200" dirty="0" smtClean="0">
                <a:solidFill>
                  <a:schemeClr val="tx1"/>
                </a:solidFill>
                <a:effectLst/>
                <a:latin typeface="+mn-lt"/>
                <a:ea typeface="+mn-ea"/>
                <a:cs typeface="+mn-cs"/>
              </a:rPr>
              <a:t>An examination may be very difficult in children</a:t>
            </a:r>
            <a:r>
              <a:rPr lang="en-US" sz="1200" kern="1200" dirty="0" smtClean="0">
                <a:solidFill>
                  <a:schemeClr val="tx1"/>
                </a:solidFill>
                <a:effectLst/>
                <a:latin typeface="+mn-lt"/>
                <a:ea typeface="+mn-ea"/>
                <a:cs typeface="+mn-cs"/>
              </a:rPr>
              <a:t>, and the clinician must be particularly patient and careful. Attempt to distract the child with conversation and questions, while simultaneously gently palpating to differentiate voluntary from involuntary guarding. Using the child’s own hand and palpating over is frequently helpful.</a:t>
            </a:r>
          </a:p>
          <a:p>
            <a:pPr algn="l" rtl="0"/>
            <a:r>
              <a:rPr lang="en-US" sz="1200"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Several signs may be of use in evaluating patient with an acute abdomen: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 The skin hypersensitivity test – rapid superficial rubbing of the patient’s skin with an open palm may detect areas of skin hyperaesthesia, suggestive of underlining peritoneal irritation (Voskresensky sign).</a:t>
            </a:r>
          </a:p>
          <a:p>
            <a:pPr algn="l" rtl="0"/>
            <a:r>
              <a:rPr lang="en-US" sz="1200" kern="1200" dirty="0" smtClean="0">
                <a:solidFill>
                  <a:schemeClr val="tx1"/>
                </a:solidFill>
                <a:effectLst/>
                <a:latin typeface="+mn-lt"/>
                <a:ea typeface="+mn-ea"/>
                <a:cs typeface="+mn-cs"/>
              </a:rPr>
              <a:t>• The pointing sign. Ask the patient to point the area of maximum pain, and start palpation away from this. If the area pointed to is also the site of maximum tenderness, the underling viscus is highly likely to be the culprit.</a:t>
            </a:r>
          </a:p>
          <a:p>
            <a:pPr algn="l" rtl="0"/>
            <a:r>
              <a:rPr lang="en-US" sz="1200" kern="1200" dirty="0" smtClean="0">
                <a:solidFill>
                  <a:schemeClr val="tx1"/>
                </a:solidFill>
                <a:effectLst/>
                <a:latin typeface="+mn-lt"/>
                <a:ea typeface="+mn-ea"/>
                <a:cs typeface="+mn-cs"/>
              </a:rPr>
              <a:t>• The ‘cough test’. Localization of pain to the abdomen during coughing indicates irritation of the parietal peritoneum.</a:t>
            </a:r>
          </a:p>
          <a:p>
            <a:pPr algn="l" rtl="0"/>
            <a:r>
              <a:rPr lang="en-US" sz="1200" kern="1200" dirty="0" smtClean="0">
                <a:solidFill>
                  <a:schemeClr val="tx1"/>
                </a:solidFill>
                <a:effectLst/>
                <a:latin typeface="+mn-lt"/>
                <a:ea typeface="+mn-ea"/>
                <a:cs typeface="+mn-cs"/>
              </a:rPr>
              <a:t>Localization of pain to the chest indicates irritation of the parietal pleura.</a:t>
            </a:r>
          </a:p>
          <a:p>
            <a:pPr algn="l" rtl="0"/>
            <a:r>
              <a:rPr lang="en-US" sz="1200" kern="1200" dirty="0" smtClean="0">
                <a:solidFill>
                  <a:schemeClr val="tx1"/>
                </a:solidFill>
                <a:effectLst/>
                <a:latin typeface="+mn-lt"/>
                <a:ea typeface="+mn-ea"/>
                <a:cs typeface="+mn-cs"/>
              </a:rPr>
              <a:t>• The ‘bed-shaking sign’ and the ‘heel-tapping sign’. As their names imply, these manoeuvres may reproduce pain in the areas of peritoneal irritation.</a:t>
            </a:r>
          </a:p>
          <a:p>
            <a:pPr algn="l" rtl="0"/>
            <a:r>
              <a:rPr lang="en-US" sz="1200" kern="1200" dirty="0" smtClean="0">
                <a:solidFill>
                  <a:schemeClr val="tx1"/>
                </a:solidFill>
                <a:effectLst/>
                <a:latin typeface="+mn-lt"/>
                <a:ea typeface="+mn-ea"/>
                <a:cs typeface="+mn-cs"/>
              </a:rPr>
              <a:t>• Percussion rebound. Tenderness upon gentle percussion suggests irritation of the undying peritoneum and may avoid the need for distressing palpation. This approach is particularly useful in children. Percussion may also help to differentiate gaseous distension (tympanic) from ascites (dull).</a:t>
            </a:r>
          </a:p>
          <a:p>
            <a:pPr algn="l" rtl="0"/>
            <a:r>
              <a:rPr lang="en-US" sz="1200" kern="1200" dirty="0" smtClean="0">
                <a:solidFill>
                  <a:schemeClr val="tx1"/>
                </a:solidFill>
                <a:effectLst/>
                <a:latin typeface="+mn-lt"/>
                <a:ea typeface="+mn-ea"/>
                <a:cs typeface="+mn-cs"/>
              </a:rPr>
              <a:t>• Rebound tenderness (Blumberg’s sign, or the release sign).</a:t>
            </a:r>
          </a:p>
          <a:p>
            <a:pPr algn="l" rtl="0"/>
            <a:r>
              <a:rPr lang="en-US" sz="1200" kern="1200" dirty="0" smtClean="0">
                <a:solidFill>
                  <a:schemeClr val="tx1"/>
                </a:solidFill>
                <a:effectLst/>
                <a:latin typeface="+mn-lt"/>
                <a:ea typeface="+mn-ea"/>
                <a:cs typeface="+mn-cs"/>
              </a:rPr>
              <a:t>A sudden release of a deeply palpating hand produces pain in cases of peritoneal irritation. It is unnecessary to perform this test in cases with obvious peritoneal irritation noted on percussion and is very distressing for patients.</a:t>
            </a:r>
          </a:p>
          <a:p>
            <a:pPr algn="l" rtl="0"/>
            <a:r>
              <a:rPr lang="en-US" sz="1200" kern="1200" dirty="0" smtClean="0">
                <a:solidFill>
                  <a:schemeClr val="tx1"/>
                </a:solidFill>
                <a:effectLst/>
                <a:latin typeface="+mn-lt"/>
                <a:ea typeface="+mn-ea"/>
                <a:cs typeface="+mn-cs"/>
              </a:rPr>
              <a:t>• Irritation of the parietal peritoneum overlying the muscles of the posterior abdominal wall and pelvis may be elicited with additional manoeuvres such as the obturator sign (rotating the flexed hip internally with the knee flexed) and psoas sign (hyperextension of the thigh while the patient is lying on the opposite side).</a:t>
            </a:r>
          </a:p>
          <a:p>
            <a:pPr algn="l" rtl="0"/>
            <a:r>
              <a:rPr lang="en-US" sz="1200" kern="1200" dirty="0" smtClean="0">
                <a:solidFill>
                  <a:schemeClr val="tx1"/>
                </a:solidFill>
                <a:effectLst/>
                <a:latin typeface="+mn-lt"/>
                <a:ea typeface="+mn-ea"/>
                <a:cs typeface="+mn-cs"/>
              </a:rPr>
              <a:t>• Simultaneous palpation of symmetrical areas of the abdomen with both hands (the Butov manoeuvre) helps the clinician to appreciate subtle differences in muscle tone. It may also be helpful in examining children and patients with factitious disorders.</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Never omit examining the groins for a hernia</a:t>
            </a:r>
            <a:r>
              <a:rPr lang="en-US" sz="1200" kern="1200" dirty="0" smtClean="0">
                <a:solidFill>
                  <a:schemeClr val="tx1"/>
                </a:solidFill>
                <a:effectLst/>
                <a:latin typeface="+mn-lt"/>
                <a:ea typeface="+mn-ea"/>
                <a:cs typeface="+mn-cs"/>
              </a:rPr>
              <a:t>.</a:t>
            </a:r>
          </a:p>
          <a:p>
            <a:pPr algn="l" rtl="0"/>
            <a:r>
              <a:rPr lang="en-US" sz="1200" i="1" kern="1200" dirty="0" smtClean="0">
                <a:solidFill>
                  <a:schemeClr val="tx1"/>
                </a:solidFill>
                <a:effectLst/>
                <a:latin typeface="+mn-lt"/>
                <a:ea typeface="+mn-ea"/>
                <a:cs typeface="+mn-cs"/>
              </a:rPr>
              <a:t>Rectal examination</a:t>
            </a:r>
            <a:r>
              <a:rPr lang="en-US" sz="1200" kern="1200" dirty="0" smtClean="0">
                <a:solidFill>
                  <a:schemeClr val="tx1"/>
                </a:solidFill>
                <a:effectLst/>
                <a:latin typeface="+mn-lt"/>
                <a:ea typeface="+mn-ea"/>
                <a:cs typeface="+mn-cs"/>
              </a:rPr>
              <a:t> may reveal blood within the gastrointestinal tract or focal tenderness secondary to pelvic inflammation (appendicitis or a pelvic abscess). In women, bimanual examination (with one hand on the abdomen and the other on the cervix) may be diagnostic of pelvic inflammatory disease or other gynaecological pathology. Perform a scrotal examination in males since torsion of the testicle may present initially as lower abdominal pain.</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Physical findings</a:t>
            </a:r>
            <a:r>
              <a:rPr lang="en-US" sz="1200" kern="1200" dirty="0" smtClean="0">
                <a:solidFill>
                  <a:schemeClr val="tx1"/>
                </a:solidFill>
                <a:effectLst/>
                <a:latin typeface="+mn-lt"/>
                <a:ea typeface="+mn-ea"/>
                <a:cs typeface="+mn-cs"/>
              </a:rPr>
              <a:t> in acute abdominal conditions vary depending upon the stage of the disease and the particular patient.</a:t>
            </a:r>
          </a:p>
          <a:p>
            <a:pPr algn="l" rtl="0"/>
            <a:r>
              <a:rPr lang="en-US" sz="1200" kern="1200" dirty="0" smtClean="0">
                <a:solidFill>
                  <a:schemeClr val="tx1"/>
                </a:solidFill>
                <a:effectLst/>
                <a:latin typeface="+mn-lt"/>
                <a:ea typeface="+mn-ea"/>
                <a:cs typeface="+mn-cs"/>
              </a:rPr>
              <a:t>Abdominal examination of elderly, immunosuppressed or morbidly obese patients is notoriously unreliable: they may initially have diminished signs of a systemic inflammatory response.</a:t>
            </a:r>
          </a:p>
          <a:p>
            <a:pPr algn="l" rtl="0"/>
            <a:r>
              <a:rPr lang="en-US" sz="1200" kern="1200" dirty="0" smtClean="0">
                <a:solidFill>
                  <a:schemeClr val="tx1"/>
                </a:solidFill>
                <a:effectLst/>
                <a:latin typeface="+mn-lt"/>
                <a:ea typeface="+mn-ea"/>
                <a:cs typeface="+mn-cs"/>
              </a:rPr>
              <a:t>Children, on the other hand, frequently have accentuated systemic symptoms and signs. It is difficult to examine morbidly obese individuals owing the thickness of their abdominal wall and altered surface anatomy.</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Very commonly,</a:t>
            </a:r>
            <a:r>
              <a:rPr lang="en-US" sz="1200" kern="1200" dirty="0" smtClean="0">
                <a:solidFill>
                  <a:schemeClr val="tx1"/>
                </a:solidFill>
                <a:effectLst/>
                <a:latin typeface="+mn-lt"/>
                <a:ea typeface="+mn-ea"/>
                <a:cs typeface="+mn-cs"/>
              </a:rPr>
              <a:t> the exact aetiology of an acute abdominal condition cannot be determined from the history and physical examination alone. Imaging and laboratory studies may be necessary for appropriate decision-making. Leukocytosis with a ‘left shift’ in the ratio of immature to mature neutrophils, an elevated C-reactive protein and a raised erythrocyte sedimentation rate are non-specific markers of an inflammatory state. In critically ill patients, the development of lymphopenia may be a marker of an advanced septic process. Lactic acidosis may indicate intestinal ischaemia or be a marker of global tissue hypoperfusion. Liver function tests, pancreatic enzyme levels, cardiac markers and urinalysis may be needed for the differential diagnosis. No test should, however, replace a conscientious physical examination.</a:t>
            </a:r>
          </a:p>
          <a:p>
            <a:pPr algn="l" rtl="0"/>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The adjunctive use of radiographic studies</a:t>
            </a:r>
            <a:r>
              <a:rPr lang="en-US" sz="1200" kern="1200" dirty="0" smtClean="0">
                <a:solidFill>
                  <a:schemeClr val="tx1"/>
                </a:solidFill>
                <a:effectLst/>
                <a:latin typeface="+mn-lt"/>
                <a:ea typeface="+mn-ea"/>
                <a:cs typeface="+mn-cs"/>
              </a:rPr>
              <a:t> including an upright chest X-ray, supine abdominal films and ultrasound or CT scans of the abdomen may be extremely helpful. Repeated examinations are commonly required to make a diagnosis and formulate the optimal treatment plan.</a:t>
            </a:r>
          </a:p>
          <a:p>
            <a:pPr algn="l"/>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23</a:t>
            </a:fld>
            <a:endParaRPr lang="ar-SA"/>
          </a:p>
        </p:txBody>
      </p:sp>
    </p:spTree>
    <p:extLst>
      <p:ext uri="{BB962C8B-B14F-4D97-AF65-F5344CB8AC3E}">
        <p14:creationId xmlns:p14="http://schemas.microsoft.com/office/powerpoint/2010/main" val="811194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Resuscitation</a:t>
            </a:r>
            <a:r>
              <a:rPr lang="en-US" sz="1200" kern="1200" dirty="0" smtClean="0">
                <a:solidFill>
                  <a:schemeClr val="tx1"/>
                </a:solidFill>
                <a:effectLst/>
                <a:latin typeface="+mn-lt"/>
                <a:ea typeface="+mn-ea"/>
                <a:cs typeface="+mn-cs"/>
              </a:rPr>
              <a:t> can be performed with </a:t>
            </a:r>
            <a:r>
              <a:rPr lang="en-US" sz="1200" i="1" u="sng" kern="1200" dirty="0" smtClean="0">
                <a:solidFill>
                  <a:schemeClr val="tx1"/>
                </a:solidFill>
                <a:effectLst/>
                <a:latin typeface="+mn-lt"/>
                <a:ea typeface="+mn-ea"/>
                <a:cs typeface="+mn-cs"/>
              </a:rPr>
              <a:t>IV crystalloids or colloids</a:t>
            </a:r>
            <a:r>
              <a:rPr lang="en-US" sz="1200" kern="1200" dirty="0" smtClean="0">
                <a:solidFill>
                  <a:schemeClr val="tx1"/>
                </a:solidFill>
                <a:effectLst/>
                <a:latin typeface="+mn-lt"/>
                <a:ea typeface="+mn-ea"/>
                <a:cs typeface="+mn-cs"/>
              </a:rPr>
              <a:t>.</a:t>
            </a:r>
          </a:p>
          <a:p>
            <a:pPr algn="l" rtl="0"/>
            <a:r>
              <a:rPr lang="en-US" sz="1200" i="1" u="sng" kern="1200" dirty="0" smtClean="0">
                <a:solidFill>
                  <a:schemeClr val="tx1"/>
                </a:solidFill>
                <a:effectLst/>
                <a:latin typeface="+mn-lt"/>
                <a:ea typeface="+mn-ea"/>
                <a:cs typeface="+mn-cs"/>
              </a:rPr>
              <a:t>Urine output </a:t>
            </a:r>
            <a:r>
              <a:rPr lang="en-US" sz="1200" kern="1200" dirty="0" smtClean="0">
                <a:solidFill>
                  <a:schemeClr val="tx1"/>
                </a:solidFill>
                <a:effectLst/>
                <a:latin typeface="+mn-lt"/>
                <a:ea typeface="+mn-ea"/>
                <a:cs typeface="+mn-cs"/>
              </a:rPr>
              <a:t>can be monitored with a catheter and guide resuscitation. A central line may aid fluid resuscitation in patients where fluid resuscitation is difficult to assess, such as cardiac failure, sepsis (</a:t>
            </a:r>
            <a:r>
              <a:rPr lang="ar-SA"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shock), and severe acute pancreatitis with third space losses. In bleeding patients (e.g. those with aortic aneurysm rupture), blood may be required as part of immediate resuscitation (see ATLS guidelines).</a:t>
            </a:r>
          </a:p>
          <a:p>
            <a:pPr algn="l" rtl="0"/>
            <a:r>
              <a:rPr lang="en-US" sz="1200" b="1" kern="1200" dirty="0" smtClean="0">
                <a:solidFill>
                  <a:schemeClr val="tx1"/>
                </a:solidFill>
                <a:effectLst/>
                <a:latin typeface="+mn-lt"/>
                <a:ea typeface="+mn-ea"/>
                <a:cs typeface="+mn-cs"/>
              </a:rPr>
              <a:t>It is important to contact seniors, anaesthetic and critical care staff </a:t>
            </a:r>
            <a:r>
              <a:rPr lang="en-US" sz="1200" kern="1200" dirty="0" smtClean="0">
                <a:solidFill>
                  <a:schemeClr val="tx1"/>
                </a:solidFill>
                <a:effectLst/>
                <a:latin typeface="+mn-lt"/>
                <a:ea typeface="+mn-ea"/>
                <a:cs typeface="+mn-cs"/>
              </a:rPr>
              <a:t>early if a patient is acutely unwell, for example hypovolaemic or in septic shock, and they are likely to require critical care or emergency surgery.</a:t>
            </a:r>
          </a:p>
          <a:p>
            <a:pPr algn="l" rtl="0"/>
            <a:r>
              <a:rPr lang="en-US" sz="1200" b="0" i="1" u="sng" kern="1200" dirty="0" smtClean="0">
                <a:solidFill>
                  <a:schemeClr val="tx1"/>
                </a:solidFill>
                <a:effectLst/>
                <a:latin typeface="+mn-lt"/>
                <a:ea typeface="+mn-ea"/>
                <a:cs typeface="+mn-cs"/>
              </a:rPr>
              <a:t>In vomiting patients</a:t>
            </a:r>
            <a:r>
              <a:rPr lang="en-US" sz="1200" kern="1200" dirty="0" smtClean="0">
                <a:solidFill>
                  <a:schemeClr val="tx1"/>
                </a:solidFill>
                <a:effectLst/>
                <a:latin typeface="+mn-lt"/>
                <a:ea typeface="+mn-ea"/>
                <a:cs typeface="+mn-cs"/>
              </a:rPr>
              <a:t>, a nasogastric tube can help monitor gut losses and provide symptomatic relief. Analgesia should be offered to patients in pain, as it will not mask abdominal signs or the ability to make a diagnosis, and aids patient comfort.</a:t>
            </a:r>
          </a:p>
          <a:p>
            <a:pPr algn="l" rtl="0"/>
            <a:r>
              <a:rPr lang="en-US" sz="1200"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Morphine</a:t>
            </a:r>
            <a:r>
              <a:rPr lang="en-US" sz="1200" kern="1200" dirty="0" smtClean="0">
                <a:solidFill>
                  <a:schemeClr val="tx1"/>
                </a:solidFill>
                <a:effectLst/>
                <a:latin typeface="+mn-lt"/>
                <a:ea typeface="+mn-ea"/>
                <a:cs typeface="+mn-cs"/>
              </a:rPr>
              <a:t> can be effective and can be administered by the IV or subcutaneous (SC) route. In renal colic, non-steroidal anti-inflammatory drugs (NSAIDs) as well as opioids can be very effective. In those with sepsis, antibiotics can be commenced after appropriate samples, such as blood culture and mid-stream urine, have been taken. </a:t>
            </a:r>
          </a:p>
          <a:p>
            <a:pPr algn="l" rtl="0"/>
            <a:r>
              <a:rPr lang="en-US" sz="1200"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Microbiological advice </a:t>
            </a:r>
            <a:r>
              <a:rPr lang="en-US" sz="1200" kern="1200" dirty="0" smtClean="0">
                <a:solidFill>
                  <a:schemeClr val="tx1"/>
                </a:solidFill>
                <a:effectLst/>
                <a:latin typeface="+mn-lt"/>
                <a:ea typeface="+mn-ea"/>
                <a:cs typeface="+mn-cs"/>
              </a:rPr>
              <a:t>should be sought if there is doubt over the diagnosis or organisms involved. This is especially the case in people who have had previous infections with antibiotic-resistant organisms or who are immunocompromised. It is also important to note that some antibiotics are contra-indicated in pregnancy and advice should be sought in these incidences.</a:t>
            </a:r>
          </a:p>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28</a:t>
            </a:fld>
            <a:endParaRPr lang="ar-SA"/>
          </a:p>
        </p:txBody>
      </p:sp>
    </p:spTree>
    <p:extLst>
      <p:ext uri="{BB962C8B-B14F-4D97-AF65-F5344CB8AC3E}">
        <p14:creationId xmlns:p14="http://schemas.microsoft.com/office/powerpoint/2010/main" val="733332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ar-SA" b="0" dirty="0"/>
          </a:p>
        </p:txBody>
      </p:sp>
      <p:sp>
        <p:nvSpPr>
          <p:cNvPr id="4" name="Slide Number Placeholder 3"/>
          <p:cNvSpPr>
            <a:spLocks noGrp="1"/>
          </p:cNvSpPr>
          <p:nvPr>
            <p:ph type="sldNum" sz="quarter" idx="10"/>
          </p:nvPr>
        </p:nvSpPr>
        <p:spPr/>
        <p:txBody>
          <a:bodyPr/>
          <a:lstStyle/>
          <a:p>
            <a:fld id="{7BC48C9E-1682-45B7-81FD-24275849D3EF}" type="slidenum">
              <a:rPr lang="ar-SA" smtClean="0"/>
              <a:t>30</a:t>
            </a:fld>
            <a:endParaRPr lang="ar-SA"/>
          </a:p>
        </p:txBody>
      </p:sp>
    </p:spTree>
    <p:extLst>
      <p:ext uri="{BB962C8B-B14F-4D97-AF65-F5344CB8AC3E}">
        <p14:creationId xmlns:p14="http://schemas.microsoft.com/office/powerpoint/2010/main" val="1608573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0" i="0" u="none" strike="noStrike" kern="1200" baseline="0" dirty="0" smtClean="0">
                <a:solidFill>
                  <a:schemeClr val="tx1"/>
                </a:solidFill>
                <a:latin typeface="+mn-lt"/>
                <a:ea typeface="+mn-ea"/>
                <a:cs typeface="+mn-cs"/>
              </a:rPr>
              <a:t>a NB normal for 72 hours after onset and in chronic pancreatitis.</a:t>
            </a:r>
          </a:p>
          <a:p>
            <a:pPr algn="l" rtl="0"/>
            <a:r>
              <a:rPr lang="en-US" sz="1200" b="0" i="0" u="none" strike="noStrike" kern="1200" baseline="0" dirty="0" smtClean="0">
                <a:solidFill>
                  <a:schemeClr val="tx1"/>
                </a:solidFill>
                <a:latin typeface="+mn-lt"/>
                <a:ea typeface="+mn-ea"/>
                <a:cs typeface="+mn-cs"/>
              </a:rPr>
              <a:t>b See investigations into obstructive jaundice (Ref X).</a:t>
            </a:r>
          </a:p>
          <a:p>
            <a:pPr algn="l" rtl="0"/>
            <a:r>
              <a:rPr lang="en-US" sz="1200" b="0" i="0" u="none" strike="noStrike" kern="1200" baseline="0" dirty="0" smtClean="0">
                <a:solidFill>
                  <a:schemeClr val="tx1"/>
                </a:solidFill>
                <a:latin typeface="+mn-lt"/>
                <a:ea typeface="+mn-ea"/>
                <a:cs typeface="+mn-cs"/>
              </a:rPr>
              <a:t>c See gynaecological causes of pain (Ref X2).</a:t>
            </a:r>
          </a:p>
          <a:p>
            <a:pPr algn="l" rtl="0"/>
            <a:r>
              <a:rPr lang="en-US" sz="1200" b="0" i="0" u="none" strike="noStrike" kern="1200" baseline="0" dirty="0" smtClean="0">
                <a:solidFill>
                  <a:schemeClr val="tx1"/>
                </a:solidFill>
                <a:latin typeface="+mn-lt"/>
                <a:ea typeface="+mn-ea"/>
                <a:cs typeface="+mn-cs"/>
              </a:rPr>
              <a:t>d Jaundice, right upper quadrant pain, fever and rigors (</a:t>
            </a:r>
            <a:r>
              <a:rPr lang="en-US" sz="1200" b="1" i="0" u="none" strike="noStrike" kern="1200" baseline="0" dirty="0" smtClean="0">
                <a:solidFill>
                  <a:schemeClr val="tx1"/>
                </a:solidFill>
                <a:latin typeface="+mn-lt"/>
                <a:ea typeface="+mn-ea"/>
                <a:cs typeface="+mn-cs"/>
              </a:rPr>
              <a:t>Charcot’s triad</a:t>
            </a:r>
            <a:r>
              <a:rPr lang="en-US" sz="1200" b="0" i="0" u="none" strike="noStrike" kern="1200" baseline="0" dirty="0" smtClean="0">
                <a:solidFill>
                  <a:schemeClr val="tx1"/>
                </a:solidFill>
                <a:latin typeface="+mn-lt"/>
                <a:ea typeface="+mn-ea"/>
                <a:cs typeface="+mn-cs"/>
              </a:rPr>
              <a:t>) suggest ascending cholangitis.</a:t>
            </a:r>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32</a:t>
            </a:fld>
            <a:endParaRPr lang="ar-SA"/>
          </a:p>
        </p:txBody>
      </p:sp>
    </p:spTree>
    <p:extLst>
      <p:ext uri="{BB962C8B-B14F-4D97-AF65-F5344CB8AC3E}">
        <p14:creationId xmlns:p14="http://schemas.microsoft.com/office/powerpoint/2010/main" val="2569303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0" u="sng" kern="1200" dirty="0" smtClean="0">
                <a:solidFill>
                  <a:schemeClr val="tx1"/>
                </a:solidFill>
                <a:effectLst/>
                <a:latin typeface="+mn-lt"/>
                <a:ea typeface="+mn-ea"/>
                <a:cs typeface="+mn-cs"/>
              </a:rPr>
              <a:t>X-rays: </a:t>
            </a:r>
            <a:r>
              <a:rPr lang="en-US" sz="1200" kern="1200" dirty="0" smtClean="0">
                <a:solidFill>
                  <a:schemeClr val="tx1"/>
                </a:solidFill>
                <a:effectLst/>
                <a:latin typeface="+mn-lt"/>
                <a:ea typeface="+mn-ea"/>
                <a:cs typeface="+mn-cs"/>
              </a:rPr>
              <a:t>radiological investigations should be requested once </a:t>
            </a:r>
            <a:r>
              <a:rPr lang="en-US" sz="1200" b="1" kern="1200" dirty="0" smtClean="0">
                <a:solidFill>
                  <a:schemeClr val="tx1"/>
                </a:solidFill>
                <a:effectLst/>
                <a:latin typeface="+mn-lt"/>
                <a:ea typeface="+mn-ea"/>
                <a:cs typeface="+mn-cs"/>
              </a:rPr>
              <a:t>the patient has been stabilized</a:t>
            </a:r>
            <a:r>
              <a:rPr lang="en-US" sz="1200" kern="1200" dirty="0" smtClean="0">
                <a:solidFill>
                  <a:schemeClr val="tx1"/>
                </a:solidFill>
                <a:effectLst/>
                <a:latin typeface="+mn-lt"/>
                <a:ea typeface="+mn-ea"/>
                <a:cs typeface="+mn-cs"/>
              </a:rPr>
              <a:t>. The usual initial radiological investigations of the acute abdomen are:</a:t>
            </a:r>
          </a:p>
          <a:p>
            <a:pPr algn="l" rtl="0"/>
            <a:r>
              <a:rPr lang="en-US" sz="1200" i="1" kern="1200" dirty="0" smtClean="0">
                <a:solidFill>
                  <a:schemeClr val="tx1"/>
                </a:solidFill>
                <a:effectLst/>
                <a:latin typeface="+mn-lt"/>
                <a:ea typeface="+mn-ea"/>
                <a:cs typeface="+mn-cs"/>
              </a:rPr>
              <a:t>Erect chest</a:t>
            </a:r>
            <a:r>
              <a:rPr lang="en-US" sz="1200" kern="1200" dirty="0" smtClean="0">
                <a:solidFill>
                  <a:schemeClr val="tx1"/>
                </a:solidFill>
                <a:effectLst/>
                <a:latin typeface="+mn-lt"/>
                <a:ea typeface="+mn-ea"/>
                <a:cs typeface="+mn-cs"/>
              </a:rPr>
              <a:t> - free gas can be seen in approximately 70-80% of bowel perforations. Care should also be taken not to misinterpret a loop of large bowel positioned between the hemidiaphragm and liver or spleen, as free gas. This is a normal variant and is called Chilaiditi’s syndrome with haustra often seen to aid the diagnosis. Pneumonias, pleural effusions, pulmonary metastasis, raised hemi-diaphragms (e.g. subphrenic collections e which can have gas/fluid levels), and widened mediastinum (e.g. aortic dissections) can all be visualized and aid diagnosis. Signs of co-morbidities such as cardiac and respiratory disease may also be identified.</a:t>
            </a:r>
          </a:p>
          <a:p>
            <a:pPr algn="l" rtl="0"/>
            <a:r>
              <a:rPr lang="en-US" sz="1200" i="1" kern="1200" dirty="0" smtClean="0">
                <a:solidFill>
                  <a:schemeClr val="tx1"/>
                </a:solidFill>
                <a:effectLst/>
                <a:latin typeface="+mn-lt"/>
                <a:ea typeface="+mn-ea"/>
                <a:cs typeface="+mn-cs"/>
              </a:rPr>
              <a:t>Supine abdominal X-ray</a:t>
            </a:r>
            <a:r>
              <a:rPr lang="en-US" sz="1200" kern="1200" dirty="0" smtClean="0">
                <a:solidFill>
                  <a:schemeClr val="tx1"/>
                </a:solidFill>
                <a:effectLst/>
                <a:latin typeface="+mn-lt"/>
                <a:ea typeface="+mn-ea"/>
                <a:cs typeface="+mn-cs"/>
              </a:rPr>
              <a:t> - the Royal College of Radiology has produced guidelines for the use of plain abdominal X-rays in the acute abdomen. These can be useful in:/</a:t>
            </a:r>
          </a:p>
          <a:p>
            <a:pPr algn="l" rtl="0"/>
            <a:r>
              <a:rPr lang="en-US" sz="1200" b="1" i="1" u="none" kern="1200" dirty="0" smtClean="0">
                <a:solidFill>
                  <a:schemeClr val="tx1"/>
                </a:solidFill>
                <a:effectLst/>
                <a:latin typeface="+mn-lt"/>
                <a:ea typeface="+mn-ea"/>
                <a:cs typeface="+mn-cs"/>
              </a:rPr>
              <a:t>Bowel obstruction:</a:t>
            </a:r>
            <a:r>
              <a:rPr lang="en-US" sz="1200" i="1" u="none"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dilated loops of bowel indicating small and large bowel obstruction may be seen. Nevertheless, a normal X-ray does not exclude the diagnosis if a good history of obstruction is obtained, as fluid-filled loops of dilated bowel may not be visible on the X-ray. Dilated small bowel can be recognized by valvulae conniventes, which cross the full diameter of the bowel. In the large bowel, the haustra cross only half the diameter. Plain X-rays can also demonstrate classic signs associated with some specific pathologies, such as sigmoid or caecal volvulus.</a:t>
            </a:r>
          </a:p>
          <a:p>
            <a:pPr algn="l" rtl="0"/>
            <a:r>
              <a:rPr lang="en-US" sz="1200" kern="1200" dirty="0" smtClean="0">
                <a:solidFill>
                  <a:schemeClr val="tx1"/>
                </a:solidFill>
                <a:effectLst/>
                <a:latin typeface="+mn-lt"/>
                <a:ea typeface="+mn-ea"/>
                <a:cs typeface="+mn-cs"/>
              </a:rPr>
              <a:t>Gallstone ileus is a rare cause of small and large bowel obstruction with two additional classical features: (a) air within the biliary tree (pneumobilia), which stands out against the dense liver parenchyma (b) calcified gallstone - only visible in 10%. However, a CT scan is usually more sensitive in identifying this. Opacity of one of the obturator foramen, which can be seen on plain abdominal Xrays, can indicate a rare obturator hernia.</a:t>
            </a:r>
          </a:p>
          <a:p>
            <a:pPr algn="l" rtl="0"/>
            <a:r>
              <a:rPr lang="en-US" sz="1200" b="1" i="1" u="none" kern="1200" dirty="0" smtClean="0">
                <a:solidFill>
                  <a:schemeClr val="tx1"/>
                </a:solidFill>
                <a:effectLst/>
                <a:latin typeface="+mn-lt"/>
                <a:ea typeface="+mn-ea"/>
                <a:cs typeface="+mn-cs"/>
              </a:rPr>
              <a:t>Perforations</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although an erect chest X-ray is the first line radiological investigation for suspected perforation, Rigler’s sign may be identified, indicating intra-abdominal free gas. Rigler’s sign is when both sides of the bowel wall can be observed, when usually only one side (luminal) is seen. Historically a left lateral decubitus film was used in patients who are unable to sit up for an erect chest X-ray. However a CT may provide a more accurate diagnosis of localize perforations and obstructions as well as underlying pathology.</a:t>
            </a:r>
          </a:p>
          <a:p>
            <a:pPr algn="l" rtl="0"/>
            <a:r>
              <a:rPr lang="en-US" sz="1200" b="1" kern="1200" dirty="0" smtClean="0">
                <a:solidFill>
                  <a:schemeClr val="tx1"/>
                </a:solidFill>
                <a:effectLst/>
                <a:latin typeface="+mn-lt"/>
                <a:ea typeface="+mn-ea"/>
                <a:cs typeface="+mn-cs"/>
              </a:rPr>
              <a:t>Other pathology:</a:t>
            </a:r>
            <a:r>
              <a:rPr lang="en-US" sz="1200" kern="1200" dirty="0" smtClean="0">
                <a:solidFill>
                  <a:schemeClr val="tx1"/>
                </a:solidFill>
                <a:effectLst/>
                <a:latin typeface="+mn-lt"/>
                <a:ea typeface="+mn-ea"/>
                <a:cs typeface="+mn-cs"/>
              </a:rPr>
              <a:t> calcifications in chronic pancreatitis and aortic aneurysms, renal tract stones (90%) and even gallstones (10%) may be observed. Thumb printing or intra-mural gas can be a sign of necrotizing enterocolitis or intestinal ischaemia.</a:t>
            </a:r>
          </a:p>
          <a:p>
            <a:pPr algn="l" rtl="0"/>
            <a:r>
              <a:rPr lang="en-US" sz="1200" kern="1200" dirty="0" smtClean="0">
                <a:solidFill>
                  <a:schemeClr val="tx1"/>
                </a:solidFill>
                <a:effectLst/>
                <a:latin typeface="+mn-lt"/>
                <a:ea typeface="+mn-ea"/>
                <a:cs typeface="+mn-cs"/>
              </a:rPr>
              <a:t>It is important to recognize that a normal X-ray does not exclude intra-abdominal pathology. All investigations should be interpreted with the clinical history and examination findings. In most patients, conventional radiography needs to be supplemented with US or CT, which have an overall higher sensitivity (CT: 96% vs X-ray; 30%).</a:t>
            </a:r>
          </a:p>
          <a:p>
            <a:pPr algn="l" rtl="0"/>
            <a:r>
              <a:rPr lang="en-US" sz="1200" kern="1200" dirty="0" smtClean="0">
                <a:solidFill>
                  <a:schemeClr val="tx1"/>
                </a:solidFill>
                <a:effectLst/>
                <a:latin typeface="+mn-lt"/>
                <a:ea typeface="+mn-ea"/>
                <a:cs typeface="+mn-cs"/>
              </a:rPr>
              <a:t> </a:t>
            </a:r>
          </a:p>
          <a:p>
            <a:pPr algn="l" rtl="0"/>
            <a:r>
              <a:rPr lang="en-US" sz="1200" b="1" u="sng" kern="1200" dirty="0" smtClean="0">
                <a:solidFill>
                  <a:schemeClr val="tx1"/>
                </a:solidFill>
                <a:effectLst/>
                <a:latin typeface="+mn-lt"/>
                <a:ea typeface="+mn-ea"/>
                <a:cs typeface="+mn-cs"/>
              </a:rPr>
              <a:t>Ultrasonography</a:t>
            </a:r>
            <a:r>
              <a:rPr lang="en-US" sz="1200" kern="1200" dirty="0" smtClean="0">
                <a:solidFill>
                  <a:schemeClr val="tx1"/>
                </a:solidFill>
                <a:effectLst/>
                <a:latin typeface="+mn-lt"/>
                <a:ea typeface="+mn-ea"/>
                <a:cs typeface="+mn-cs"/>
              </a:rPr>
              <a:t>: this cheap, widely available investigation is excellent in demonstrating abnormalities in fluid and solid structures. It can also aid identification of structures over areas of maximum tenderness and does not involve radiation, so can be used in pregnancy. It is still the modality of choice in suspected biliary colic or cholecystitis, but can provide useful information in suspected liver, renal and female reproductive system pathology.</a:t>
            </a:r>
          </a:p>
          <a:p>
            <a:pPr algn="l" rtl="0"/>
            <a:r>
              <a:rPr lang="en-US" sz="1200" kern="1200" dirty="0" smtClean="0">
                <a:solidFill>
                  <a:schemeClr val="tx1"/>
                </a:solidFill>
                <a:effectLst/>
                <a:latin typeface="+mn-lt"/>
                <a:ea typeface="+mn-ea"/>
                <a:cs typeface="+mn-cs"/>
              </a:rPr>
              <a:t>Obesity, bowel gas and pneumo-peritoneum can obscure the views and detailed views of retroperitoneal structures such as the pancreas can be difficult. USG is also operator dependent. The experience of the operator can affect the sensitivity and accuracy of diagnosis. USG can be used in confirming appendicitis and is now routinely used in trauma as the FAST assessment (focused assessment using ultrasonography in trauma) to identify free fluid and AAA.</a:t>
            </a:r>
          </a:p>
          <a:p>
            <a:pPr algn="l" rtl="0"/>
            <a:r>
              <a:rPr lang="en-US" sz="1200" kern="1200" dirty="0" smtClean="0">
                <a:solidFill>
                  <a:schemeClr val="tx1"/>
                </a:solidFill>
                <a:effectLst/>
                <a:latin typeface="+mn-lt"/>
                <a:ea typeface="+mn-ea"/>
                <a:cs typeface="+mn-cs"/>
              </a:rPr>
              <a:t>USG and colour Doppler now allows observation of flow within the vasculature, and can be used in assessing patients with venous and arterial pathology. Ultrasound can also be used in treatment. Guided drainage of intra-abdominal abscess may avoid operations, especially in unfit patients. Emergency drainage of obstructed hydronephrosis or pyonephrosis can prevent imminent renal loss and allow definitive surgery to be planned.</a:t>
            </a:r>
          </a:p>
          <a:p>
            <a:pPr algn="l" rtl="0"/>
            <a:r>
              <a:rPr lang="en-US" sz="1200" kern="1200" dirty="0" smtClean="0">
                <a:solidFill>
                  <a:schemeClr val="tx1"/>
                </a:solidFill>
                <a:effectLst/>
                <a:latin typeface="+mn-lt"/>
                <a:ea typeface="+mn-ea"/>
                <a:cs typeface="+mn-cs"/>
              </a:rPr>
              <a:t> </a:t>
            </a:r>
          </a:p>
          <a:p>
            <a:pPr algn="l" rtl="0"/>
            <a:r>
              <a:rPr lang="en-US" sz="1200" b="1" u="sng" kern="1200" dirty="0" smtClean="0">
                <a:solidFill>
                  <a:schemeClr val="tx1"/>
                </a:solidFill>
                <a:effectLst/>
                <a:latin typeface="+mn-lt"/>
                <a:ea typeface="+mn-ea"/>
                <a:cs typeface="+mn-cs"/>
              </a:rPr>
              <a:t>CT scan</a:t>
            </a:r>
            <a:r>
              <a:rPr lang="en-US" sz="1200" kern="1200" dirty="0" smtClean="0">
                <a:solidFill>
                  <a:schemeClr val="tx1"/>
                </a:solidFill>
                <a:effectLst/>
                <a:latin typeface="+mn-lt"/>
                <a:ea typeface="+mn-ea"/>
                <a:cs typeface="+mn-cs"/>
              </a:rPr>
              <a:t>: CT scans provide accurate, detailed cross-sectional images and even three-dimensional reconstructions in a wide variety of conditions. It is widely available and increasingly used in the emergency setting for diagnosis, especially in challenging patient groups, such as the elderly or the immunocompromised.</a:t>
            </a:r>
          </a:p>
          <a:p>
            <a:pPr algn="l" rtl="0"/>
            <a:r>
              <a:rPr lang="en-US" sz="1200" kern="1200" dirty="0" smtClean="0">
                <a:solidFill>
                  <a:schemeClr val="tx1"/>
                </a:solidFill>
                <a:effectLst/>
                <a:latin typeface="+mn-lt"/>
                <a:ea typeface="+mn-ea"/>
                <a:cs typeface="+mn-cs"/>
              </a:rPr>
              <a:t>It is more sensitive than US (89% vs. 70% p &lt; 0.001) and is not affected by the factors that limit US. Intravenous and oral contrast agents can improve accuracy of diagnosis in some cases. However IV contrast must be used with care in patients who are taking metformin and may be contraindicated in patients with renal insufficiency. CT is useful in providing or excluding diagnoses in acutely ill patients and can provide vital information to allow planning of surgical procedures. In haemodynamically stable patients with aortic aneurysms, CT provides anatomical data that can identify those suitable for endovascular repair. The causes of large bowel obstruction may be identified allowing appropriate surgery. A loop colostomy or endoscopic stent may be suitable in some patients for palliation in wide spread malignancy or as a bridge to definitive elective surgery. This may be more appropriate than a laparotomy in some cases, which may delay chemotherapy or other medical management. A CT scan is often helpful in the diagnosis of intestinal obstruction due to rare hernias such as a Richter’s hernia. CT is also often used to categorize palpable masses in the abdomen prior to planning surgical management.</a:t>
            </a:r>
          </a:p>
          <a:p>
            <a:pPr algn="l" rtl="0"/>
            <a:r>
              <a:rPr lang="en-US" sz="1200" kern="1200" dirty="0" smtClean="0">
                <a:solidFill>
                  <a:schemeClr val="tx1"/>
                </a:solidFill>
                <a:effectLst/>
                <a:latin typeface="+mn-lt"/>
                <a:ea typeface="+mn-ea"/>
                <a:cs typeface="+mn-cs"/>
              </a:rPr>
              <a:t>However the radiation dose of CT is much greater than conventional X-ray (</a:t>
            </a:r>
            <a:r>
              <a:rPr lang="en-US" sz="1200" i="1" kern="1200" dirty="0" smtClean="0">
                <a:solidFill>
                  <a:schemeClr val="tx1"/>
                </a:solidFill>
                <a:effectLst/>
                <a:latin typeface="+mn-lt"/>
                <a:ea typeface="+mn-ea"/>
                <a:cs typeface="+mn-cs"/>
              </a:rPr>
              <a:t>X-ray approximately 0.1-1.0 mSv vs CT approximately 10 mSv</a:t>
            </a:r>
            <a:r>
              <a:rPr lang="en-US" sz="1200" kern="1200" dirty="0" smtClean="0">
                <a:solidFill>
                  <a:schemeClr val="tx1"/>
                </a:solidFill>
                <a:effectLst/>
                <a:latin typeface="+mn-lt"/>
                <a:ea typeface="+mn-ea"/>
                <a:cs typeface="+mn-cs"/>
              </a:rPr>
              <a:t>). It is estimated that giving this dose of radiation to a 25 year-old will cause one cancer in 900 individuals and a fatal cancer in one in 18,000 individuals. It is contraindicated in pregnancy for these reasons. However, for older individuals these risks are much lower. In all cases the risks of future malignancy versus the clinical benefit should be weighed up.</a:t>
            </a:r>
          </a:p>
          <a:p>
            <a:pPr algn="l" rtl="0"/>
            <a:r>
              <a:rPr lang="en-US" sz="1200" kern="1200" dirty="0" smtClean="0">
                <a:solidFill>
                  <a:schemeClr val="tx1"/>
                </a:solidFill>
                <a:effectLst/>
                <a:latin typeface="+mn-lt"/>
                <a:ea typeface="+mn-ea"/>
                <a:cs typeface="+mn-cs"/>
              </a:rPr>
              <a:t> </a:t>
            </a:r>
          </a:p>
          <a:p>
            <a:pPr algn="l" rtl="0"/>
            <a:r>
              <a:rPr lang="en-US" sz="1200" b="1" u="sng" kern="1200" dirty="0" smtClean="0">
                <a:solidFill>
                  <a:schemeClr val="tx1"/>
                </a:solidFill>
                <a:effectLst/>
                <a:latin typeface="+mn-lt"/>
                <a:ea typeface="+mn-ea"/>
                <a:cs typeface="+mn-cs"/>
              </a:rPr>
              <a:t>Magnetic resonance imaging (MRI): </a:t>
            </a:r>
            <a:r>
              <a:rPr lang="en-US" sz="1200" kern="1200" dirty="0" smtClean="0">
                <a:solidFill>
                  <a:schemeClr val="tx1"/>
                </a:solidFill>
                <a:effectLst/>
                <a:latin typeface="+mn-lt"/>
                <a:ea typeface="+mn-ea"/>
                <a:cs typeface="+mn-cs"/>
              </a:rPr>
              <a:t>although MRI is not widely available or used in investigation of the acute abdomen, it is useful in patient groups who cannot be exposed to radiation (e.g. pregnancy). Its excellent tissue resolution also means that IV contrast medium is not required. It has been demonstrated to be accurate in the diagnosis of appendicitis and diverticulitis. It has also been shown to be more accurate than CT in the diagnosis of cholecystitis and bile duct stones. However, there have been limited studies into its general use in abdominal pain.</a:t>
            </a:r>
          </a:p>
          <a:p>
            <a:pPr algn="l" rtl="0"/>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Interventional radiology:</a:t>
            </a:r>
          </a:p>
          <a:p>
            <a:pPr algn="l" rtl="0"/>
            <a:endParaRPr lang="en-US" sz="1200" kern="1200" dirty="0" smtClean="0">
              <a:solidFill>
                <a:schemeClr val="tx1"/>
              </a:solidFill>
              <a:effectLst/>
              <a:latin typeface="+mn-lt"/>
              <a:ea typeface="+mn-ea"/>
              <a:cs typeface="+mn-cs"/>
            </a:endParaRPr>
          </a:p>
          <a:p>
            <a:pPr algn="l" rtl="0"/>
            <a:r>
              <a:rPr lang="en-US" sz="1200" b="1" kern="1200" dirty="0" smtClean="0">
                <a:solidFill>
                  <a:schemeClr val="tx1"/>
                </a:solidFill>
                <a:effectLst/>
                <a:latin typeface="+mn-lt"/>
                <a:ea typeface="+mn-ea"/>
                <a:cs typeface="+mn-cs"/>
              </a:rPr>
              <a:t>Visceral angiography</a:t>
            </a:r>
            <a:r>
              <a:rPr lang="en-US" sz="1200" kern="1200" dirty="0" smtClean="0">
                <a:solidFill>
                  <a:schemeClr val="tx1"/>
                </a:solidFill>
                <a:effectLst/>
                <a:latin typeface="+mn-lt"/>
                <a:ea typeface="+mn-ea"/>
                <a:cs typeface="+mn-cs"/>
              </a:rPr>
              <a:t> - although intestinal ischaemia and haemorrhage is most commonly diagnosed with CT angiography, interventional angiography can provide further information about intestinal ischaemia and gastrointestinal haemorrhage as well as allow embolization of vessels. This may prevent the need to operate on patients with gastrointestinal or pelvic bleeding. However, it requires specialist radiological input, which may not be available in all hospitals.</a:t>
            </a:r>
          </a:p>
          <a:p>
            <a:pPr algn="l" rtl="0"/>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Other investigations:</a:t>
            </a:r>
          </a:p>
          <a:p>
            <a:pPr algn="l" rtl="0"/>
            <a:endParaRPr lang="en-US" sz="1200" kern="1200" dirty="0" smtClean="0">
              <a:solidFill>
                <a:schemeClr val="tx1"/>
              </a:solidFill>
              <a:effectLst/>
              <a:latin typeface="+mn-lt"/>
              <a:ea typeface="+mn-ea"/>
              <a:cs typeface="+mn-cs"/>
            </a:endParaRPr>
          </a:p>
          <a:p>
            <a:pPr algn="l" rtl="0"/>
            <a:r>
              <a:rPr lang="en-US" sz="1200" b="1" kern="1200" dirty="0" smtClean="0">
                <a:solidFill>
                  <a:schemeClr val="tx1"/>
                </a:solidFill>
                <a:effectLst/>
                <a:latin typeface="+mn-lt"/>
                <a:ea typeface="+mn-ea"/>
                <a:cs typeface="+mn-cs"/>
              </a:rPr>
              <a:t>Endoscopy </a:t>
            </a:r>
            <a:r>
              <a:rPr lang="en-US" sz="1200" kern="1200" dirty="0" smtClean="0">
                <a:solidFill>
                  <a:schemeClr val="tx1"/>
                </a:solidFill>
                <a:effectLst/>
                <a:latin typeface="+mn-lt"/>
                <a:ea typeface="+mn-ea"/>
                <a:cs typeface="+mn-cs"/>
              </a:rPr>
              <a:t>- in cases of rectal bleeding or volvulus, </a:t>
            </a:r>
            <a:r>
              <a:rPr lang="en-US" sz="1200" i="1" kern="1200" dirty="0" smtClean="0">
                <a:solidFill>
                  <a:schemeClr val="tx1"/>
                </a:solidFill>
                <a:effectLst/>
                <a:latin typeface="+mn-lt"/>
                <a:ea typeface="+mn-ea"/>
                <a:cs typeface="+mn-cs"/>
              </a:rPr>
              <a:t>rigid sigmoidoscopy</a:t>
            </a:r>
            <a:r>
              <a:rPr lang="en-US" sz="1200" kern="1200" dirty="0" smtClean="0">
                <a:solidFill>
                  <a:schemeClr val="tx1"/>
                </a:solidFill>
                <a:effectLst/>
                <a:latin typeface="+mn-lt"/>
                <a:ea typeface="+mn-ea"/>
                <a:cs typeface="+mn-cs"/>
              </a:rPr>
              <a:t> can be utilized. This may sometimes identify the source of bleeding (e.g. a malignancy), or indicate if it is proximal to the rectum. In volvulus, a flatus tube may be passed under direct vision to untwist the bowel and relieve the obstruction.</a:t>
            </a:r>
          </a:p>
          <a:p>
            <a:pPr algn="l" rtl="0"/>
            <a:r>
              <a:rPr lang="en-US" sz="1200" i="1" kern="1200" dirty="0" smtClean="0">
                <a:solidFill>
                  <a:schemeClr val="tx1"/>
                </a:solidFill>
                <a:effectLst/>
                <a:latin typeface="+mn-lt"/>
                <a:ea typeface="+mn-ea"/>
                <a:cs typeface="+mn-cs"/>
              </a:rPr>
              <a:t>Flexible sigmoidoscopy and colonoscopy</a:t>
            </a:r>
            <a:r>
              <a:rPr lang="en-US" sz="1200" kern="1200" dirty="0" smtClean="0">
                <a:solidFill>
                  <a:schemeClr val="tx1"/>
                </a:solidFill>
                <a:effectLst/>
                <a:latin typeface="+mn-lt"/>
                <a:ea typeface="+mn-ea"/>
                <a:cs typeface="+mn-cs"/>
              </a:rPr>
              <a:t> can aid diagnosis of several causes of the acute abdomen, including inflammatory bowel disease and malignancy. Colonic stent insertion at endoscopy may relieve large bowel obstruction, and is an alternative to stoma formation.</a:t>
            </a:r>
          </a:p>
          <a:p>
            <a:pPr algn="l" rtl="0"/>
            <a:r>
              <a:rPr lang="en-US" sz="1200" kern="1200" dirty="0" smtClean="0">
                <a:solidFill>
                  <a:schemeClr val="tx1"/>
                </a:solidFill>
                <a:effectLst/>
                <a:latin typeface="+mn-lt"/>
                <a:ea typeface="+mn-ea"/>
                <a:cs typeface="+mn-cs"/>
              </a:rPr>
              <a:t>Gastroscopy can confirm the presence of gastric and duodenal ulcers, malignancy, gastritis and coeliac disease. </a:t>
            </a:r>
            <a:r>
              <a:rPr lang="en-US" sz="1200" i="1" kern="1200" dirty="0" smtClean="0">
                <a:solidFill>
                  <a:schemeClr val="tx1"/>
                </a:solidFill>
                <a:effectLst/>
                <a:latin typeface="+mn-lt"/>
                <a:ea typeface="+mn-ea"/>
                <a:cs typeface="+mn-cs"/>
              </a:rPr>
              <a:t>Endoscopic retrograde cholangiopancreatography</a:t>
            </a:r>
            <a:r>
              <a:rPr lang="en-US" sz="1200" kern="1200" dirty="0" smtClean="0">
                <a:solidFill>
                  <a:schemeClr val="tx1"/>
                </a:solidFill>
                <a:effectLst/>
                <a:latin typeface="+mn-lt"/>
                <a:ea typeface="+mn-ea"/>
                <a:cs typeface="+mn-cs"/>
              </a:rPr>
              <a:t> (ERCP) can also be therapeutic in relieving biliary obstruction, especially in ascending cholangitis.</a:t>
            </a:r>
          </a:p>
          <a:p>
            <a:pPr algn="l" rtl="0"/>
            <a:r>
              <a:rPr lang="en-US" sz="1200" b="1" kern="1200" dirty="0" smtClean="0">
                <a:solidFill>
                  <a:schemeClr val="tx1"/>
                </a:solidFill>
                <a:effectLst/>
                <a:latin typeface="+mn-lt"/>
                <a:ea typeface="+mn-ea"/>
                <a:cs typeface="+mn-cs"/>
              </a:rPr>
              <a:t>Water-soluble gastrointestinal contrast studies</a:t>
            </a:r>
            <a:r>
              <a:rPr lang="en-US" sz="1200" kern="1200" dirty="0" smtClean="0">
                <a:solidFill>
                  <a:schemeClr val="tx1"/>
                </a:solidFill>
                <a:effectLst/>
                <a:latin typeface="+mn-lt"/>
                <a:ea typeface="+mn-ea"/>
                <a:cs typeface="+mn-cs"/>
              </a:rPr>
              <a:t> - these can be useful in the diagnosis of mechanical large bowel and pseudoobstruction, although CT is used more frequently and can provide additional information of the pathology involved.9 In pseudo-obstruction, contrast studies can sometimes be therapeutic.</a:t>
            </a:r>
          </a:p>
          <a:p>
            <a:pPr algn="l" rtl="0"/>
            <a:r>
              <a:rPr lang="en-US" sz="1200" kern="1200" dirty="0" smtClean="0">
                <a:solidFill>
                  <a:schemeClr val="tx1"/>
                </a:solidFill>
                <a:effectLst/>
                <a:latin typeface="+mn-lt"/>
                <a:ea typeface="+mn-ea"/>
                <a:cs typeface="+mn-cs"/>
              </a:rPr>
              <a:t>In postoperative patients, they are also useful in identifying anastomotic leaks. Small bowel follow-through examinations are also helpful for identifying rarer causes of mechanical small bowel obstruction (e.g. tumours), which can be difficult to diagnose.</a:t>
            </a:r>
          </a:p>
          <a:p>
            <a:pPr algn="l" rtl="0"/>
            <a:r>
              <a:rPr lang="en-US" sz="1200" b="1" kern="1200" dirty="0" smtClean="0">
                <a:solidFill>
                  <a:schemeClr val="tx1"/>
                </a:solidFill>
                <a:effectLst/>
                <a:latin typeface="+mn-lt"/>
                <a:ea typeface="+mn-ea"/>
                <a:cs typeface="+mn-cs"/>
              </a:rPr>
              <a:t>Laparoscopy/laparotomy</a:t>
            </a:r>
            <a:r>
              <a:rPr lang="en-US" sz="1200" kern="1200" dirty="0" smtClean="0">
                <a:solidFill>
                  <a:schemeClr val="tx1"/>
                </a:solidFill>
                <a:effectLst/>
                <a:latin typeface="+mn-lt"/>
                <a:ea typeface="+mn-ea"/>
                <a:cs typeface="+mn-cs"/>
              </a:rPr>
              <a:t> - laparoscopy is useful in patients in whom the exact diagnosis is unclear despite appropriate non-invasive investigation, especially if appendicitis, cholecystitis, perforated peptic ulcer or pelvic inflammatory disease are suspected. Early laparoscopy can provide a higher diagnostic accuracy and allow treatment in patients with acute abdominal pain of uncertain aetiology.</a:t>
            </a:r>
          </a:p>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35</a:t>
            </a:fld>
            <a:endParaRPr lang="ar-SA"/>
          </a:p>
        </p:txBody>
      </p:sp>
    </p:spTree>
    <p:extLst>
      <p:ext uri="{BB962C8B-B14F-4D97-AF65-F5344CB8AC3E}">
        <p14:creationId xmlns:p14="http://schemas.microsoft.com/office/powerpoint/2010/main" val="3244146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45</a:t>
            </a:fld>
            <a:endParaRPr lang="ar-SA"/>
          </a:p>
        </p:txBody>
      </p:sp>
    </p:spTree>
    <p:extLst>
      <p:ext uri="{BB962C8B-B14F-4D97-AF65-F5344CB8AC3E}">
        <p14:creationId xmlns:p14="http://schemas.microsoft.com/office/powerpoint/2010/main" val="217214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b="1" dirty="0" smtClean="0"/>
              <a:t>INTRODUCTION</a:t>
            </a:r>
          </a:p>
          <a:p>
            <a:pPr algn="l" rtl="0"/>
            <a:r>
              <a:rPr lang="en-US" dirty="0" smtClean="0"/>
              <a:t>Abdominal pain (whether a new pain or an exacerbation of a</a:t>
            </a:r>
            <a:r>
              <a:rPr lang="en-US" baseline="0" dirty="0" smtClean="0"/>
              <a:t> </a:t>
            </a:r>
            <a:r>
              <a:rPr lang="en-US" dirty="0" smtClean="0"/>
              <a:t>chronic pain) is one of the most common reasons why patients</a:t>
            </a:r>
            <a:r>
              <a:rPr lang="en-US" baseline="0" dirty="0" smtClean="0"/>
              <a:t> </a:t>
            </a:r>
            <a:r>
              <a:rPr lang="en-US" dirty="0" smtClean="0"/>
              <a:t>seek medical attention. The main questions that the clinician</a:t>
            </a:r>
            <a:r>
              <a:rPr lang="en-US" baseline="0" dirty="0" smtClean="0"/>
              <a:t> </a:t>
            </a:r>
            <a:r>
              <a:rPr lang="en-US" dirty="0" smtClean="0"/>
              <a:t>needs to answer when evaluating a patient with abdominal pain</a:t>
            </a:r>
            <a:r>
              <a:rPr lang="en-US" baseline="0" dirty="0" smtClean="0"/>
              <a:t> </a:t>
            </a:r>
            <a:r>
              <a:rPr lang="en-US" dirty="0" smtClean="0"/>
              <a:t>are ‘Does the patient have an acute abdomen or not?’ and ‘Does</a:t>
            </a:r>
            <a:r>
              <a:rPr lang="en-US" baseline="0" dirty="0" smtClean="0"/>
              <a:t> </a:t>
            </a:r>
            <a:r>
              <a:rPr lang="en-US" dirty="0" smtClean="0"/>
              <a:t>the patient need an</a:t>
            </a:r>
            <a:r>
              <a:rPr lang="en-US" baseline="0" dirty="0" smtClean="0"/>
              <a:t> </a:t>
            </a:r>
            <a:r>
              <a:rPr lang="en-US" dirty="0" smtClean="0"/>
              <a:t>operation?’ Without prompt diagnosis and</a:t>
            </a:r>
            <a:r>
              <a:rPr lang="en-US" baseline="0" dirty="0" smtClean="0"/>
              <a:t> </a:t>
            </a:r>
            <a:r>
              <a:rPr lang="en-US" dirty="0" smtClean="0"/>
              <a:t>treatment, an ‘acute abdomen’ may lead to serious complications</a:t>
            </a:r>
            <a:r>
              <a:rPr lang="en-US" baseline="0" dirty="0" smtClean="0"/>
              <a:t> </a:t>
            </a:r>
            <a:r>
              <a:rPr lang="en-US" dirty="0" smtClean="0"/>
              <a:t>and possibly the patient’s death.</a:t>
            </a:r>
          </a:p>
          <a:p>
            <a:pPr algn="l" rtl="0"/>
            <a:r>
              <a:rPr lang="en-US" dirty="0" smtClean="0"/>
              <a:t>‘Acute abdomen’ is a general term used to describe a variety of</a:t>
            </a:r>
            <a:r>
              <a:rPr lang="en-US" baseline="0" dirty="0" smtClean="0"/>
              <a:t> </a:t>
            </a:r>
            <a:r>
              <a:rPr lang="en-US" dirty="0" smtClean="0"/>
              <a:t>serious intra-abdominal pathologies that mandate emergency or</a:t>
            </a:r>
            <a:r>
              <a:rPr lang="en-US" baseline="0" dirty="0" smtClean="0"/>
              <a:t> </a:t>
            </a:r>
            <a:r>
              <a:rPr lang="en-US" dirty="0" smtClean="0"/>
              <a:t>urgent surgical (‘surgical abdomen’) or major medical intervention.</a:t>
            </a:r>
          </a:p>
          <a:p>
            <a:pPr algn="l" rtl="0"/>
            <a:r>
              <a:rPr lang="en-US" b="1" dirty="0" smtClean="0"/>
              <a:t>The aetiologies of this condition are very diverse.</a:t>
            </a:r>
          </a:p>
          <a:p>
            <a:pPr algn="l" rtl="0"/>
            <a:r>
              <a:rPr lang="en-US" b="1" dirty="0" smtClean="0"/>
              <a:t>Their prevalence varies by age, gender and geography.</a:t>
            </a:r>
          </a:p>
          <a:p>
            <a:pPr algn="l" rtl="0"/>
            <a:r>
              <a:rPr lang="en-US" dirty="0" smtClean="0"/>
              <a:t>A detailed medical and surgical history and a thorough physical</a:t>
            </a:r>
            <a:r>
              <a:rPr lang="en-US" baseline="0" dirty="0" smtClean="0"/>
              <a:t> </a:t>
            </a:r>
            <a:r>
              <a:rPr lang="en-US" dirty="0" smtClean="0"/>
              <a:t>examination help to narrow the differential diagnosis. An knowledge</a:t>
            </a:r>
            <a:r>
              <a:rPr lang="en-US" baseline="0" dirty="0" smtClean="0"/>
              <a:t> </a:t>
            </a:r>
            <a:r>
              <a:rPr lang="en-US" dirty="0" smtClean="0"/>
              <a:t>of anatomy and an understanding of</a:t>
            </a:r>
            <a:r>
              <a:rPr lang="en-US" baseline="0" dirty="0" smtClean="0"/>
              <a:t> </a:t>
            </a:r>
            <a:r>
              <a:rPr lang="en-US" dirty="0" smtClean="0"/>
              <a:t>the nature of the</a:t>
            </a:r>
            <a:r>
              <a:rPr lang="en-US" baseline="0" dirty="0" smtClean="0"/>
              <a:t> </a:t>
            </a:r>
            <a:r>
              <a:rPr lang="en-US" dirty="0" smtClean="0"/>
              <a:t>patient’s symptoms are essential.</a:t>
            </a:r>
          </a:p>
          <a:p>
            <a:pPr algn="l" rtl="0"/>
            <a:r>
              <a:rPr lang="en-US" dirty="0" smtClean="0"/>
              <a:t>During the interview, specific characteristics of the pain need</a:t>
            </a:r>
            <a:r>
              <a:rPr lang="en-US" baseline="0" dirty="0" smtClean="0"/>
              <a:t> </a:t>
            </a:r>
            <a:r>
              <a:rPr lang="en-US" dirty="0" smtClean="0"/>
              <a:t>to be evaluated.</a:t>
            </a:r>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5</a:t>
            </a:fld>
            <a:endParaRPr lang="ar-SA"/>
          </a:p>
        </p:txBody>
      </p:sp>
    </p:spTree>
    <p:extLst>
      <p:ext uri="{BB962C8B-B14F-4D97-AF65-F5344CB8AC3E}">
        <p14:creationId xmlns:p14="http://schemas.microsoft.com/office/powerpoint/2010/main" val="1954997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icrosoft YaHei Light" panose="020B0502040204020203" pitchFamily="34" charset="-122"/>
                <a:ea typeface="Microsoft YaHei Light" panose="020B0502040204020203" pitchFamily="34" charset="-122"/>
                <a:cs typeface="+mn-cs"/>
              </a:rPr>
              <a:t>The aim of any investigation is that to:</a:t>
            </a:r>
          </a:p>
          <a:p>
            <a:pPr lvl="0" algn="l" rtl="0"/>
            <a:r>
              <a:rPr lang="en-US" sz="1200" kern="1200" dirty="0" smtClean="0">
                <a:solidFill>
                  <a:schemeClr val="tx1"/>
                </a:solidFill>
                <a:effectLst/>
                <a:latin typeface="Microsoft YaHei Light" panose="020B0502040204020203" pitchFamily="34" charset="-122"/>
                <a:ea typeface="Microsoft YaHei Light" panose="020B0502040204020203" pitchFamily="34" charset="-122"/>
                <a:cs typeface="+mn-cs"/>
              </a:rPr>
              <a:t>Establish a diagnosis from a list of differentials;</a:t>
            </a:r>
          </a:p>
          <a:p>
            <a:pPr lvl="0" algn="l" rtl="0"/>
            <a:r>
              <a:rPr lang="en-US" sz="1200" kern="1200" dirty="0" smtClean="0">
                <a:solidFill>
                  <a:schemeClr val="tx1"/>
                </a:solidFill>
                <a:effectLst/>
                <a:latin typeface="Microsoft YaHei Light" panose="020B0502040204020203" pitchFamily="34" charset="-122"/>
                <a:ea typeface="Microsoft YaHei Light" panose="020B0502040204020203" pitchFamily="34" charset="-122"/>
                <a:cs typeface="+mn-cs"/>
              </a:rPr>
              <a:t>Provide information on the patient’s assessment and fitness for surgery and likely outcome;</a:t>
            </a:r>
          </a:p>
          <a:p>
            <a:pPr lvl="0" algn="l" rtl="0"/>
            <a:r>
              <a:rPr lang="en-US" sz="1200" kern="1200" dirty="0" smtClean="0">
                <a:solidFill>
                  <a:schemeClr val="tx1"/>
                </a:solidFill>
                <a:effectLst/>
                <a:latin typeface="Microsoft YaHei Light" panose="020B0502040204020203" pitchFamily="34" charset="-122"/>
                <a:ea typeface="Microsoft YaHei Light" panose="020B0502040204020203" pitchFamily="34" charset="-122"/>
                <a:cs typeface="+mn-cs"/>
              </a:rPr>
              <a:t>Guide surgical or non-surgical management (e.g. open or endovascular repair of a ruptured aneurysm).</a:t>
            </a:r>
          </a:p>
          <a:p>
            <a:pPr lvl="0" algn="l" rtl="0"/>
            <a:r>
              <a:rPr lang="en-US" sz="1200" kern="1200" dirty="0" smtClean="0">
                <a:solidFill>
                  <a:schemeClr val="tx1"/>
                </a:solidFill>
                <a:effectLst/>
                <a:latin typeface="Microsoft YaHei Light" panose="020B0502040204020203" pitchFamily="34" charset="-122"/>
                <a:ea typeface="Microsoft YaHei Light" panose="020B0502040204020203" pitchFamily="34" charset="-122"/>
                <a:cs typeface="+mn-cs"/>
              </a:rPr>
              <a:t>To assess the intervention responsiveness</a:t>
            </a:r>
            <a:r>
              <a:rPr lang="en-US" sz="1200" kern="1200" baseline="0" dirty="0" smtClean="0">
                <a:solidFill>
                  <a:schemeClr val="tx1"/>
                </a:solidFill>
                <a:effectLst/>
                <a:latin typeface="Microsoft YaHei Light" panose="020B0502040204020203" pitchFamily="34" charset="-122"/>
                <a:ea typeface="Microsoft YaHei Light" panose="020B0502040204020203" pitchFamily="34" charset="-122"/>
                <a:cs typeface="+mn-cs"/>
              </a:rPr>
              <a:t> and follow-up.</a:t>
            </a:r>
            <a:endParaRPr lang="en-US" sz="1200" kern="1200" dirty="0" smtClean="0">
              <a:solidFill>
                <a:schemeClr val="tx1"/>
              </a:solidFill>
              <a:effectLst/>
              <a:latin typeface="Microsoft YaHei Light" panose="020B0502040204020203" pitchFamily="34" charset="-122"/>
              <a:ea typeface="Microsoft YaHei Light" panose="020B0502040204020203" pitchFamily="34" charset="-122"/>
              <a:cs typeface="+mn-cs"/>
            </a:endParaRPr>
          </a:p>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6</a:t>
            </a:fld>
            <a:endParaRPr lang="ar-SA"/>
          </a:p>
        </p:txBody>
      </p:sp>
    </p:spTree>
    <p:extLst>
      <p:ext uri="{BB962C8B-B14F-4D97-AF65-F5344CB8AC3E}">
        <p14:creationId xmlns:p14="http://schemas.microsoft.com/office/powerpoint/2010/main" val="2972562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smtClean="0">
                <a:solidFill>
                  <a:schemeClr val="tx1"/>
                </a:solidFill>
                <a:effectLst/>
                <a:latin typeface="+mn-lt"/>
                <a:ea typeface="+mn-ea"/>
                <a:cs typeface="+mn-cs"/>
              </a:rPr>
              <a:t>The aetiologies of acute abdominal condition are very diverse.</a:t>
            </a:r>
          </a:p>
          <a:p>
            <a:pPr algn="l" rtl="0"/>
            <a:r>
              <a:rPr lang="en-US" sz="1200" kern="1200" dirty="0" smtClean="0">
                <a:solidFill>
                  <a:schemeClr val="tx1"/>
                </a:solidFill>
                <a:effectLst/>
                <a:latin typeface="+mn-lt"/>
                <a:ea typeface="+mn-ea"/>
                <a:cs typeface="+mn-cs"/>
              </a:rPr>
              <a:t>Their prevalence varies by age, gender and geography.</a:t>
            </a:r>
          </a:p>
          <a:p>
            <a:pPr algn="l" rtl="0"/>
            <a:r>
              <a:rPr lang="en-US" sz="1200" kern="1200" dirty="0" smtClean="0">
                <a:solidFill>
                  <a:schemeClr val="tx1"/>
                </a:solidFill>
                <a:effectLst/>
                <a:latin typeface="+mn-lt"/>
                <a:ea typeface="+mn-ea"/>
                <a:cs typeface="+mn-cs"/>
              </a:rPr>
              <a:t>A detailed medical and surgical history and a thorough physical examination help to narrow the differential diagnosis. An knowledge of anatomy and an understanding of the nature of the patient’s symptoms are essential. During the interview, specific characteristics of the pain need to be evaluated.))</a:t>
            </a:r>
          </a:p>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7</a:t>
            </a:fld>
            <a:endParaRPr lang="ar-SA"/>
          </a:p>
        </p:txBody>
      </p:sp>
    </p:spTree>
    <p:extLst>
      <p:ext uri="{BB962C8B-B14F-4D97-AF65-F5344CB8AC3E}">
        <p14:creationId xmlns:p14="http://schemas.microsoft.com/office/powerpoint/2010/main" val="3472145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1"/>
            <a:r>
              <a:rPr lang="en-US" sz="1200" b="1" kern="1200" dirty="0" smtClean="0">
                <a:solidFill>
                  <a:schemeClr val="tx1"/>
                </a:solidFill>
                <a:effectLst/>
                <a:latin typeface="+mn-lt"/>
                <a:ea typeface="+mn-ea"/>
                <a:cs typeface="+mn-cs"/>
              </a:rPr>
              <a:t>INTRODUCTION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((Abdominal pain (whether a new pain or an exacerbation of a chronic pain) is one of the most common reasons why patients seek medical attention. The main questions that the clinician needs to answer when evaluating a patient with abdominal pain are ‘Does the patient have an acute abdomen or not?’ and ‘Does the patient need an operation?’ Without prompt diagnosis and treatment, an ‘acute abdomen’ may lead to serious complications and possibly the patient’s death.</a:t>
            </a:r>
          </a:p>
          <a:p>
            <a:pPr algn="l" rtl="0"/>
            <a:r>
              <a:rPr lang="en-US" sz="1200" kern="1200" dirty="0" smtClean="0">
                <a:solidFill>
                  <a:schemeClr val="tx1"/>
                </a:solidFill>
                <a:effectLst/>
                <a:latin typeface="+mn-lt"/>
                <a:ea typeface="+mn-ea"/>
                <a:cs typeface="+mn-cs"/>
              </a:rPr>
              <a:t>‘Acute abdomen’ is a general term used to describe a variety of serious intra-abdominal pathologies that mandate emergency or urgent surgical (‘surgical abdomen’) or major medical intervention. </a:t>
            </a:r>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8</a:t>
            </a:fld>
            <a:endParaRPr lang="ar-SA"/>
          </a:p>
        </p:txBody>
      </p:sp>
    </p:spTree>
    <p:extLst>
      <p:ext uri="{BB962C8B-B14F-4D97-AF65-F5344CB8AC3E}">
        <p14:creationId xmlns:p14="http://schemas.microsoft.com/office/powerpoint/2010/main" val="1284043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Pain can be classified into three types:</a:t>
            </a:r>
          </a:p>
          <a:p>
            <a:pPr algn="l" rtl="0"/>
            <a:r>
              <a:rPr lang="en-US" sz="1200" b="1" kern="1200" dirty="0" smtClean="0">
                <a:solidFill>
                  <a:schemeClr val="tx1"/>
                </a:solidFill>
                <a:effectLst/>
                <a:latin typeface="+mn-lt"/>
                <a:ea typeface="+mn-ea"/>
                <a:cs typeface="+mn-cs"/>
              </a:rPr>
              <a:t>Visceral pain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This is often </a:t>
            </a:r>
            <a:r>
              <a:rPr lang="en-US" sz="1200" b="1" kern="1200" dirty="0" smtClean="0">
                <a:solidFill>
                  <a:schemeClr val="tx1"/>
                </a:solidFill>
                <a:effectLst/>
                <a:latin typeface="+mn-lt"/>
                <a:ea typeface="+mn-ea"/>
                <a:cs typeface="+mn-cs"/>
              </a:rPr>
              <a:t>diffuse</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difficult to localize</a:t>
            </a:r>
            <a:r>
              <a:rPr lang="en-US" sz="1200" kern="1200" dirty="0" smtClean="0">
                <a:solidFill>
                  <a:schemeClr val="tx1"/>
                </a:solidFill>
                <a:effectLst/>
                <a:latin typeface="+mn-lt"/>
                <a:ea typeface="+mn-ea"/>
                <a:cs typeface="+mn-cs"/>
              </a:rPr>
              <a:t>. The patient may indicate pain in the midline in cutaneous dermatomes which correspond to the level at which the visceral nerves enter the spinal cord, i.e. </a:t>
            </a:r>
            <a:r>
              <a:rPr lang="en-US" sz="1200" i="1" kern="1200" dirty="0" smtClean="0">
                <a:solidFill>
                  <a:schemeClr val="tx1"/>
                </a:solidFill>
                <a:effectLst/>
                <a:latin typeface="+mn-lt"/>
                <a:ea typeface="+mn-ea"/>
                <a:cs typeface="+mn-cs"/>
              </a:rPr>
              <a:t>viscera-somatic convergence</a:t>
            </a:r>
            <a:r>
              <a:rPr lang="en-US" sz="1200" kern="1200" dirty="0" smtClean="0">
                <a:solidFill>
                  <a:schemeClr val="tx1"/>
                </a:solidFill>
                <a:effectLst/>
                <a:latin typeface="+mn-lt"/>
                <a:ea typeface="+mn-ea"/>
                <a:cs typeface="+mn-cs"/>
              </a:rPr>
              <a:t>. Examples include obstruction or infarction of the small bowel pain presenting as T10 level peri-umbilical pain, or early appendicitis presenting as peri-umbilical pain. Autonomic reflexes related to visceral pain can result in nausea and vomiting, even if no gastrointestinal obstruction is present.</a:t>
            </a:r>
          </a:p>
          <a:p>
            <a:pPr algn="l" rtl="0"/>
            <a:r>
              <a:rPr lang="en-US" sz="1200" b="1" kern="1200" dirty="0" smtClean="0">
                <a:solidFill>
                  <a:schemeClr val="tx1"/>
                </a:solidFill>
                <a:effectLst/>
                <a:latin typeface="+mn-lt"/>
                <a:ea typeface="+mn-ea"/>
                <a:cs typeface="+mn-cs"/>
              </a:rPr>
              <a:t>Somatic pain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The patient often </a:t>
            </a:r>
            <a:r>
              <a:rPr lang="en-US" sz="1200" b="1" kern="1200" dirty="0" smtClean="0">
                <a:solidFill>
                  <a:schemeClr val="tx1"/>
                </a:solidFill>
                <a:effectLst/>
                <a:latin typeface="+mn-lt"/>
                <a:ea typeface="+mn-ea"/>
                <a:cs typeface="+mn-cs"/>
              </a:rPr>
              <a:t>accurately localizes </a:t>
            </a:r>
            <a:r>
              <a:rPr lang="en-US" sz="1200" kern="1200" dirty="0" smtClean="0">
                <a:solidFill>
                  <a:schemeClr val="tx1"/>
                </a:solidFill>
                <a:effectLst/>
                <a:latin typeface="+mn-lt"/>
                <a:ea typeface="+mn-ea"/>
                <a:cs typeface="+mn-cs"/>
              </a:rPr>
              <a:t>this </a:t>
            </a:r>
            <a:r>
              <a:rPr lang="en-US" sz="1200" b="1" kern="1200" dirty="0" smtClean="0">
                <a:solidFill>
                  <a:schemeClr val="tx1"/>
                </a:solidFill>
                <a:effectLst/>
                <a:latin typeface="+mn-lt"/>
                <a:ea typeface="+mn-ea"/>
                <a:cs typeface="+mn-cs"/>
              </a:rPr>
              <a:t>sharp</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intense pain </a:t>
            </a:r>
            <a:r>
              <a:rPr lang="en-US" sz="1200" kern="1200" dirty="0" smtClean="0">
                <a:solidFill>
                  <a:schemeClr val="tx1"/>
                </a:solidFill>
                <a:effectLst/>
                <a:latin typeface="+mn-lt"/>
                <a:ea typeface="+mn-ea"/>
                <a:cs typeface="+mn-cs"/>
              </a:rPr>
              <a:t>over the area of pathology. It occurs when the abdominal wall or parietal peritoneum is involved in the pathology or has been irritated by e.g. inflammatory mediators. A good example include is acute appendicitis, where the pain classically moves from the peri-umbilical region (visceral inflammation) to the right iliac fossa (</a:t>
            </a:r>
            <a:r>
              <a:rPr lang="en-US" sz="1200" i="1" kern="1200" dirty="0" smtClean="0">
                <a:solidFill>
                  <a:schemeClr val="tx1"/>
                </a:solidFill>
                <a:effectLst/>
                <a:latin typeface="+mn-lt"/>
                <a:ea typeface="+mn-ea"/>
                <a:cs typeface="+mn-cs"/>
              </a:rPr>
              <a:t>visceral and peritoneal inflammation</a:t>
            </a:r>
            <a:r>
              <a:rPr lang="en-US" sz="1200" kern="1200" dirty="0" smtClean="0">
                <a:solidFill>
                  <a:schemeClr val="tx1"/>
                </a:solidFill>
                <a:effectLst/>
                <a:latin typeface="+mn-lt"/>
                <a:ea typeface="+mn-ea"/>
                <a:cs typeface="+mn-cs"/>
              </a:rPr>
              <a:t>).</a:t>
            </a:r>
          </a:p>
          <a:p>
            <a:pPr algn="l" rtl="0"/>
            <a:r>
              <a:rPr lang="en-US" sz="1200" b="1" kern="1200" dirty="0" smtClean="0">
                <a:solidFill>
                  <a:schemeClr val="tx1"/>
                </a:solidFill>
                <a:effectLst/>
                <a:latin typeface="+mn-lt"/>
                <a:ea typeface="+mn-ea"/>
                <a:cs typeface="+mn-cs"/>
              </a:rPr>
              <a:t>Referred pain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Referred pain occurs when irritation of an abdominal viscus is </a:t>
            </a:r>
            <a:r>
              <a:rPr lang="en-US" sz="1200" b="1" kern="1200" dirty="0" smtClean="0">
                <a:solidFill>
                  <a:schemeClr val="tx1"/>
                </a:solidFill>
                <a:effectLst/>
                <a:latin typeface="+mn-lt"/>
                <a:ea typeface="+mn-ea"/>
                <a:cs typeface="+mn-cs"/>
              </a:rPr>
              <a:t>not felt within the anatomical location of the organ</a:t>
            </a:r>
            <a:r>
              <a:rPr lang="en-US" sz="1200" kern="1200" dirty="0" smtClean="0">
                <a:solidFill>
                  <a:schemeClr val="tx1"/>
                </a:solidFill>
                <a:effectLst/>
                <a:latin typeface="+mn-lt"/>
                <a:ea typeface="+mn-ea"/>
                <a:cs typeface="+mn-cs"/>
              </a:rPr>
              <a:t>, but at a cutaneous site, which may be some distance away. This pain occurs because </a:t>
            </a:r>
            <a:r>
              <a:rPr lang="en-US" sz="1200" b="1" kern="1200" dirty="0" smtClean="0">
                <a:solidFill>
                  <a:schemeClr val="tx1"/>
                </a:solidFill>
                <a:effectLst/>
                <a:latin typeface="+mn-lt"/>
                <a:ea typeface="+mn-ea"/>
                <a:cs typeface="+mn-cs"/>
              </a:rPr>
              <a:t>the convergence of visceral and somatic nerves in the spinal cord </a:t>
            </a:r>
            <a:r>
              <a:rPr lang="en-US" sz="1200" kern="1200" dirty="0" smtClean="0">
                <a:solidFill>
                  <a:schemeClr val="tx1"/>
                </a:solidFill>
                <a:effectLst/>
                <a:latin typeface="+mn-lt"/>
                <a:ea typeface="+mn-ea"/>
                <a:cs typeface="+mn-cs"/>
              </a:rPr>
              <a:t>depends on the embryological origin of the abdominal viscus, which in some cases is initially distant from the abdominal cavity. For example, shoulder tip pain, which can indicate a diaphragmatic problem as both areas are innervated by C4/5 nerves.</a:t>
            </a:r>
          </a:p>
          <a:p>
            <a:pPr algn="l"/>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10</a:t>
            </a:fld>
            <a:endParaRPr lang="ar-SA"/>
          </a:p>
        </p:txBody>
      </p:sp>
    </p:spTree>
    <p:extLst>
      <p:ext uri="{BB962C8B-B14F-4D97-AF65-F5344CB8AC3E}">
        <p14:creationId xmlns:p14="http://schemas.microsoft.com/office/powerpoint/2010/main" val="1314339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1" kern="1200" dirty="0" smtClean="0">
                <a:solidFill>
                  <a:schemeClr val="tx1"/>
                </a:solidFill>
                <a:effectLst/>
                <a:latin typeface="+mn-lt"/>
                <a:ea typeface="+mn-ea"/>
                <a:cs typeface="+mn-cs"/>
              </a:rPr>
              <a:t>Pregnancy:</a:t>
            </a:r>
            <a:r>
              <a:rPr lang="en-US" sz="1200" kern="1200" dirty="0" smtClean="0">
                <a:solidFill>
                  <a:schemeClr val="tx1"/>
                </a:solidFill>
                <a:effectLst/>
                <a:latin typeface="+mn-lt"/>
                <a:ea typeface="+mn-ea"/>
                <a:cs typeface="+mn-cs"/>
              </a:rPr>
              <a:t> In pregnancy, the gravid uterus can displace pelvic and lower abdominal viscera, resulting in alteration of pain location in some pathologies e.g. somatic pain in acute appendicitis can be located within the upper abdomen.</a:t>
            </a:r>
          </a:p>
          <a:p>
            <a:pPr algn="l" rtl="0"/>
            <a:r>
              <a:rPr lang="en-US" sz="1200" b="1" i="1" kern="1200" dirty="0" smtClean="0">
                <a:solidFill>
                  <a:schemeClr val="tx1"/>
                </a:solidFill>
                <a:effectLst/>
                <a:latin typeface="+mn-lt"/>
                <a:ea typeface="+mn-ea"/>
                <a:cs typeface="+mn-cs"/>
              </a:rPr>
              <a:t>Elderly:</a:t>
            </a:r>
            <a:r>
              <a:rPr lang="en-US" sz="1200" kern="1200" dirty="0" smtClean="0">
                <a:solidFill>
                  <a:schemeClr val="tx1"/>
                </a:solidFill>
                <a:effectLst/>
                <a:latin typeface="+mn-lt"/>
                <a:ea typeface="+mn-ea"/>
                <a:cs typeface="+mn-cs"/>
              </a:rPr>
              <a:t> the acute abdomen is common in elderly population, but diagnosis can be challenging and many suffer high morbidity and mortality. This is because of decreasing immune function, increasing co-morbidities (e.g. ischaemic heart disease, diabetes, chronic obstructive pulmonary disease), medications (e.g. nonsteroidal anti-inflammatory drugs, steroids) and increasing incidence of malignancy, diverticular disease, infections, abdominal aortic aneurysm or mesenteric ischaemia. They also tend to wait longer before seeking medical attention and present with vague symptoms. Peritonitis may also not present with classical guarding, rigidity or rebound tenderness.5 White blood cells and C-reactive protein may also not be raised as much as in younger populations.</a:t>
            </a:r>
          </a:p>
          <a:p>
            <a:pPr algn="l" rtl="0"/>
            <a:r>
              <a:rPr lang="en-US" sz="1200" b="1" i="1" kern="1200" dirty="0" smtClean="0">
                <a:solidFill>
                  <a:schemeClr val="tx1"/>
                </a:solidFill>
                <a:effectLst/>
                <a:latin typeface="+mn-lt"/>
                <a:ea typeface="+mn-ea"/>
                <a:cs typeface="+mn-cs"/>
              </a:rPr>
              <a:t>Immunocompromised patients:</a:t>
            </a:r>
            <a:r>
              <a:rPr lang="en-US" sz="1200" kern="1200" dirty="0" smtClean="0">
                <a:solidFill>
                  <a:schemeClr val="tx1"/>
                </a:solidFill>
                <a:effectLst/>
                <a:latin typeface="+mn-lt"/>
                <a:ea typeface="+mn-ea"/>
                <a:cs typeface="+mn-cs"/>
              </a:rPr>
              <a:t> they (e.g. Transplant recipients, chemotherapy recipients, haematological and other malignant conditions, HIV sufferers) may also not give a good history of pain or the signs and symptoms may be reduced due to a diminished production of inflammatory mediators and decreased peritoneal irritation leading to a reduction in localized pain. The medications some of these patients are taking can also lead to their own abdominal complications. A high index of suspicion and an appreciation for the lack of clinical signs and/or positive laboratory results are required for this group.</a:t>
            </a:r>
          </a:p>
          <a:p>
            <a:pPr algn="l"/>
            <a:r>
              <a:rPr lang="en-US" sz="1200" b="1" i="1" kern="1200" dirty="0" smtClean="0">
                <a:solidFill>
                  <a:schemeClr val="tx1"/>
                </a:solidFill>
                <a:effectLst/>
                <a:latin typeface="+mn-lt"/>
                <a:ea typeface="+mn-ea"/>
                <a:cs typeface="+mn-cs"/>
              </a:rPr>
              <a:t>Alteration of normal anatomy:</a:t>
            </a:r>
            <a:r>
              <a:rPr lang="en-US" sz="1200" kern="1200" dirty="0" smtClean="0">
                <a:solidFill>
                  <a:schemeClr val="tx1"/>
                </a:solidFill>
                <a:effectLst/>
                <a:latin typeface="+mn-lt"/>
                <a:ea typeface="+mn-ea"/>
                <a:cs typeface="+mn-cs"/>
              </a:rPr>
              <a:t> previous surgery or embryological anatomical variations, e.g. mal-rotation, sinus-invertus, can also alter the presentation and differential diagnosis of abdominal pain. Patient factors should always be appreciated when generating a list of differential diagnosis and organizing timely investigations.</a:t>
            </a:r>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11</a:t>
            </a:fld>
            <a:endParaRPr lang="ar-SA"/>
          </a:p>
        </p:txBody>
      </p:sp>
    </p:spTree>
    <p:extLst>
      <p:ext uri="{BB962C8B-B14F-4D97-AF65-F5344CB8AC3E}">
        <p14:creationId xmlns:p14="http://schemas.microsoft.com/office/powerpoint/2010/main" val="1650446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12</a:t>
            </a:fld>
            <a:endParaRPr lang="ar-SA"/>
          </a:p>
        </p:txBody>
      </p:sp>
    </p:spTree>
    <p:extLst>
      <p:ext uri="{BB962C8B-B14F-4D97-AF65-F5344CB8AC3E}">
        <p14:creationId xmlns:p14="http://schemas.microsoft.com/office/powerpoint/2010/main" val="696874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b="1" i="1" kern="1200" dirty="0" smtClean="0">
                <a:solidFill>
                  <a:schemeClr val="tx1"/>
                </a:solidFill>
                <a:effectLst/>
                <a:latin typeface="+mn-lt"/>
                <a:ea typeface="+mn-ea"/>
                <a:cs typeface="+mn-cs"/>
              </a:rPr>
              <a:t>Perforation: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It is a disruption of the integrity of a hollow viscus. The gastrointestinal contents leak into the peritoneal cavity, causing </a:t>
            </a:r>
            <a:r>
              <a:rPr lang="en-US" sz="1200" b="1" kern="1200" dirty="0" smtClean="0">
                <a:solidFill>
                  <a:schemeClr val="tx1"/>
                </a:solidFill>
                <a:effectLst/>
                <a:latin typeface="+mn-lt"/>
                <a:ea typeface="+mn-ea"/>
                <a:cs typeface="+mn-cs"/>
              </a:rPr>
              <a:t>first chemical</a:t>
            </a:r>
            <a:r>
              <a:rPr lang="en-US" sz="1200" kern="1200" dirty="0" smtClean="0">
                <a:solidFill>
                  <a:schemeClr val="tx1"/>
                </a:solidFill>
                <a:effectLst/>
                <a:latin typeface="+mn-lt"/>
                <a:ea typeface="+mn-ea"/>
                <a:cs typeface="+mn-cs"/>
              </a:rPr>
              <a:t>, then </a:t>
            </a:r>
            <a:r>
              <a:rPr lang="en-US" sz="1200" b="1" kern="1200" dirty="0" smtClean="0">
                <a:solidFill>
                  <a:schemeClr val="tx1"/>
                </a:solidFill>
                <a:effectLst/>
                <a:latin typeface="+mn-lt"/>
                <a:ea typeface="+mn-ea"/>
                <a:cs typeface="+mn-cs"/>
              </a:rPr>
              <a:t>inflammatory</a:t>
            </a:r>
            <a:r>
              <a:rPr lang="en-US" sz="1200" kern="1200" dirty="0" smtClean="0">
                <a:solidFill>
                  <a:schemeClr val="tx1"/>
                </a:solidFill>
                <a:effectLst/>
                <a:latin typeface="+mn-lt"/>
                <a:ea typeface="+mn-ea"/>
                <a:cs typeface="+mn-cs"/>
              </a:rPr>
              <a:t> and finally </a:t>
            </a:r>
            <a:r>
              <a:rPr lang="en-US" sz="1200" b="1" kern="1200" dirty="0" smtClean="0">
                <a:solidFill>
                  <a:schemeClr val="tx1"/>
                </a:solidFill>
                <a:effectLst/>
                <a:latin typeface="+mn-lt"/>
                <a:ea typeface="+mn-ea"/>
                <a:cs typeface="+mn-cs"/>
              </a:rPr>
              <a:t>infectious peritoneal irritation</a:t>
            </a:r>
            <a:r>
              <a:rPr lang="en-US" sz="1200" kern="1200" dirty="0" smtClean="0">
                <a:solidFill>
                  <a:schemeClr val="tx1"/>
                </a:solidFill>
                <a:effectLst/>
                <a:latin typeface="+mn-lt"/>
                <a:ea typeface="+mn-ea"/>
                <a:cs typeface="+mn-cs"/>
              </a:rPr>
              <a:t>. The perforation usually develops acutely and presents with a sudden onset of pain that rapidly builds up to maximal intensity. The rupture of other structures (e.g. from trauma to a solid organ, rupture of a hepatic adenoma or an ovarian cyst) also results in acute pain and may be associated with intra-abdominal bleeding.</a:t>
            </a:r>
          </a:p>
          <a:p>
            <a:pPr lvl="0" algn="l" rtl="0"/>
            <a:r>
              <a:rPr lang="en-US" sz="1200" b="1" i="1" kern="1200" dirty="0" smtClean="0">
                <a:solidFill>
                  <a:schemeClr val="tx1"/>
                </a:solidFill>
                <a:effectLst/>
                <a:latin typeface="+mn-lt"/>
                <a:ea typeface="+mn-ea"/>
                <a:cs typeface="+mn-cs"/>
              </a:rPr>
              <a:t>Luminal obstruction</a:t>
            </a:r>
            <a:r>
              <a:rPr lang="en-US" sz="1200" kern="1200" dirty="0" smtClean="0">
                <a:solidFill>
                  <a:schemeClr val="tx1"/>
                </a:solidFill>
                <a:effectLst/>
                <a:latin typeface="+mn-lt"/>
                <a:ea typeface="+mn-ea"/>
                <a:cs typeface="+mn-cs"/>
              </a:rPr>
              <a:t>:</a:t>
            </a:r>
          </a:p>
          <a:p>
            <a:pPr algn="l" rtl="0"/>
            <a:r>
              <a:rPr lang="en-US" sz="1200" kern="1200" dirty="0" smtClean="0">
                <a:solidFill>
                  <a:schemeClr val="tx1"/>
                </a:solidFill>
                <a:effectLst/>
                <a:latin typeface="+mn-lt"/>
                <a:ea typeface="+mn-ea"/>
                <a:cs typeface="+mn-cs"/>
              </a:rPr>
              <a:t>Any hollow viscera can become obstructed e.g. gastrointestinal tract, genitourinary system or biliary tree. These can be divided into luminal, mural and extramural. If intestinal obstruction is suspected, it is important to inquire about a history of previous surgery or symptoms suggestive of gastro-intestinal malignancy.</a:t>
            </a:r>
          </a:p>
          <a:p>
            <a:pPr algn="l" rtl="0"/>
            <a:r>
              <a:rPr lang="en-US" sz="1200" kern="1200" dirty="0" smtClean="0">
                <a:solidFill>
                  <a:schemeClr val="tx1"/>
                </a:solidFill>
                <a:effectLst/>
                <a:latin typeface="+mn-lt"/>
                <a:ea typeface="+mn-ea"/>
                <a:cs typeface="+mn-cs"/>
              </a:rPr>
              <a:t>On examination it is important to check the hernial orifices and for abdominal tenderness. Increasing tenderness in intestinal obstruction can be a sign of imminent or actual perforation of a viscus. If untreated, adynamic ileus, strangulation and perforation can occur.</a:t>
            </a:r>
          </a:p>
          <a:p>
            <a:pPr algn="l" rtl="0"/>
            <a:r>
              <a:rPr lang="en-US" sz="1200" i="1" kern="1200" dirty="0" smtClean="0">
                <a:solidFill>
                  <a:srgbClr val="820000"/>
                </a:solidFill>
                <a:effectLst/>
                <a:latin typeface="+mn-lt"/>
                <a:ea typeface="+mn-ea"/>
                <a:cs typeface="+mn-cs"/>
              </a:rPr>
              <a:t>Common presenting features of obstruction include:</a:t>
            </a:r>
            <a:endParaRPr lang="en-US" sz="1200" kern="1200" dirty="0" smtClean="0">
              <a:solidFill>
                <a:srgbClr val="820000"/>
              </a:solidFill>
              <a:effectLst/>
              <a:latin typeface="+mn-lt"/>
              <a:ea typeface="+mn-ea"/>
              <a:cs typeface="+mn-cs"/>
            </a:endParaRPr>
          </a:p>
          <a:p>
            <a:pPr lvl="0" algn="l" rtl="0"/>
            <a:r>
              <a:rPr lang="en-US" sz="1200" b="0" i="1" kern="1200" dirty="0" smtClean="0">
                <a:solidFill>
                  <a:schemeClr val="tx1"/>
                </a:solidFill>
                <a:effectLst/>
                <a:latin typeface="+mn-lt"/>
                <a:ea typeface="+mn-ea"/>
                <a:cs typeface="+mn-cs"/>
              </a:rPr>
              <a:t>Colicky pain</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this is classically intermittent gripping pain, which is referred to the dermatomes supplying the part of the luminal structure proximal to the obstruction. The frequency and duration of the pain is related to the rate of peristalsis of the blocked structure. However, this can develop into continuous pain if inflammatory mediators or ischaemia develop. It is also important to note that in biliary colic; the contraction of the gallbladder can be prolonged resulting in continuous pain, which can last several hours.</a:t>
            </a:r>
          </a:p>
          <a:p>
            <a:pPr lvl="0" algn="l" rtl="0"/>
            <a:r>
              <a:rPr lang="en-US" sz="1200" i="1" kern="1200" dirty="0" smtClean="0">
                <a:solidFill>
                  <a:schemeClr val="tx1"/>
                </a:solidFill>
                <a:effectLst/>
                <a:latin typeface="+mn-lt"/>
                <a:ea typeface="+mn-ea"/>
                <a:cs typeface="+mn-cs"/>
              </a:rPr>
              <a:t>Vomiting:</a:t>
            </a:r>
            <a:r>
              <a:rPr lang="en-US" sz="1200" kern="1200" dirty="0" smtClean="0">
                <a:solidFill>
                  <a:schemeClr val="tx1"/>
                </a:solidFill>
                <a:effectLst/>
                <a:latin typeface="+mn-lt"/>
                <a:ea typeface="+mn-ea"/>
                <a:cs typeface="+mn-cs"/>
              </a:rPr>
              <a:t> this is a prominent feature of upper gastrointestinal obstruction, for example gastric outlet or small bowel obstruction. Large bowel obstruction often results in constipation being an early feature, while vomiting tends to occur later if the obstruction is not resolved. If the ileocaecal valve is competent, patients with large bowel obstruction may not vomit but have an increased risk of perforation.</a:t>
            </a:r>
          </a:p>
          <a:p>
            <a:pPr lvl="0" algn="l" rtl="0"/>
            <a:r>
              <a:rPr lang="en-US" sz="1200" i="1" kern="1200" dirty="0" smtClean="0">
                <a:solidFill>
                  <a:schemeClr val="tx1"/>
                </a:solidFill>
                <a:effectLst/>
                <a:latin typeface="+mn-lt"/>
                <a:ea typeface="+mn-ea"/>
                <a:cs typeface="+mn-cs"/>
              </a:rPr>
              <a:t>Abdominal distension:</a:t>
            </a:r>
            <a:r>
              <a:rPr lang="en-US" sz="1200" kern="1200" dirty="0" smtClean="0">
                <a:solidFill>
                  <a:schemeClr val="tx1"/>
                </a:solidFill>
                <a:effectLst/>
                <a:latin typeface="+mn-lt"/>
                <a:ea typeface="+mn-ea"/>
                <a:cs typeface="+mn-cs"/>
              </a:rPr>
              <a:t> this is a more prominent feature of lower gastrointestinal obstruction, for example large bowel obstruction. It is often associated with absolute constipation (no passage of wind). It is important to recognize that patients with high obstruction may continue to pass stool, as the gastrointestinal tract distal to the obstruction continues to empty. Conversely, those with large bowel obstruction commonly develop early constipation with vomiting as a late feature. Therefore passing faeces does not rule out obstruction, as this can still occur with partial obstruction.</a:t>
            </a:r>
          </a:p>
          <a:p>
            <a:pPr algn="l" rtl="0"/>
            <a:r>
              <a:rPr lang="en-US" sz="1200" kern="1200" dirty="0" smtClean="0">
                <a:solidFill>
                  <a:schemeClr val="tx1"/>
                </a:solidFill>
                <a:effectLst/>
                <a:latin typeface="+mn-lt"/>
                <a:ea typeface="+mn-ea"/>
                <a:cs typeface="+mn-cs"/>
              </a:rPr>
              <a:t> </a:t>
            </a:r>
          </a:p>
          <a:p>
            <a:pPr lvl="0" algn="l" rtl="0"/>
            <a:r>
              <a:rPr lang="en-US" sz="1200" b="1" i="1" kern="1200" dirty="0" smtClean="0">
                <a:solidFill>
                  <a:schemeClr val="tx1"/>
                </a:solidFill>
                <a:effectLst/>
                <a:latin typeface="+mn-lt"/>
                <a:ea typeface="+mn-ea"/>
                <a:cs typeface="+mn-cs"/>
              </a:rPr>
              <a:t>Inflammation: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Any intra-abdominal organ can become inflamed. In most instances, this is caused by infection (with or without luminal obstruction) or ischaemia. In some instances, this can be self-limiting and treated with antibiotics, for example diverticulitis, cholecystitis. However, in some cases if left untreated gangrene and perforation may occur. This can lead to peritonitis.</a:t>
            </a:r>
          </a:p>
          <a:p>
            <a:pPr lvl="0" algn="l" rtl="0"/>
            <a:r>
              <a:rPr lang="en-US" sz="1200" b="1" i="1" kern="1200" dirty="0" smtClean="0">
                <a:solidFill>
                  <a:schemeClr val="tx1"/>
                </a:solidFill>
                <a:effectLst/>
                <a:latin typeface="+mn-lt"/>
                <a:ea typeface="+mn-ea"/>
                <a:cs typeface="+mn-cs"/>
              </a:rPr>
              <a:t>Peritonitis:</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Guarding, rigidity and rebound tenderness are often present. The patient will often keep still and be reluctant to be examined. The gastrointestinal tract may cease peristalsis resulting in abdominal distension and absent bowel sounds as the condition progresses. Importantly in the elderly or immunosuppressed patients, (e.g. those taking steroids or having chemotherapy) these symptoms and signs may be reduced and so a high index of suspicion is required in these patients.</a:t>
            </a:r>
          </a:p>
          <a:p>
            <a:pPr algn="l" rtl="0"/>
            <a:r>
              <a:rPr lang="en-US" sz="1200" i="1" kern="1200" dirty="0" smtClean="0">
                <a:solidFill>
                  <a:schemeClr val="tx1"/>
                </a:solidFill>
                <a:effectLst/>
                <a:latin typeface="+mn-lt"/>
                <a:ea typeface="+mn-ea"/>
                <a:cs typeface="+mn-cs"/>
              </a:rPr>
              <a:t>Any perforated viscus </a:t>
            </a:r>
            <a:r>
              <a:rPr lang="en-US" sz="1200" kern="1200" dirty="0" smtClean="0">
                <a:solidFill>
                  <a:schemeClr val="tx1"/>
                </a:solidFill>
                <a:effectLst/>
                <a:latin typeface="+mn-lt"/>
                <a:ea typeface="+mn-ea"/>
                <a:cs typeface="+mn-cs"/>
              </a:rPr>
              <a:t>may release contents that can irritate the peritoneum, for example bowel contents, bile, urine, pus and blood, and lead to peritonitis. Patients with peritonitis are often septic with or without shock (end organ hypoperfusion and/or hypotension (septic shock)). It is essential to resuscitate these patients at the same time as diagnose and treat the underlying cause.</a:t>
            </a:r>
          </a:p>
          <a:p>
            <a:pPr algn="l" rtl="0"/>
            <a:r>
              <a:rPr lang="en-US" sz="1200" kern="1200" dirty="0" smtClean="0">
                <a:solidFill>
                  <a:schemeClr val="tx1"/>
                </a:solidFill>
                <a:effectLst/>
                <a:latin typeface="+mn-lt"/>
                <a:ea typeface="+mn-ea"/>
                <a:cs typeface="+mn-cs"/>
              </a:rPr>
              <a:t>Input from other specialities, for example critical care team, is important. If possible, a diagnosis of the underlying cause of peritonitis should be made to help plan surgery. However this should not delay definitive treatment.</a:t>
            </a:r>
          </a:p>
          <a:p>
            <a:pPr lvl="0" algn="l" rtl="0"/>
            <a:r>
              <a:rPr lang="en-US" sz="1200" b="1" i="1" kern="1200" dirty="0" smtClean="0">
                <a:solidFill>
                  <a:schemeClr val="tx1"/>
                </a:solidFill>
                <a:effectLst/>
                <a:latin typeface="+mn-lt"/>
                <a:ea typeface="+mn-ea"/>
                <a:cs typeface="+mn-cs"/>
              </a:rPr>
              <a:t>Ischaemia and infarction: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Arterial or venous infarction can occur. Causes can be again divided into intra (e.g. emboli or thrombosis) or extra luminal (e.g. volvulus, intussusception, hernia, tumours and aortic dissection). These differential diagnoses should be suspected in patients with vascular disease and atrial fibrillation.</a:t>
            </a:r>
          </a:p>
          <a:p>
            <a:pPr algn="l" rtl="0"/>
            <a:r>
              <a:rPr lang="en-US" sz="1200" i="1" kern="1200" dirty="0" smtClean="0">
                <a:solidFill>
                  <a:schemeClr val="tx1"/>
                </a:solidFill>
                <a:effectLst/>
                <a:latin typeface="+mn-lt"/>
                <a:ea typeface="+mn-ea"/>
                <a:cs typeface="+mn-cs"/>
              </a:rPr>
              <a:t>Visceral ischaemia and infarction </a:t>
            </a:r>
            <a:r>
              <a:rPr lang="en-US" sz="1200" kern="1200" dirty="0" smtClean="0">
                <a:solidFill>
                  <a:schemeClr val="tx1"/>
                </a:solidFill>
                <a:effectLst/>
                <a:latin typeface="+mn-lt"/>
                <a:ea typeface="+mn-ea"/>
                <a:cs typeface="+mn-cs"/>
              </a:rPr>
              <a:t>can be difficult to diagnose, but delay can prove fatal. Pain can vary in intensity, site and character and may be out of proportion to physical findings. Anorexia, nausea, vomiting, diarrhoea or bleed can also occur.</a:t>
            </a:r>
          </a:p>
          <a:p>
            <a:pPr algn="l" rtl="0"/>
            <a:r>
              <a:rPr lang="en-US" sz="1200" i="1" kern="1200" dirty="0" smtClean="0">
                <a:solidFill>
                  <a:schemeClr val="tx1"/>
                </a:solidFill>
                <a:effectLst/>
                <a:latin typeface="+mn-lt"/>
                <a:ea typeface="+mn-ea"/>
                <a:cs typeface="+mn-cs"/>
              </a:rPr>
              <a:t>The production of pro-inflammatory cytokines, bacterial translocation and anaerobic metabolites entering the circulation </a:t>
            </a:r>
            <a:r>
              <a:rPr lang="en-US" sz="1200" kern="1200" dirty="0" smtClean="0">
                <a:solidFill>
                  <a:schemeClr val="tx1"/>
                </a:solidFill>
                <a:effectLst/>
                <a:latin typeface="+mn-lt"/>
                <a:ea typeface="+mn-ea"/>
                <a:cs typeface="+mn-cs"/>
              </a:rPr>
              <a:t>can make the patient acutely unwell or develop septic shock. Resuscitation and prompt laparotomy is often required. Arterial lactate concentration can be greater than 2 mmol/litre and CT features, such as pneumatosis cystoides intestinalis, can be helpful in diagnosis.</a:t>
            </a:r>
          </a:p>
          <a:p>
            <a:pPr lvl="0" algn="l" rtl="0"/>
            <a:endParaRPr lang="en-US" sz="1200" b="1" i="1" kern="1200" dirty="0" smtClean="0">
              <a:solidFill>
                <a:schemeClr val="tx1"/>
              </a:solidFill>
              <a:effectLst/>
              <a:latin typeface="+mn-lt"/>
              <a:ea typeface="+mn-ea"/>
              <a:cs typeface="+mn-cs"/>
            </a:endParaRPr>
          </a:p>
          <a:p>
            <a:pPr lvl="0" algn="l" rtl="0"/>
            <a:r>
              <a:rPr lang="en-US" sz="1200" b="1" i="1" kern="1200" dirty="0" smtClean="0">
                <a:solidFill>
                  <a:schemeClr val="tx1"/>
                </a:solidFill>
                <a:effectLst/>
                <a:latin typeface="+mn-lt"/>
                <a:ea typeface="+mn-ea"/>
                <a:cs typeface="+mn-cs"/>
              </a:rPr>
              <a:t>Non-specific abdominal pain:</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This is a diagnosis of exclusion </a:t>
            </a:r>
            <a:r>
              <a:rPr lang="en-US" sz="1200" kern="1200" dirty="0" smtClean="0">
                <a:solidFill>
                  <a:schemeClr val="tx1"/>
                </a:solidFill>
                <a:effectLst/>
                <a:latin typeface="+mn-lt"/>
                <a:ea typeface="+mn-ea"/>
                <a:cs typeface="+mn-cs"/>
              </a:rPr>
              <a:t>and often requires patients to be </a:t>
            </a:r>
            <a:r>
              <a:rPr lang="en-US" sz="1200" u="sng" kern="1200" dirty="0" smtClean="0">
                <a:solidFill>
                  <a:schemeClr val="tx1"/>
                </a:solidFill>
                <a:effectLst/>
                <a:latin typeface="+mn-lt"/>
                <a:ea typeface="+mn-ea"/>
                <a:cs typeface="+mn-cs"/>
              </a:rPr>
              <a:t>admitted to hospital for </a:t>
            </a:r>
            <a:r>
              <a:rPr lang="en-US" sz="1200" i="1" u="sng" kern="1200" dirty="0" smtClean="0">
                <a:solidFill>
                  <a:schemeClr val="tx1"/>
                </a:solidFill>
                <a:effectLst/>
                <a:latin typeface="+mn-lt"/>
                <a:ea typeface="+mn-ea"/>
                <a:cs typeface="+mn-cs"/>
              </a:rPr>
              <a:t>24 to 48</a:t>
            </a:r>
            <a:r>
              <a:rPr lang="en-US" sz="1200" u="sng" kern="1200" dirty="0" smtClean="0">
                <a:solidFill>
                  <a:schemeClr val="tx1"/>
                </a:solidFill>
                <a:effectLst/>
                <a:latin typeface="+mn-lt"/>
                <a:ea typeface="+mn-ea"/>
                <a:cs typeface="+mn-cs"/>
              </a:rPr>
              <a:t> hours </a:t>
            </a:r>
            <a:r>
              <a:rPr lang="en-US" sz="1200" kern="1200" dirty="0" smtClean="0">
                <a:solidFill>
                  <a:schemeClr val="tx1"/>
                </a:solidFill>
                <a:effectLst/>
                <a:latin typeface="+mn-lt"/>
                <a:ea typeface="+mn-ea"/>
                <a:cs typeface="+mn-cs"/>
              </a:rPr>
              <a:t>to allow observation and investigation. Occasionally these patients are re-admitted with recurrent abdominal pain. Each patient should be investigated thoroughly. Causes that can sometimes be labelled as ‘non-specific abdominal pain’ can include:</a:t>
            </a:r>
          </a:p>
          <a:p>
            <a:pPr lvl="0" algn="l" rtl="0"/>
            <a:r>
              <a:rPr lang="en-US" sz="1200" b="1" i="1" kern="1200" dirty="0" smtClean="0">
                <a:solidFill>
                  <a:schemeClr val="tx1"/>
                </a:solidFill>
                <a:effectLst/>
                <a:latin typeface="+mn-lt"/>
                <a:ea typeface="+mn-ea"/>
                <a:cs typeface="+mn-cs"/>
              </a:rPr>
              <a:t>Infections</a:t>
            </a:r>
            <a:r>
              <a:rPr lang="en-US" sz="1200" kern="1200" dirty="0" smtClean="0">
                <a:solidFill>
                  <a:schemeClr val="tx1"/>
                </a:solidFill>
                <a:effectLst/>
                <a:latin typeface="+mn-lt"/>
                <a:ea typeface="+mn-ea"/>
                <a:cs typeface="+mn-cs"/>
              </a:rPr>
              <a:t> (e.g. viral parasitic infestations, gastroenteritis, mesenteric adenitis)</a:t>
            </a:r>
          </a:p>
          <a:p>
            <a:pPr lvl="0" algn="l" rtl="0"/>
            <a:r>
              <a:rPr lang="en-US" sz="1200" b="1" i="1" kern="1200" dirty="0" smtClean="0">
                <a:solidFill>
                  <a:schemeClr val="tx1"/>
                </a:solidFill>
                <a:effectLst/>
                <a:latin typeface="+mn-lt"/>
                <a:ea typeface="+mn-ea"/>
                <a:cs typeface="+mn-cs"/>
              </a:rPr>
              <a:t>Physiological pain</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(e.g. ovulatory pain, period pain)</a:t>
            </a:r>
          </a:p>
          <a:p>
            <a:pPr lvl="0" algn="l" rtl="0"/>
            <a:r>
              <a:rPr lang="en-US" sz="1200" b="1" i="1" kern="1200" dirty="0" smtClean="0">
                <a:solidFill>
                  <a:schemeClr val="tx1"/>
                </a:solidFill>
                <a:effectLst/>
                <a:latin typeface="+mn-lt"/>
                <a:ea typeface="+mn-ea"/>
                <a:cs typeface="+mn-cs"/>
              </a:rPr>
              <a:t>Functional gastrointestinal conditions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(e.g. irritable bowel syndrome, dyspepsia)</a:t>
            </a:r>
          </a:p>
          <a:p>
            <a:pPr lvl="0" algn="l" rtl="0"/>
            <a:r>
              <a:rPr lang="en-US" sz="1200" b="1" i="1" kern="1200" dirty="0" smtClean="0">
                <a:solidFill>
                  <a:schemeClr val="tx1"/>
                </a:solidFill>
                <a:effectLst/>
                <a:latin typeface="+mn-lt"/>
                <a:ea typeface="+mn-ea"/>
                <a:cs typeface="+mn-cs"/>
              </a:rPr>
              <a:t>Other causes</a:t>
            </a:r>
            <a:r>
              <a:rPr lang="en-US" sz="1200" kern="1200" dirty="0" smtClean="0">
                <a:solidFill>
                  <a:schemeClr val="tx1"/>
                </a:solidFill>
                <a:effectLst/>
                <a:latin typeface="+mn-lt"/>
                <a:ea typeface="+mn-ea"/>
                <a:cs typeface="+mn-cs"/>
              </a:rPr>
              <a:t>, such as domestic violence (with abdominal trauma not disclosed), torsion of the appendices epiploicae of the colon (rare).</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Often the pain will settle, but investigation by CT scan, USG (perabdominal and trans-vaginal) and even laparoscopy may be required.</a:t>
            </a:r>
          </a:p>
          <a:p>
            <a:pPr algn="l" rtl="0"/>
            <a:r>
              <a:rPr lang="en-US" sz="1200" kern="1200" dirty="0" smtClean="0">
                <a:solidFill>
                  <a:schemeClr val="tx1"/>
                </a:solidFill>
                <a:effectLst/>
                <a:latin typeface="+mn-lt"/>
                <a:ea typeface="+mn-ea"/>
                <a:cs typeface="+mn-cs"/>
              </a:rPr>
              <a:t>In some (rare) cases, patients seek admission to hospital without genuine abdominal symptoms. Munchausen’s syndrome patients can present with a dramatic history of an acute abdomen and simulate the necessary physical signs. They often appear to be in a great deal of distress. Many of these patients may be admitted for observation for several days before the true diagnosis is revealed. It is useful to investigate the background by contacting doctors who have treated the patient in the past.</a:t>
            </a:r>
          </a:p>
          <a:p>
            <a:pPr algn="l" rtl="0"/>
            <a:r>
              <a:rPr lang="en-US" sz="1200" kern="1200" dirty="0" smtClean="0">
                <a:solidFill>
                  <a:schemeClr val="tx1"/>
                </a:solidFill>
                <a:effectLst/>
                <a:latin typeface="+mn-lt"/>
                <a:ea typeface="+mn-ea"/>
                <a:cs typeface="+mn-cs"/>
              </a:rPr>
              <a:t>These patients usually leave the hospital without informing the staff, once this process of enquiry starts or when they fail to obtain the treatment sought. However, even patients with established Munchausen’s syndrome may sometimes present with real pathology.</a:t>
            </a:r>
          </a:p>
          <a:p>
            <a:pPr algn="l" rtl="0"/>
            <a:endParaRPr lang="ar-SA" dirty="0"/>
          </a:p>
        </p:txBody>
      </p:sp>
      <p:sp>
        <p:nvSpPr>
          <p:cNvPr id="4" name="Slide Number Placeholder 3"/>
          <p:cNvSpPr>
            <a:spLocks noGrp="1"/>
          </p:cNvSpPr>
          <p:nvPr>
            <p:ph type="sldNum" sz="quarter" idx="10"/>
          </p:nvPr>
        </p:nvSpPr>
        <p:spPr/>
        <p:txBody>
          <a:bodyPr/>
          <a:lstStyle/>
          <a:p>
            <a:fld id="{7BC48C9E-1682-45B7-81FD-24275849D3EF}" type="slidenum">
              <a:rPr lang="ar-SA" smtClean="0"/>
              <a:t>16</a:t>
            </a:fld>
            <a:endParaRPr lang="ar-SA"/>
          </a:p>
        </p:txBody>
      </p:sp>
    </p:spTree>
    <p:extLst>
      <p:ext uri="{BB962C8B-B14F-4D97-AF65-F5344CB8AC3E}">
        <p14:creationId xmlns:p14="http://schemas.microsoft.com/office/powerpoint/2010/main" val="2472766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F2FCCC6-1EB4-4FB7-914D-9B6BE810BD41}" type="uaqdatetime1">
              <a:rPr lang="ar-SA" smtClean="0"/>
              <a:t>28/10/1441</a:t>
            </a:fld>
            <a:endParaRPr lang="ar-SA"/>
          </a:p>
        </p:txBody>
      </p:sp>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3260877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236C718-1847-4797-9CB9-FEEBEA36291B}" type="uaqdatetime1">
              <a:rPr lang="ar-SA" smtClean="0"/>
              <a:t>28/10/1441</a:t>
            </a:fld>
            <a:endParaRPr lang="ar-SA"/>
          </a:p>
        </p:txBody>
      </p:sp>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3176297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3C2DEFF-9012-46CC-998B-A0D598DB2E4B}" type="uaqdatetime1">
              <a:rPr lang="ar-SA" smtClean="0"/>
              <a:t>28/10/1441</a:t>
            </a:fld>
            <a:endParaRPr lang="ar-SA"/>
          </a:p>
        </p:txBody>
      </p:sp>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335602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496DBC-83B9-4397-B550-4A1FD7B93314}" type="uaqdatetime1">
              <a:rPr lang="ar-SA" smtClean="0"/>
              <a:t>28/10/1441</a:t>
            </a:fld>
            <a:endParaRPr lang="ar-SA"/>
          </a:p>
        </p:txBody>
      </p:sp>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80615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6C80C5-AAF4-4A14-832C-9B058EEB98A4}" type="uaqdatetime1">
              <a:rPr lang="ar-SA" smtClean="0"/>
              <a:t>28/10/1441</a:t>
            </a:fld>
            <a:endParaRPr lang="ar-SA"/>
          </a:p>
        </p:txBody>
      </p:sp>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1045002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7ADE6964-38EC-46D9-B062-8239016229CB}" type="uaqdatetime1">
              <a:rPr lang="ar-SA" smtClean="0"/>
              <a:t>28/10/1441</a:t>
            </a:fld>
            <a:endParaRPr lang="ar-SA"/>
          </a:p>
        </p:txBody>
      </p:sp>
      <p:sp>
        <p:nvSpPr>
          <p:cNvPr id="6" name="Footer Placeholder 5"/>
          <p:cNvSpPr>
            <a:spLocks noGrp="1"/>
          </p:cNvSpPr>
          <p:nvPr>
            <p:ph type="ftr" sz="quarter" idx="11"/>
          </p:nvPr>
        </p:nvSpPr>
        <p:spPr/>
        <p:txBody>
          <a:bodyPr/>
          <a:lstStyle/>
          <a:p>
            <a:r>
              <a:rPr lang="pt-BR" smtClean="0"/>
              <a:t>N J Elsaadi, BMC 2019</a:t>
            </a:r>
            <a:endParaRPr lang="ar-SA"/>
          </a:p>
        </p:txBody>
      </p:sp>
      <p:sp>
        <p:nvSpPr>
          <p:cNvPr id="7" name="Slide Number Placeholder 6"/>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391791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35FA6FB-EB9A-42DE-8EFC-FD1891D4A5E1}" type="uaqdatetime1">
              <a:rPr lang="ar-SA" smtClean="0"/>
              <a:t>28/10/1441</a:t>
            </a:fld>
            <a:endParaRPr lang="ar-SA"/>
          </a:p>
        </p:txBody>
      </p:sp>
      <p:sp>
        <p:nvSpPr>
          <p:cNvPr id="8" name="Footer Placeholder 7"/>
          <p:cNvSpPr>
            <a:spLocks noGrp="1"/>
          </p:cNvSpPr>
          <p:nvPr>
            <p:ph type="ftr" sz="quarter" idx="11"/>
          </p:nvPr>
        </p:nvSpPr>
        <p:spPr/>
        <p:txBody>
          <a:bodyPr/>
          <a:lstStyle/>
          <a:p>
            <a:r>
              <a:rPr lang="pt-BR" smtClean="0"/>
              <a:t>N J Elsaadi, BMC 2019</a:t>
            </a:r>
            <a:endParaRPr lang="ar-SA"/>
          </a:p>
        </p:txBody>
      </p:sp>
      <p:sp>
        <p:nvSpPr>
          <p:cNvPr id="9" name="Slide Number Placeholder 8"/>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1344191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998404A-122D-4FA1-8B5B-F17F3E78674D}" type="uaqdatetime1">
              <a:rPr lang="ar-SA" smtClean="0"/>
              <a:t>28/10/1441</a:t>
            </a:fld>
            <a:endParaRPr lang="ar-SA"/>
          </a:p>
        </p:txBody>
      </p:sp>
      <p:sp>
        <p:nvSpPr>
          <p:cNvPr id="4" name="Footer Placeholder 3"/>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4031146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1B5595-622E-447D-8174-03645142BA14}" type="uaqdatetime1">
              <a:rPr lang="ar-SA" smtClean="0"/>
              <a:t>28/10/1441</a:t>
            </a:fld>
            <a:endParaRPr lang="ar-SA"/>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29347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B02129-B0DF-418E-9001-537A4B2E2740}" type="uaqdatetime1">
              <a:rPr lang="ar-SA" smtClean="0"/>
              <a:t>28/10/1441</a:t>
            </a:fld>
            <a:endParaRPr lang="ar-SA"/>
          </a:p>
        </p:txBody>
      </p:sp>
      <p:sp>
        <p:nvSpPr>
          <p:cNvPr id="6" name="Footer Placeholder 5"/>
          <p:cNvSpPr>
            <a:spLocks noGrp="1"/>
          </p:cNvSpPr>
          <p:nvPr>
            <p:ph type="ftr" sz="quarter" idx="11"/>
          </p:nvPr>
        </p:nvSpPr>
        <p:spPr/>
        <p:txBody>
          <a:bodyPr/>
          <a:lstStyle/>
          <a:p>
            <a:r>
              <a:rPr lang="pt-BR" smtClean="0"/>
              <a:t>N J Elsaadi, BMC 2019</a:t>
            </a:r>
            <a:endParaRPr lang="ar-SA"/>
          </a:p>
        </p:txBody>
      </p:sp>
      <p:sp>
        <p:nvSpPr>
          <p:cNvPr id="7" name="Slide Number Placeholder 6"/>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1094435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606010-CFA8-49FB-BE20-07DA3A28B88E}" type="uaqdatetime1">
              <a:rPr lang="ar-SA" smtClean="0"/>
              <a:t>28/10/1441</a:t>
            </a:fld>
            <a:endParaRPr lang="ar-SA"/>
          </a:p>
        </p:txBody>
      </p:sp>
      <p:sp>
        <p:nvSpPr>
          <p:cNvPr id="6" name="Footer Placeholder 5"/>
          <p:cNvSpPr>
            <a:spLocks noGrp="1"/>
          </p:cNvSpPr>
          <p:nvPr>
            <p:ph type="ftr" sz="quarter" idx="11"/>
          </p:nvPr>
        </p:nvSpPr>
        <p:spPr/>
        <p:txBody>
          <a:bodyPr/>
          <a:lstStyle/>
          <a:p>
            <a:r>
              <a:rPr lang="pt-BR" smtClean="0"/>
              <a:t>N J Elsaadi, BMC 2019</a:t>
            </a:r>
            <a:endParaRPr lang="ar-SA"/>
          </a:p>
        </p:txBody>
      </p:sp>
      <p:sp>
        <p:nvSpPr>
          <p:cNvPr id="7" name="Slide Number Placeholder 6"/>
          <p:cNvSpPr>
            <a:spLocks noGrp="1"/>
          </p:cNvSpPr>
          <p:nvPr>
            <p:ph type="sldNum" sz="quarter" idx="12"/>
          </p:nvPr>
        </p:nvSpPr>
        <p:spPr/>
        <p:txBody>
          <a:bodyPr/>
          <a:lstStyle/>
          <a:p>
            <a:fld id="{3F82E611-C276-4C30-AC87-79A7AFB4E99B}" type="slidenum">
              <a:rPr lang="ar-SA" smtClean="0"/>
              <a:t>‹#›</a:t>
            </a:fld>
            <a:endParaRPr lang="ar-SA"/>
          </a:p>
        </p:txBody>
      </p:sp>
    </p:spTree>
    <p:extLst>
      <p:ext uri="{BB962C8B-B14F-4D97-AF65-F5344CB8AC3E}">
        <p14:creationId xmlns:p14="http://schemas.microsoft.com/office/powerpoint/2010/main" val="4285459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1EB7AAA-E565-4ADA-B85F-684119D38B02}" type="uaqdatetime1">
              <a:rPr lang="ar-SA" smtClean="0"/>
              <a:t>28/10/1441</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pt-BR" smtClean="0"/>
              <a:t>N J Elsaadi, BMC 2019</a:t>
            </a:r>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F82E611-C276-4C30-AC87-79A7AFB4E99B}" type="slidenum">
              <a:rPr lang="ar-SA" smtClean="0"/>
              <a:t>‹#›</a:t>
            </a:fld>
            <a:endParaRPr lang="ar-SA"/>
          </a:p>
        </p:txBody>
      </p:sp>
    </p:spTree>
    <p:extLst>
      <p:ext uri="{BB962C8B-B14F-4D97-AF65-F5344CB8AC3E}">
        <p14:creationId xmlns:p14="http://schemas.microsoft.com/office/powerpoint/2010/main" val="2962548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t-BR" smtClean="0"/>
              <a:t>N J Elsaadi, BMC 2019</a:t>
            </a:r>
            <a:endParaRPr lang="ar-SA"/>
          </a:p>
        </p:txBody>
      </p:sp>
      <p:sp>
        <p:nvSpPr>
          <p:cNvPr id="3" name="Slide Number Placeholder 2"/>
          <p:cNvSpPr>
            <a:spLocks noGrp="1"/>
          </p:cNvSpPr>
          <p:nvPr>
            <p:ph type="sldNum" sz="quarter" idx="12"/>
          </p:nvPr>
        </p:nvSpPr>
        <p:spPr/>
        <p:txBody>
          <a:bodyPr/>
          <a:lstStyle/>
          <a:p>
            <a:fld id="{3F82E611-C276-4C30-AC87-79A7AFB4E99B}" type="slidenum">
              <a:rPr lang="ar-SA" smtClean="0"/>
              <a:t>1</a:t>
            </a:fld>
            <a:endParaRPr lang="ar-SA"/>
          </a:p>
        </p:txBody>
      </p:sp>
      <p:pic>
        <p:nvPicPr>
          <p:cNvPr id="1028"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7755" y="275857"/>
            <a:ext cx="2196490" cy="186701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9903" y="2378484"/>
            <a:ext cx="9252194" cy="3742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072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439" y="605799"/>
            <a:ext cx="11247121" cy="5498557"/>
          </a:xfrm>
          <a:prstGeom prst="rect">
            <a:avLst/>
          </a:prstGeom>
        </p:spPr>
        <p:txBody>
          <a:bodyPr wrap="square">
            <a:spAutoFit/>
          </a:bodyPr>
          <a:lstStyle/>
          <a:p>
            <a:pPr algn="ctr" rtl="0">
              <a:lnSpc>
                <a:spcPct val="107000"/>
              </a:lnSpc>
            </a:pPr>
            <a:r>
              <a:rPr lang="en-US" sz="3200" b="1" dirty="0">
                <a:solidFill>
                  <a:srgbClr val="2F5496"/>
                </a:solidFill>
                <a:latin typeface="Microsoft YaHei Light" panose="020B0502040204020203" pitchFamily="34" charset="-122"/>
                <a:ea typeface="Microsoft YaHei Light" panose="020B0502040204020203" pitchFamily="34" charset="-122"/>
                <a:cs typeface="Arial" panose="020B0604020202020204" pitchFamily="34" charset="0"/>
              </a:rPr>
              <a:t>Anatomy and </a:t>
            </a:r>
            <a:r>
              <a:rPr lang="en-US" sz="3200" b="1" dirty="0" smtClean="0">
                <a:solidFill>
                  <a:srgbClr val="2F5496"/>
                </a:solidFill>
                <a:latin typeface="Microsoft YaHei Light" panose="020B0502040204020203" pitchFamily="34" charset="-122"/>
                <a:ea typeface="Microsoft YaHei Light" panose="020B0502040204020203" pitchFamily="34" charset="-122"/>
                <a:cs typeface="Arial" panose="020B0604020202020204" pitchFamily="34" charset="0"/>
              </a:rPr>
              <a:t>physiology of Acute Abdomen</a:t>
            </a:r>
            <a:endParaRPr lang="en-US" sz="3200" b="1"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400" b="1" dirty="0">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4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Pain is one of the most important symptoms that drive patients to visit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the A&amp;E </a:t>
            </a: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Department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or be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referred by their </a:t>
            </a: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GP</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p>
          <a:p>
            <a:pPr marL="457200" indent="-457200" algn="l" rtl="0">
              <a:lnSpc>
                <a:spcPct val="107000"/>
              </a:lnSpc>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can be difficult to interpret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the findings, and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a good understanding of the abdominal developmental and anatomy is essential to help understand the possible aetiology of pain</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p>
          <a:p>
            <a:pPr algn="l" rtl="0">
              <a:lnSpc>
                <a:spcPct val="107000"/>
              </a:lnSpc>
            </a:pPr>
            <a:endParaRPr lang="en-US" sz="2400" dirty="0">
              <a:effectLst/>
              <a:latin typeface="Microsoft YaHei Light" panose="020B0502040204020203" pitchFamily="34" charset="-122"/>
              <a:ea typeface="Microsoft YaHei Light" panose="020B0502040204020203" pitchFamily="34" charset="-122"/>
              <a:cs typeface="Arial" panose="020B0604020202020204" pitchFamily="34" charset="0"/>
            </a:endParaRPr>
          </a:p>
          <a:p>
            <a:pPr algn="l" rtl="0"/>
            <a:r>
              <a:rPr lang="en-US" sz="2800" b="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Pain can be classified into three types</a:t>
            </a:r>
            <a:r>
              <a:rPr lang="en-US" sz="2800" b="1"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(viscera-somatic convergence)</a:t>
            </a:r>
          </a:p>
          <a:p>
            <a:pPr marL="342900" indent="-342900" algn="l" rtl="0">
              <a:buFont typeface="Wingdings" panose="05000000000000000000" pitchFamily="2" charset="2"/>
              <a:buChar char="§"/>
            </a:pPr>
            <a:r>
              <a:rPr lang="en-US" sz="2800" dirty="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Visceral pain</a:t>
            </a:r>
          </a:p>
          <a:p>
            <a:pPr marL="342900" indent="-342900" algn="l" rtl="0">
              <a:lnSpc>
                <a:spcPct val="107000"/>
              </a:lnSpc>
              <a:buFont typeface="Wingdings" panose="05000000000000000000" pitchFamily="2" charset="2"/>
              <a:buChar char="§"/>
            </a:pPr>
            <a:r>
              <a:rPr lang="en-US" sz="2800" dirty="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Somatic pain</a:t>
            </a:r>
          </a:p>
          <a:p>
            <a:pPr marL="342900" indent="-342900" algn="l" rtl="0">
              <a:lnSpc>
                <a:spcPct val="107000"/>
              </a:lnSpc>
              <a:buFont typeface="Wingdings" panose="05000000000000000000" pitchFamily="2" charset="2"/>
              <a:buChar char="§"/>
            </a:pPr>
            <a:r>
              <a:rPr lang="en-US" sz="2800" dirty="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Referred pain</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10</a:t>
            </a:fld>
            <a:endParaRPr lang="ar-SA"/>
          </a:p>
        </p:txBody>
      </p:sp>
    </p:spTree>
    <p:extLst>
      <p:ext uri="{BB962C8B-B14F-4D97-AF65-F5344CB8AC3E}">
        <p14:creationId xmlns:p14="http://schemas.microsoft.com/office/powerpoint/2010/main" val="3404759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4062" y="585904"/>
            <a:ext cx="10787106" cy="4461542"/>
          </a:xfrm>
          <a:prstGeom prst="rect">
            <a:avLst/>
          </a:prstGeom>
        </p:spPr>
        <p:txBody>
          <a:bodyPr wrap="square">
            <a:spAutoFit/>
          </a:bodyPr>
          <a:lstStyle/>
          <a:p>
            <a:pPr algn="ctr" rtl="0">
              <a:lnSpc>
                <a:spcPct val="107000"/>
              </a:lnSpc>
            </a:pPr>
            <a:r>
              <a:rPr lang="en-US" sz="3200" b="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Important </a:t>
            </a:r>
            <a:r>
              <a:rPr lang="en-US" sz="3200" b="1"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exceptions</a:t>
            </a:r>
          </a:p>
          <a:p>
            <a:pPr algn="l" rtl="0">
              <a:lnSpc>
                <a:spcPct val="107000"/>
              </a:lnSpc>
            </a:pPr>
            <a:endParaRPr lang="en-US" sz="24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r>
              <a:rPr lang="en-US" sz="2800" dirty="0">
                <a:latin typeface="Microsoft YaHei Light" panose="020B0502040204020203" pitchFamily="34" charset="-122"/>
                <a:ea typeface="Microsoft YaHei Light" panose="020B0502040204020203" pitchFamily="34" charset="-122"/>
              </a:rPr>
              <a:t>When assessing the abdomen of patients, it is also important to appreciate that </a:t>
            </a:r>
            <a:r>
              <a:rPr lang="en-US" sz="2800" dirty="0">
                <a:solidFill>
                  <a:srgbClr val="002060"/>
                </a:solidFill>
                <a:latin typeface="Microsoft YaHei Light" panose="020B0502040204020203" pitchFamily="34" charset="-122"/>
                <a:ea typeface="Microsoft YaHei Light" panose="020B0502040204020203" pitchFamily="34" charset="-122"/>
              </a:rPr>
              <a:t>the </a:t>
            </a:r>
            <a:r>
              <a:rPr lang="en-US" sz="2800" dirty="0" smtClean="0">
                <a:solidFill>
                  <a:srgbClr val="002060"/>
                </a:solidFill>
                <a:latin typeface="Microsoft YaHei Light" panose="020B0502040204020203" pitchFamily="34" charset="-122"/>
                <a:ea typeface="Microsoft YaHei Light" panose="020B0502040204020203" pitchFamily="34" charset="-122"/>
              </a:rPr>
              <a:t>location, nature </a:t>
            </a:r>
            <a:r>
              <a:rPr lang="en-US" sz="2800" dirty="0">
                <a:solidFill>
                  <a:srgbClr val="002060"/>
                </a:solidFill>
                <a:latin typeface="Microsoft YaHei Light" panose="020B0502040204020203" pitchFamily="34" charset="-122"/>
                <a:ea typeface="Microsoft YaHei Light" panose="020B0502040204020203" pitchFamily="34" charset="-122"/>
              </a:rPr>
              <a:t>and severity </a:t>
            </a:r>
            <a:r>
              <a:rPr lang="en-US" sz="2800" dirty="0" smtClean="0">
                <a:solidFill>
                  <a:srgbClr val="002060"/>
                </a:solidFill>
                <a:latin typeface="Microsoft YaHei Light" panose="020B0502040204020203" pitchFamily="34" charset="-122"/>
                <a:ea typeface="Microsoft YaHei Light" panose="020B0502040204020203" pitchFamily="34" charset="-122"/>
              </a:rPr>
              <a:t>of the </a:t>
            </a:r>
            <a:r>
              <a:rPr lang="en-US" sz="2800" dirty="0">
                <a:solidFill>
                  <a:srgbClr val="002060"/>
                </a:solidFill>
                <a:latin typeface="Microsoft YaHei Light" panose="020B0502040204020203" pitchFamily="34" charset="-122"/>
                <a:ea typeface="Microsoft YaHei Light" panose="020B0502040204020203" pitchFamily="34" charset="-122"/>
              </a:rPr>
              <a:t>pain </a:t>
            </a:r>
            <a:r>
              <a:rPr lang="en-US" sz="2800" dirty="0">
                <a:latin typeface="Microsoft YaHei Light" panose="020B0502040204020203" pitchFamily="34" charset="-122"/>
                <a:ea typeface="Microsoft YaHei Light" panose="020B0502040204020203" pitchFamily="34" charset="-122"/>
              </a:rPr>
              <a:t>can be altered in different physiological states</a:t>
            </a:r>
            <a:r>
              <a:rPr lang="en-US" sz="2800" dirty="0" smtClean="0">
                <a:latin typeface="Microsoft YaHei Light" panose="020B0502040204020203" pitchFamily="34" charset="-122"/>
                <a:ea typeface="Microsoft YaHei Light" panose="020B0502040204020203" pitchFamily="34" charset="-122"/>
              </a:rPr>
              <a:t>.</a:t>
            </a:r>
          </a:p>
          <a:p>
            <a:pPr algn="l" rtl="0"/>
            <a:endParaRPr lang="en-US" sz="2800"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
            </a:pPr>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Pregnancy</a:t>
            </a:r>
          </a:p>
          <a:p>
            <a:pPr marL="342900" indent="-342900" algn="l" rtl="0">
              <a:buFont typeface="Wingdings" panose="05000000000000000000" pitchFamily="2" charset="2"/>
              <a:buChar char="§"/>
            </a:pPr>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Elderly</a:t>
            </a:r>
          </a:p>
          <a:p>
            <a:pPr marL="342900" indent="-342900" algn="l" rtl="0">
              <a:buFont typeface="Wingdings" panose="05000000000000000000" pitchFamily="2" charset="2"/>
              <a:buChar char="§"/>
            </a:pPr>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Immunocompromised patients</a:t>
            </a:r>
          </a:p>
          <a:p>
            <a:pPr marL="342900" indent="-342900" algn="l" rtl="0">
              <a:buFont typeface="Wingdings" panose="05000000000000000000" pitchFamily="2" charset="2"/>
              <a:buChar char="§"/>
            </a:pPr>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Alteration of normal anatomy</a:t>
            </a:r>
            <a:endParaRPr lang="ar-SA" sz="2800" b="1" dirty="0">
              <a:solidFill>
                <a:schemeClr val="accent6">
                  <a:lumMod val="50000"/>
                </a:schemeClr>
              </a:solidFill>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11</a:t>
            </a:fld>
            <a:endParaRPr lang="ar-SA"/>
          </a:p>
        </p:txBody>
      </p:sp>
    </p:spTree>
    <p:extLst>
      <p:ext uri="{BB962C8B-B14F-4D97-AF65-F5344CB8AC3E}">
        <p14:creationId xmlns:p14="http://schemas.microsoft.com/office/powerpoint/2010/main" val="2868732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7506" y="783024"/>
            <a:ext cx="10623176" cy="3264868"/>
          </a:xfrm>
          <a:prstGeom prst="rect">
            <a:avLst/>
          </a:prstGeom>
        </p:spPr>
        <p:txBody>
          <a:bodyPr wrap="square">
            <a:spAutoFit/>
          </a:bodyPr>
          <a:lstStyle/>
          <a:p>
            <a:pPr algn="ctr" rtl="0">
              <a:lnSpc>
                <a:spcPct val="107000"/>
              </a:lnSpc>
            </a:pPr>
            <a:r>
              <a:rPr lang="en-US" sz="3200" b="1" dirty="0">
                <a:solidFill>
                  <a:srgbClr val="2F5496"/>
                </a:solidFill>
                <a:latin typeface="Microsoft YaHei Light" panose="020B0502040204020203" pitchFamily="34" charset="-122"/>
                <a:ea typeface="Microsoft YaHei Light" panose="020B0502040204020203" pitchFamily="34" charset="-122"/>
                <a:cs typeface="Arial" panose="020B0604020202020204" pitchFamily="34" charset="0"/>
              </a:rPr>
              <a:t>Generating a differentials list</a:t>
            </a:r>
            <a:endParaRPr lang="en-US" sz="3200" b="1"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p>
          <a:p>
            <a:pPr algn="l" rtl="0">
              <a:lnSpc>
                <a:spcPct val="107000"/>
              </a:lnSpc>
            </a:pPr>
            <a:r>
              <a:rPr lang="en-US" sz="2800" b="1" dirty="0">
                <a:latin typeface="Microsoft YaHei Light" panose="020B0502040204020203" pitchFamily="34" charset="-122"/>
                <a:ea typeface="Microsoft YaHei Light" panose="020B0502040204020203" pitchFamily="34" charset="-122"/>
                <a:cs typeface="Arial" panose="020B0604020202020204" pitchFamily="34" charset="0"/>
              </a:rPr>
              <a:t>Causes of an acute abdomen</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a:r>
              <a:rPr lang="en-US" sz="2800" dirty="0">
                <a:latin typeface="Microsoft YaHei Light" panose="020B0502040204020203" pitchFamily="34" charset="-122"/>
                <a:ea typeface="Microsoft YaHei Light" panose="020B0502040204020203" pitchFamily="34" charset="-122"/>
              </a:rPr>
              <a:t>Common causes of acute abdominal pain according to organ of origin, location and pathology as well as the extra-abdominal or systemic causes of acute abdominal pain are </a:t>
            </a:r>
            <a:r>
              <a:rPr lang="en-US" sz="2800" dirty="0" smtClean="0">
                <a:latin typeface="Microsoft YaHei Light" panose="020B0502040204020203" pitchFamily="34" charset="-122"/>
                <a:ea typeface="Microsoft YaHei Light" panose="020B0502040204020203" pitchFamily="34" charset="-122"/>
              </a:rPr>
              <a:t>listed as the following//</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12</a:t>
            </a:fld>
            <a:endParaRPr lang="ar-SA"/>
          </a:p>
        </p:txBody>
      </p:sp>
    </p:spTree>
    <p:extLst>
      <p:ext uri="{BB962C8B-B14F-4D97-AF65-F5344CB8AC3E}">
        <p14:creationId xmlns:p14="http://schemas.microsoft.com/office/powerpoint/2010/main" val="4110404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124" y="327463"/>
            <a:ext cx="10990385" cy="954107"/>
          </a:xfrm>
          <a:prstGeom prst="rect">
            <a:avLst/>
          </a:prstGeom>
        </p:spPr>
        <p:txBody>
          <a:bodyPr wrap="square">
            <a:spAutoFit/>
          </a:bodyPr>
          <a:lstStyle/>
          <a:p>
            <a:pPr algn="ctr"/>
            <a:r>
              <a:rPr lang="en-US" sz="2800" b="1" dirty="0">
                <a:solidFill>
                  <a:srgbClr val="820000"/>
                </a:solidFill>
                <a:latin typeface="Microsoft YaHei Light" panose="020B0502040204020203" pitchFamily="34" charset="-122"/>
                <a:ea typeface="Microsoft YaHei Light" panose="020B0502040204020203" pitchFamily="34" charset="-122"/>
              </a:rPr>
              <a:t>The differential diagnosis of acute abdominal </a:t>
            </a:r>
            <a:r>
              <a:rPr lang="en-US" sz="2800" b="1" dirty="0" smtClean="0">
                <a:solidFill>
                  <a:srgbClr val="820000"/>
                </a:solidFill>
                <a:latin typeface="Microsoft YaHei Light" panose="020B0502040204020203" pitchFamily="34" charset="-122"/>
                <a:ea typeface="Microsoft YaHei Light" panose="020B0502040204020203" pitchFamily="34" charset="-122"/>
              </a:rPr>
              <a:t>pain</a:t>
            </a:r>
          </a:p>
          <a:p>
            <a:pPr algn="ctr"/>
            <a:r>
              <a:rPr lang="en-US" sz="2800" dirty="0" smtClean="0">
                <a:solidFill>
                  <a:srgbClr val="820000"/>
                </a:solidFill>
                <a:latin typeface="Microsoft YaHei Light" panose="020B0502040204020203" pitchFamily="34" charset="-122"/>
                <a:ea typeface="Microsoft YaHei Light" panose="020B0502040204020203" pitchFamily="34" charset="-122"/>
              </a:rPr>
              <a:t>(in </a:t>
            </a:r>
            <a:r>
              <a:rPr lang="en-US" sz="2800" dirty="0">
                <a:solidFill>
                  <a:srgbClr val="820000"/>
                </a:solidFill>
                <a:latin typeface="Microsoft YaHei Light" panose="020B0502040204020203" pitchFamily="34" charset="-122"/>
                <a:ea typeface="Microsoft YaHei Light" panose="020B0502040204020203" pitchFamily="34" charset="-122"/>
              </a:rPr>
              <a:t>order of anatomical location rather than relative incidence)</a:t>
            </a:r>
            <a:endParaRPr lang="ar-SA" sz="2800" dirty="0">
              <a:solidFill>
                <a:srgbClr val="820000"/>
              </a:solidFill>
              <a:latin typeface="Microsoft YaHei Light" panose="020B0502040204020203" pitchFamily="34" charset="-122"/>
              <a:ea typeface="Microsoft YaHei Light" panose="020B0502040204020203" pitchFamily="34" charset="-122"/>
            </a:endParaRPr>
          </a:p>
        </p:txBody>
      </p:sp>
      <p:sp>
        <p:nvSpPr>
          <p:cNvPr id="4" name="Rectangle 3"/>
          <p:cNvSpPr/>
          <p:nvPr/>
        </p:nvSpPr>
        <p:spPr>
          <a:xfrm>
            <a:off x="844062" y="1545330"/>
            <a:ext cx="10849707" cy="4585871"/>
          </a:xfrm>
          <a:prstGeom prst="rect">
            <a:avLst/>
          </a:prstGeom>
        </p:spPr>
        <p:txBody>
          <a:bodyPr wrap="square">
            <a:spAutoFit/>
          </a:bodyPr>
          <a:lstStyle/>
          <a:p>
            <a:pPr algn="l" rtl="0"/>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Gastrointestinal system</a:t>
            </a:r>
          </a:p>
          <a:p>
            <a:pPr marL="342900" indent="-342900" algn="l" rtl="0">
              <a:buFont typeface="Wingdings" panose="05000000000000000000" pitchFamily="2" charset="2"/>
              <a:buChar char="§"/>
            </a:pPr>
            <a:r>
              <a:rPr lang="en-US" sz="2400" dirty="0" smtClean="0">
                <a:latin typeface="Microsoft YaHei Light" panose="020B0502040204020203" pitchFamily="34" charset="-122"/>
                <a:ea typeface="Microsoft YaHei Light" panose="020B0502040204020203" pitchFamily="34" charset="-122"/>
              </a:rPr>
              <a:t>Oesophageal</a:t>
            </a:r>
            <a:r>
              <a:rPr lang="en-US" sz="2400" dirty="0">
                <a:latin typeface="Microsoft YaHei Light" panose="020B0502040204020203" pitchFamily="34" charset="-122"/>
                <a:ea typeface="Microsoft YaHei Light" panose="020B0502040204020203" pitchFamily="34" charset="-122"/>
              </a:rPr>
              <a:t>, gastric and </a:t>
            </a:r>
            <a:r>
              <a:rPr lang="en-US" sz="2400" dirty="0" smtClean="0">
                <a:latin typeface="Microsoft YaHei Light" panose="020B0502040204020203" pitchFamily="34" charset="-122"/>
                <a:ea typeface="Microsoft YaHei Light" panose="020B0502040204020203" pitchFamily="34" charset="-122"/>
              </a:rPr>
              <a:t>duodenal erosions, ulceration or </a:t>
            </a:r>
            <a:r>
              <a:rPr lang="en-US" sz="2400" dirty="0">
                <a:latin typeface="Microsoft YaHei Light" panose="020B0502040204020203" pitchFamily="34" charset="-122"/>
                <a:ea typeface="Microsoft YaHei Light" panose="020B0502040204020203" pitchFamily="34" charset="-122"/>
              </a:rPr>
              <a:t>perforation</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Cholelithiasis (acute </a:t>
            </a:r>
            <a:r>
              <a:rPr lang="en-US" sz="2400" dirty="0" smtClean="0">
                <a:latin typeface="Microsoft YaHei Light" panose="020B0502040204020203" pitchFamily="34" charset="-122"/>
                <a:ea typeface="Microsoft YaHei Light" panose="020B0502040204020203" pitchFamily="34" charset="-122"/>
              </a:rPr>
              <a:t>cholecystitis, choledocholithiasis</a:t>
            </a:r>
            <a:r>
              <a:rPr lang="en-US" sz="2400" dirty="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Pancreatitis</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Inflammatory bowel disease</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Mesenteric adenitis</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Meckel’s diverticulum</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Intussusception</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Appendicitis</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Diverticulitis</a:t>
            </a: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Small and large bowel obstruction </a:t>
            </a:r>
            <a:r>
              <a:rPr lang="en-US" sz="2400" dirty="0" smtClean="0">
                <a:latin typeface="Microsoft YaHei Light" panose="020B0502040204020203" pitchFamily="34" charset="-122"/>
                <a:ea typeface="Microsoft YaHei Light" panose="020B0502040204020203" pitchFamily="34" charset="-122"/>
              </a:rPr>
              <a:t>or perforation</a:t>
            </a:r>
            <a:endParaRPr lang="en-US" sz="2400"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
            </a:pPr>
            <a:r>
              <a:rPr lang="en-US" sz="2400" dirty="0">
                <a:latin typeface="Microsoft YaHei Light" panose="020B0502040204020203" pitchFamily="34" charset="-122"/>
                <a:ea typeface="Microsoft YaHei Light" panose="020B0502040204020203" pitchFamily="34" charset="-122"/>
              </a:rPr>
              <a:t>Constipation</a:t>
            </a:r>
            <a:endParaRPr lang="ar-SA" sz="24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13</a:t>
            </a:fld>
            <a:endParaRPr lang="ar-SA"/>
          </a:p>
        </p:txBody>
      </p:sp>
    </p:spTree>
    <p:extLst>
      <p:ext uri="{BB962C8B-B14F-4D97-AF65-F5344CB8AC3E}">
        <p14:creationId xmlns:p14="http://schemas.microsoft.com/office/powerpoint/2010/main" val="545493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7871" y="2206344"/>
            <a:ext cx="11025551" cy="3539430"/>
          </a:xfrm>
          <a:prstGeom prst="rect">
            <a:avLst/>
          </a:prstGeom>
        </p:spPr>
        <p:txBody>
          <a:bodyPr wrap="square">
            <a:spAutoFit/>
          </a:bodyPr>
          <a:lstStyle/>
          <a:p>
            <a:pPr algn="l" rtl="0"/>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Vascular condition </a:t>
            </a:r>
            <a:endParaRPr lang="en-US" sz="2800" b="1" dirty="0">
              <a:solidFill>
                <a:schemeClr val="accent6">
                  <a:lumMod val="50000"/>
                </a:schemeClr>
              </a:solidFill>
              <a:latin typeface="Microsoft YaHei Light" panose="020B0502040204020203" pitchFamily="34" charset="-122"/>
              <a:ea typeface="Microsoft YaHei Light" panose="020B0502040204020203" pitchFamily="34" charset="-122"/>
            </a:endParaRPr>
          </a:p>
          <a:p>
            <a:pPr algn="l" rtl="0"/>
            <a:r>
              <a:rPr lang="en-US" sz="2800" dirty="0">
                <a:latin typeface="Microsoft YaHei Light" panose="020B0502040204020203" pitchFamily="34" charset="-122"/>
                <a:ea typeface="Microsoft YaHei Light" panose="020B0502040204020203" pitchFamily="34" charset="-122"/>
              </a:rPr>
              <a:t>Mesenteric </a:t>
            </a:r>
            <a:r>
              <a:rPr lang="en-US" sz="2800" dirty="0" smtClean="0">
                <a:latin typeface="Microsoft YaHei Light" panose="020B0502040204020203" pitchFamily="34" charset="-122"/>
                <a:ea typeface="Microsoft YaHei Light" panose="020B0502040204020203" pitchFamily="34" charset="-122"/>
              </a:rPr>
              <a:t>ischaemia, Ruptured </a:t>
            </a:r>
            <a:r>
              <a:rPr lang="en-US" sz="2800" dirty="0">
                <a:latin typeface="Microsoft YaHei Light" panose="020B0502040204020203" pitchFamily="34" charset="-122"/>
                <a:ea typeface="Microsoft YaHei Light" panose="020B0502040204020203" pitchFamily="34" charset="-122"/>
              </a:rPr>
              <a:t>abdominal aortic or visceral </a:t>
            </a:r>
            <a:r>
              <a:rPr lang="en-US" sz="2800" dirty="0" smtClean="0">
                <a:latin typeface="Microsoft YaHei Light" panose="020B0502040204020203" pitchFamily="34" charset="-122"/>
                <a:ea typeface="Microsoft YaHei Light" panose="020B0502040204020203" pitchFamily="34" charset="-122"/>
              </a:rPr>
              <a:t>artery aneurysm</a:t>
            </a:r>
            <a:endParaRPr lang="en-US" sz="2800" dirty="0">
              <a:latin typeface="Microsoft YaHei Light" panose="020B0502040204020203" pitchFamily="34" charset="-122"/>
              <a:ea typeface="Microsoft YaHei Light" panose="020B0502040204020203" pitchFamily="34" charset="-122"/>
            </a:endParaRPr>
          </a:p>
          <a:p>
            <a:pPr algn="l" rtl="0"/>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Abdominal wall </a:t>
            </a:r>
            <a:r>
              <a:rPr lang="en-US" sz="2800" dirty="0">
                <a:latin typeface="Microsoft YaHei Light" panose="020B0502040204020203" pitchFamily="34" charset="-122"/>
                <a:ea typeface="Microsoft YaHei Light" panose="020B0502040204020203" pitchFamily="34" charset="-122"/>
              </a:rPr>
              <a:t>Rectus sheath </a:t>
            </a:r>
            <a:r>
              <a:rPr lang="en-US" sz="2800" dirty="0" smtClean="0">
                <a:latin typeface="Microsoft YaHei Light" panose="020B0502040204020203" pitchFamily="34" charset="-122"/>
                <a:ea typeface="Microsoft YaHei Light" panose="020B0502040204020203" pitchFamily="34" charset="-122"/>
              </a:rPr>
              <a:t>haematoma, Abdominal </a:t>
            </a:r>
            <a:r>
              <a:rPr lang="en-US" sz="2800" dirty="0">
                <a:latin typeface="Microsoft YaHei Light" panose="020B0502040204020203" pitchFamily="34" charset="-122"/>
                <a:ea typeface="Microsoft YaHei Light" panose="020B0502040204020203" pitchFamily="34" charset="-122"/>
              </a:rPr>
              <a:t>wall hernia</a:t>
            </a:r>
          </a:p>
          <a:p>
            <a:pPr algn="l" rtl="0"/>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Urinary system </a:t>
            </a:r>
            <a:r>
              <a:rPr lang="en-US" sz="2800" dirty="0" smtClean="0">
                <a:latin typeface="Microsoft YaHei Light" panose="020B0502040204020203" pitchFamily="34" charset="-122"/>
                <a:ea typeface="Microsoft YaHei Light" panose="020B0502040204020203" pitchFamily="34" charset="-122"/>
              </a:rPr>
              <a:t>Pyelonephritis, Nephrolithiasis</a:t>
            </a:r>
            <a:endParaRPr lang="en-US" sz="2800" dirty="0">
              <a:latin typeface="Microsoft YaHei Light" panose="020B0502040204020203" pitchFamily="34" charset="-122"/>
              <a:ea typeface="Microsoft YaHei Light" panose="020B0502040204020203" pitchFamily="34" charset="-122"/>
            </a:endParaRPr>
          </a:p>
          <a:p>
            <a:pPr algn="l" rtl="0"/>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Reproductive system </a:t>
            </a:r>
            <a:r>
              <a:rPr lang="en-US" sz="2800" dirty="0" smtClean="0">
                <a:latin typeface="Microsoft YaHei Light" panose="020B0502040204020203" pitchFamily="34" charset="-122"/>
                <a:ea typeface="Microsoft YaHei Light" panose="020B0502040204020203" pitchFamily="34" charset="-122"/>
              </a:rPr>
              <a:t>Torsion </a:t>
            </a:r>
            <a:r>
              <a:rPr lang="en-US" sz="2800" dirty="0">
                <a:latin typeface="Microsoft YaHei Light" panose="020B0502040204020203" pitchFamily="34" charset="-122"/>
                <a:ea typeface="Microsoft YaHei Light" panose="020B0502040204020203" pitchFamily="34" charset="-122"/>
              </a:rPr>
              <a:t>or rupture of an ovarian </a:t>
            </a:r>
            <a:r>
              <a:rPr lang="en-US" sz="2800" dirty="0" smtClean="0">
                <a:latin typeface="Microsoft YaHei Light" panose="020B0502040204020203" pitchFamily="34" charset="-122"/>
                <a:ea typeface="Microsoft YaHei Light" panose="020B0502040204020203" pitchFamily="34" charset="-122"/>
              </a:rPr>
              <a:t>cyst, Ectopic pregnancy, Pelvic </a:t>
            </a:r>
            <a:r>
              <a:rPr lang="en-US" sz="2800" dirty="0">
                <a:latin typeface="Microsoft YaHei Light" panose="020B0502040204020203" pitchFamily="34" charset="-122"/>
                <a:ea typeface="Microsoft YaHei Light" panose="020B0502040204020203" pitchFamily="34" charset="-122"/>
              </a:rPr>
              <a:t>inflammatory disease</a:t>
            </a:r>
          </a:p>
          <a:p>
            <a:pPr algn="l" rtl="0"/>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Intra-abdominal trauma </a:t>
            </a:r>
            <a:r>
              <a:rPr lang="en-US" sz="2800" dirty="0" smtClean="0">
                <a:latin typeface="Microsoft YaHei Light" panose="020B0502040204020203" pitchFamily="34" charset="-122"/>
                <a:ea typeface="Microsoft YaHei Light" panose="020B0502040204020203" pitchFamily="34" charset="-122"/>
              </a:rPr>
              <a:t>Bleeding, Peritonitis</a:t>
            </a:r>
            <a:endParaRPr lang="en-US" sz="2800" dirty="0">
              <a:latin typeface="Microsoft YaHei Light" panose="020B0502040204020203" pitchFamily="34" charset="-122"/>
              <a:ea typeface="Microsoft YaHei Light" panose="020B0502040204020203" pitchFamily="34" charset="-122"/>
            </a:endParaRPr>
          </a:p>
        </p:txBody>
      </p:sp>
      <p:sp>
        <p:nvSpPr>
          <p:cNvPr id="4" name="Rectangle 3"/>
          <p:cNvSpPr/>
          <p:nvPr/>
        </p:nvSpPr>
        <p:spPr>
          <a:xfrm>
            <a:off x="545124" y="601602"/>
            <a:ext cx="10990385" cy="954107"/>
          </a:xfrm>
          <a:prstGeom prst="rect">
            <a:avLst/>
          </a:prstGeom>
        </p:spPr>
        <p:txBody>
          <a:bodyPr wrap="square">
            <a:spAutoFit/>
          </a:bodyPr>
          <a:lstStyle/>
          <a:p>
            <a:pPr algn="ctr"/>
            <a:r>
              <a:rPr lang="en-US" sz="2800" b="1" dirty="0">
                <a:solidFill>
                  <a:srgbClr val="820000"/>
                </a:solidFill>
                <a:latin typeface="Microsoft YaHei Light" panose="020B0502040204020203" pitchFamily="34" charset="-122"/>
                <a:ea typeface="Microsoft YaHei Light" panose="020B0502040204020203" pitchFamily="34" charset="-122"/>
              </a:rPr>
              <a:t>The differential diagnosis of acute abdominal pain</a:t>
            </a:r>
          </a:p>
          <a:p>
            <a:pPr algn="ctr"/>
            <a:r>
              <a:rPr lang="en-US" sz="2800" dirty="0">
                <a:solidFill>
                  <a:srgbClr val="820000"/>
                </a:solidFill>
                <a:latin typeface="Microsoft YaHei Light" panose="020B0502040204020203" pitchFamily="34" charset="-122"/>
                <a:ea typeface="Microsoft YaHei Light" panose="020B0502040204020203" pitchFamily="34" charset="-122"/>
              </a:rPr>
              <a:t>(in order of anatomical location rather than relative incidence)</a:t>
            </a:r>
            <a:endParaRPr lang="ar-SA" sz="2800" dirty="0">
              <a:solidFill>
                <a:srgbClr val="820000"/>
              </a:solidFill>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14</a:t>
            </a:fld>
            <a:endParaRPr lang="ar-SA"/>
          </a:p>
        </p:txBody>
      </p:sp>
    </p:spTree>
    <p:extLst>
      <p:ext uri="{BB962C8B-B14F-4D97-AF65-F5344CB8AC3E}">
        <p14:creationId xmlns:p14="http://schemas.microsoft.com/office/powerpoint/2010/main" val="2521575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124" y="591238"/>
            <a:ext cx="10990385" cy="954107"/>
          </a:xfrm>
          <a:prstGeom prst="rect">
            <a:avLst/>
          </a:prstGeom>
        </p:spPr>
        <p:txBody>
          <a:bodyPr wrap="square">
            <a:spAutoFit/>
          </a:bodyPr>
          <a:lstStyle/>
          <a:p>
            <a:pPr algn="ctr"/>
            <a:r>
              <a:rPr lang="en-US" sz="2800" b="1" dirty="0">
                <a:solidFill>
                  <a:srgbClr val="820000"/>
                </a:solidFill>
                <a:latin typeface="Microsoft YaHei Light" panose="020B0502040204020203" pitchFamily="34" charset="-122"/>
                <a:ea typeface="Microsoft YaHei Light" panose="020B0502040204020203" pitchFamily="34" charset="-122"/>
              </a:rPr>
              <a:t>The differential diagnosis of acute abdominal pain</a:t>
            </a:r>
          </a:p>
          <a:p>
            <a:pPr algn="ctr"/>
            <a:r>
              <a:rPr lang="en-US" sz="2800" dirty="0">
                <a:solidFill>
                  <a:srgbClr val="820000"/>
                </a:solidFill>
                <a:latin typeface="Microsoft YaHei Light" panose="020B0502040204020203" pitchFamily="34" charset="-122"/>
                <a:ea typeface="Microsoft YaHei Light" panose="020B0502040204020203" pitchFamily="34" charset="-122"/>
              </a:rPr>
              <a:t>(in order of anatomical location rather than relative incidence)</a:t>
            </a:r>
            <a:endParaRPr lang="ar-SA" sz="2800" dirty="0">
              <a:solidFill>
                <a:srgbClr val="820000"/>
              </a:solidFill>
              <a:latin typeface="Microsoft YaHei Light" panose="020B0502040204020203" pitchFamily="34" charset="-122"/>
              <a:ea typeface="Microsoft YaHei Light" panose="020B0502040204020203" pitchFamily="34" charset="-122"/>
            </a:endParaRPr>
          </a:p>
        </p:txBody>
      </p:sp>
      <p:sp>
        <p:nvSpPr>
          <p:cNvPr id="3" name="Rectangle 2"/>
          <p:cNvSpPr/>
          <p:nvPr/>
        </p:nvSpPr>
        <p:spPr>
          <a:xfrm>
            <a:off x="931987" y="2206341"/>
            <a:ext cx="10603522" cy="2677656"/>
          </a:xfrm>
          <a:prstGeom prst="rect">
            <a:avLst/>
          </a:prstGeom>
        </p:spPr>
        <p:txBody>
          <a:bodyPr wrap="square">
            <a:spAutoFit/>
          </a:bodyPr>
          <a:lstStyle/>
          <a:p>
            <a:pPr algn="l" rtl="0"/>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Conditions that may </a:t>
            </a:r>
            <a:r>
              <a:rPr lang="en-US" sz="2800" b="1" dirty="0">
                <a:solidFill>
                  <a:schemeClr val="accent6">
                    <a:lumMod val="50000"/>
                  </a:schemeClr>
                </a:solidFill>
                <a:latin typeface="Microsoft YaHei Light" panose="020B0502040204020203" pitchFamily="34" charset="-122"/>
                <a:ea typeface="Microsoft YaHei Light" panose="020B0502040204020203" pitchFamily="34" charset="-122"/>
              </a:rPr>
              <a:t>mimic </a:t>
            </a:r>
            <a:r>
              <a:rPr lang="en-US" sz="2800" b="1" dirty="0" smtClean="0">
                <a:solidFill>
                  <a:schemeClr val="accent6">
                    <a:lumMod val="50000"/>
                  </a:schemeClr>
                </a:solidFill>
                <a:latin typeface="Microsoft YaHei Light" panose="020B0502040204020203" pitchFamily="34" charset="-122"/>
                <a:ea typeface="Microsoft YaHei Light" panose="020B0502040204020203" pitchFamily="34" charset="-122"/>
              </a:rPr>
              <a:t>an acute abdomen ..!</a:t>
            </a:r>
          </a:p>
          <a:p>
            <a:pPr algn="l" rtl="0"/>
            <a:endParaRPr lang="en-US" sz="2800" b="1"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Myocardial infarction</a:t>
            </a:r>
          </a:p>
          <a:p>
            <a:pPr marL="342900"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Pneumonia and empyema</a:t>
            </a:r>
          </a:p>
          <a:p>
            <a:pPr marL="342900"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Neurogenic and musculoskeletal pain</a:t>
            </a:r>
          </a:p>
          <a:p>
            <a:pPr marL="342900"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Various metabolic and infectious diseases</a:t>
            </a:r>
            <a:endParaRPr lang="ar-SA" sz="2800" dirty="0">
              <a:latin typeface="Microsoft YaHei Light" panose="020B0502040204020203" pitchFamily="34" charset="-122"/>
              <a:ea typeface="Microsoft YaHei Light" panose="020B0502040204020203" pitchFamily="34" charset="-122"/>
            </a:endParaRPr>
          </a:p>
        </p:txBody>
      </p:sp>
      <p:sp>
        <p:nvSpPr>
          <p:cNvPr id="4" name="Footer Placeholder 3"/>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15</a:t>
            </a:fld>
            <a:endParaRPr lang="ar-SA"/>
          </a:p>
        </p:txBody>
      </p:sp>
    </p:spTree>
    <p:extLst>
      <p:ext uri="{BB962C8B-B14F-4D97-AF65-F5344CB8AC3E}">
        <p14:creationId xmlns:p14="http://schemas.microsoft.com/office/powerpoint/2010/main" val="2756254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1025247"/>
            <a:ext cx="10865224" cy="2463367"/>
          </a:xfrm>
          <a:prstGeom prst="rect">
            <a:avLst/>
          </a:prstGeom>
        </p:spPr>
        <p:txBody>
          <a:bodyPr wrap="square">
            <a:spAutoFit/>
          </a:bodyPr>
          <a:lstStyle/>
          <a:p>
            <a:pPr algn="ctr" rtl="0">
              <a:lnSpc>
                <a:spcPct val="107000"/>
              </a:lnSpc>
            </a:pPr>
            <a:r>
              <a:rPr lang="en-US" sz="3200" b="1" dirty="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Pathophysiology of the acute </a:t>
            </a:r>
            <a:r>
              <a:rPr lang="en-US" sz="3200" b="1" dirty="0" smtClean="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abdomen</a:t>
            </a:r>
          </a:p>
          <a:p>
            <a:pPr algn="l" rtl="0">
              <a:lnSpc>
                <a:spcPct val="107000"/>
              </a:lnSpc>
            </a:pP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lnSpc>
                <a:spcPct val="107000"/>
              </a:lnSpc>
              <a:buFont typeface="Wingdings" panose="05000000000000000000" pitchFamily="2" charset="2"/>
              <a:buChar char="§"/>
            </a:pPr>
            <a:r>
              <a:rPr lang="en-US" sz="2800" b="1" dirty="0">
                <a:latin typeface="Microsoft YaHei Light" panose="020B0502040204020203" pitchFamily="34" charset="-122"/>
                <a:ea typeface="Microsoft YaHei Light" panose="020B0502040204020203" pitchFamily="34" charset="-122"/>
                <a:cs typeface="Arial" panose="020B0604020202020204" pitchFamily="34" charset="0"/>
              </a:rPr>
              <a:t>Several pathophysiological mechanisms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can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generate and produce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an acute abdomen. </a:t>
            </a:r>
            <a:endPar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lnSpc>
                <a:spcPct val="107000"/>
              </a:lnSpc>
              <a:buFont typeface="Wingdings" panose="05000000000000000000" pitchFamily="2" charset="2"/>
              <a:buChar char="§"/>
            </a:pPr>
            <a:r>
              <a:rPr lang="en-US" sz="2800" b="1" dirty="0">
                <a:latin typeface="Microsoft YaHei Light" panose="020B0502040204020203" pitchFamily="34" charset="-122"/>
                <a:ea typeface="Microsoft YaHei Light" panose="020B0502040204020203" pitchFamily="34" charset="-122"/>
                <a:cs typeface="Arial" panose="020B0604020202020204" pitchFamily="34" charset="0"/>
              </a:rPr>
              <a:t>These mechanisms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may overlap and merge into each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other.</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16</a:t>
            </a:fld>
            <a:endParaRPr lang="ar-SA"/>
          </a:p>
        </p:txBody>
      </p:sp>
    </p:spTree>
    <p:extLst>
      <p:ext uri="{BB962C8B-B14F-4D97-AF65-F5344CB8AC3E}">
        <p14:creationId xmlns:p14="http://schemas.microsoft.com/office/powerpoint/2010/main" val="2285678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550462"/>
            <a:ext cx="10865224" cy="5202578"/>
          </a:xfrm>
          <a:prstGeom prst="rect">
            <a:avLst/>
          </a:prstGeom>
        </p:spPr>
        <p:txBody>
          <a:bodyPr wrap="square">
            <a:spAutoFit/>
          </a:bodyPr>
          <a:lstStyle/>
          <a:p>
            <a:pPr algn="ctr" rtl="0">
              <a:lnSpc>
                <a:spcPct val="107000"/>
              </a:lnSpc>
            </a:pPr>
            <a:r>
              <a:rPr lang="en-US" sz="3200" b="1" dirty="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Pathophysiology of the acute </a:t>
            </a:r>
            <a:r>
              <a:rPr lang="en-US" sz="3200" b="1" dirty="0" smtClean="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abdomen</a:t>
            </a:r>
          </a:p>
          <a:p>
            <a:pPr algn="l" rtl="0">
              <a:lnSpc>
                <a:spcPct val="107000"/>
              </a:lnSpc>
            </a:pP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Common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pathological sequences in different viscera can result in an acute abdomen. These include</a:t>
            </a: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a:t>
            </a:r>
          </a:p>
          <a:p>
            <a:pPr algn="l" rtl="0">
              <a:lnSpc>
                <a:spcPct val="107000"/>
              </a:lnSpc>
            </a:pPr>
            <a:endParaRPr lang="en-US" sz="2800" dirty="0">
              <a:effectLst/>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Perforation</a:t>
            </a: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Luminal obstruction</a:t>
            </a: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Inflammation</a:t>
            </a: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Peritonitis</a:t>
            </a: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Ischaemia and infarction</a:t>
            </a: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Non-specific abdominal pain</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17</a:t>
            </a:fld>
            <a:endParaRPr lang="ar-SA"/>
          </a:p>
        </p:txBody>
      </p:sp>
    </p:spTree>
    <p:extLst>
      <p:ext uri="{BB962C8B-B14F-4D97-AF65-F5344CB8AC3E}">
        <p14:creationId xmlns:p14="http://schemas.microsoft.com/office/powerpoint/2010/main" val="2979925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8558" y="892041"/>
            <a:ext cx="10992453" cy="4093428"/>
          </a:xfrm>
          <a:prstGeom prst="rect">
            <a:avLst/>
          </a:prstGeom>
        </p:spPr>
        <p:txBody>
          <a:bodyPr wrap="square">
            <a:spAutoFit/>
          </a:bodyPr>
          <a:lstStyle/>
          <a:p>
            <a:pPr algn="ctr" rtl="0"/>
            <a:r>
              <a:rPr lang="en-US" sz="3200" b="1" dirty="0">
                <a:solidFill>
                  <a:srgbClr val="002060"/>
                </a:solidFill>
                <a:latin typeface="Microsoft YaHei Light" panose="020B0502040204020203" pitchFamily="34" charset="-122"/>
                <a:ea typeface="Microsoft YaHei Light" panose="020B0502040204020203" pitchFamily="34" charset="-122"/>
              </a:rPr>
              <a:t>Definitions of systemic inflammatory </a:t>
            </a:r>
            <a:r>
              <a:rPr lang="en-US" sz="3200" b="1" dirty="0" smtClean="0">
                <a:solidFill>
                  <a:srgbClr val="002060"/>
                </a:solidFill>
                <a:latin typeface="Microsoft YaHei Light" panose="020B0502040204020203" pitchFamily="34" charset="-122"/>
                <a:ea typeface="Microsoft YaHei Light" panose="020B0502040204020203" pitchFamily="34" charset="-122"/>
              </a:rPr>
              <a:t>response syndrome </a:t>
            </a:r>
            <a:r>
              <a:rPr lang="en-US" sz="3200" b="1" dirty="0">
                <a:solidFill>
                  <a:srgbClr val="002060"/>
                </a:solidFill>
                <a:latin typeface="Microsoft YaHei Light" panose="020B0502040204020203" pitchFamily="34" charset="-122"/>
                <a:ea typeface="Microsoft YaHei Light" panose="020B0502040204020203" pitchFamily="34" charset="-122"/>
              </a:rPr>
              <a:t>(SIRS) and sepsis</a:t>
            </a: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dirty="0" smtClean="0">
                <a:solidFill>
                  <a:srgbClr val="820000"/>
                </a:solidFill>
                <a:latin typeface="Microsoft YaHei Light" panose="020B0502040204020203" pitchFamily="34" charset="-122"/>
                <a:ea typeface="Microsoft YaHei Light" panose="020B0502040204020203" pitchFamily="34" charset="-122"/>
              </a:rPr>
              <a:t>SIRS</a:t>
            </a:r>
            <a:r>
              <a:rPr lang="en-US" sz="2800" b="1" dirty="0" smtClean="0">
                <a:latin typeface="Microsoft YaHei Light" panose="020B0502040204020203" pitchFamily="34" charset="-122"/>
                <a:ea typeface="Microsoft YaHei Light" panose="020B0502040204020203" pitchFamily="34" charset="-122"/>
              </a:rPr>
              <a:t>:</a:t>
            </a:r>
            <a:r>
              <a:rPr lang="en-US" sz="2800" dirty="0" smtClean="0">
                <a:latin typeface="Microsoft YaHei Light" panose="020B0502040204020203" pitchFamily="34" charset="-122"/>
                <a:ea typeface="Microsoft YaHei Light" panose="020B0502040204020203" pitchFamily="34" charset="-122"/>
              </a:rPr>
              <a:t> </a:t>
            </a:r>
            <a:r>
              <a:rPr lang="en-US" sz="2800" i="1" dirty="0">
                <a:latin typeface="Microsoft YaHei Light" panose="020B0502040204020203" pitchFamily="34" charset="-122"/>
                <a:ea typeface="Microsoft YaHei Light" panose="020B0502040204020203" pitchFamily="34" charset="-122"/>
              </a:rPr>
              <a:t>Two or more of</a:t>
            </a:r>
            <a:r>
              <a:rPr lang="en-US" sz="2800" i="1" dirty="0" smtClean="0">
                <a:latin typeface="Microsoft YaHei Light" panose="020B0502040204020203" pitchFamily="34" charset="-122"/>
                <a:ea typeface="Microsoft YaHei Light" panose="020B0502040204020203" pitchFamily="34" charset="-122"/>
              </a:rPr>
              <a:t>:</a:t>
            </a: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1050" dirty="0">
                <a:solidFill>
                  <a:srgbClr val="1B2911"/>
                </a:solidFill>
                <a:latin typeface="Microsoft YaHei Light" panose="020B0502040204020203" pitchFamily="34" charset="-122"/>
                <a:ea typeface="Microsoft YaHei Light" panose="020B0502040204020203" pitchFamily="34" charset="-122"/>
              </a:rPr>
              <a:t>C </a:t>
            </a:r>
            <a:r>
              <a:rPr lang="en-US" sz="2800" dirty="0">
                <a:solidFill>
                  <a:srgbClr val="1B2911"/>
                </a:solidFill>
                <a:latin typeface="Microsoft YaHei Light" panose="020B0502040204020203" pitchFamily="34" charset="-122"/>
                <a:ea typeface="Microsoft YaHei Light" panose="020B0502040204020203" pitchFamily="34" charset="-122"/>
              </a:rPr>
              <a:t>Tachycardia (&gt;90 bpm)</a:t>
            </a:r>
          </a:p>
          <a:p>
            <a:pPr algn="l" rtl="0"/>
            <a:r>
              <a:rPr lang="en-US" sz="1050" dirty="0">
                <a:solidFill>
                  <a:srgbClr val="1B2911"/>
                </a:solidFill>
                <a:latin typeface="Microsoft YaHei Light" panose="020B0502040204020203" pitchFamily="34" charset="-122"/>
                <a:ea typeface="Microsoft YaHei Light" panose="020B0502040204020203" pitchFamily="34" charset="-122"/>
              </a:rPr>
              <a:t>C </a:t>
            </a:r>
            <a:r>
              <a:rPr lang="en-US" sz="2800" dirty="0">
                <a:solidFill>
                  <a:srgbClr val="1B2911"/>
                </a:solidFill>
                <a:latin typeface="Microsoft YaHei Light" panose="020B0502040204020203" pitchFamily="34" charset="-122"/>
                <a:ea typeface="Microsoft YaHei Light" panose="020B0502040204020203" pitchFamily="34" charset="-122"/>
              </a:rPr>
              <a:t>Temperature (&gt;38 or &lt;36C)</a:t>
            </a:r>
          </a:p>
          <a:p>
            <a:pPr algn="l" rtl="0"/>
            <a:r>
              <a:rPr lang="en-US" sz="1050" dirty="0">
                <a:solidFill>
                  <a:srgbClr val="1B2911"/>
                </a:solidFill>
                <a:latin typeface="Microsoft YaHei Light" panose="020B0502040204020203" pitchFamily="34" charset="-122"/>
                <a:ea typeface="Microsoft YaHei Light" panose="020B0502040204020203" pitchFamily="34" charset="-122"/>
              </a:rPr>
              <a:t>C </a:t>
            </a:r>
            <a:r>
              <a:rPr lang="en-US" sz="2800" dirty="0">
                <a:solidFill>
                  <a:srgbClr val="1B2911"/>
                </a:solidFill>
                <a:latin typeface="Microsoft YaHei Light" panose="020B0502040204020203" pitchFamily="34" charset="-122"/>
                <a:ea typeface="Microsoft YaHei Light" panose="020B0502040204020203" pitchFamily="34" charset="-122"/>
              </a:rPr>
              <a:t>Respiratory rate &gt;20 or pCO</a:t>
            </a:r>
            <a:r>
              <a:rPr lang="en-US" sz="1050" dirty="0">
                <a:solidFill>
                  <a:srgbClr val="1B2911"/>
                </a:solidFill>
                <a:latin typeface="Microsoft YaHei Light" panose="020B0502040204020203" pitchFamily="34" charset="-122"/>
                <a:ea typeface="Microsoft YaHei Light" panose="020B0502040204020203" pitchFamily="34" charset="-122"/>
              </a:rPr>
              <a:t>2 </a:t>
            </a:r>
            <a:r>
              <a:rPr lang="en-US" sz="2800" dirty="0">
                <a:solidFill>
                  <a:srgbClr val="1B2911"/>
                </a:solidFill>
                <a:latin typeface="Microsoft YaHei Light" panose="020B0502040204020203" pitchFamily="34" charset="-122"/>
                <a:ea typeface="Microsoft YaHei Light" panose="020B0502040204020203" pitchFamily="34" charset="-122"/>
              </a:rPr>
              <a:t>&lt;4.3 kPa</a:t>
            </a:r>
          </a:p>
          <a:p>
            <a:pPr algn="l" rtl="0"/>
            <a:r>
              <a:rPr lang="en-US" sz="1050" dirty="0">
                <a:solidFill>
                  <a:srgbClr val="1B2911"/>
                </a:solidFill>
                <a:latin typeface="Microsoft YaHei Light" panose="020B0502040204020203" pitchFamily="34" charset="-122"/>
                <a:ea typeface="Microsoft YaHei Light" panose="020B0502040204020203" pitchFamily="34" charset="-122"/>
              </a:rPr>
              <a:t>C </a:t>
            </a:r>
            <a:r>
              <a:rPr lang="en-US" sz="2800" dirty="0">
                <a:solidFill>
                  <a:srgbClr val="1B2911"/>
                </a:solidFill>
                <a:latin typeface="Microsoft YaHei Light" panose="020B0502040204020203" pitchFamily="34" charset="-122"/>
                <a:ea typeface="Microsoft YaHei Light" panose="020B0502040204020203" pitchFamily="34" charset="-122"/>
              </a:rPr>
              <a:t>White blood cell count &gt;12 or &lt;4  </a:t>
            </a:r>
            <a:r>
              <a:rPr lang="en-US" sz="2800" dirty="0" smtClean="0">
                <a:solidFill>
                  <a:srgbClr val="1B2911"/>
                </a:solidFill>
                <a:latin typeface="Microsoft YaHei Light" panose="020B0502040204020203" pitchFamily="34" charset="-122"/>
                <a:ea typeface="Microsoft YaHei Light" panose="020B0502040204020203" pitchFamily="34" charset="-122"/>
              </a:rPr>
              <a:t>10</a:t>
            </a:r>
            <a:r>
              <a:rPr lang="en-US" sz="1050" dirty="0" smtClean="0">
                <a:solidFill>
                  <a:srgbClr val="1B2911"/>
                </a:solidFill>
                <a:latin typeface="Microsoft YaHei Light" panose="020B0502040204020203" pitchFamily="34" charset="-122"/>
                <a:ea typeface="Microsoft YaHei Light" panose="020B0502040204020203" pitchFamily="34" charset="-122"/>
              </a:rPr>
              <a:t>9</a:t>
            </a:r>
            <a:r>
              <a:rPr lang="en-US" sz="2800" dirty="0" smtClean="0">
                <a:solidFill>
                  <a:srgbClr val="1B2911"/>
                </a:solidFill>
                <a:latin typeface="Microsoft YaHei Light" panose="020B0502040204020203" pitchFamily="34" charset="-122"/>
                <a:ea typeface="Microsoft YaHei Light" panose="020B0502040204020203" pitchFamily="34" charset="-122"/>
              </a:rPr>
              <a:t>/ </a:t>
            </a:r>
            <a:r>
              <a:rPr lang="fr-FR" sz="2800" dirty="0" smtClean="0">
                <a:solidFill>
                  <a:srgbClr val="1B2911"/>
                </a:solidFill>
                <a:latin typeface="Microsoft YaHei Light" panose="020B0502040204020203" pitchFamily="34" charset="-122"/>
                <a:ea typeface="Microsoft YaHei Light" panose="020B0502040204020203" pitchFamily="34" charset="-122"/>
              </a:rPr>
              <a:t>litre </a:t>
            </a:r>
            <a:r>
              <a:rPr lang="fr-FR" sz="2800" dirty="0">
                <a:solidFill>
                  <a:srgbClr val="1B2911"/>
                </a:solidFill>
                <a:latin typeface="Microsoft YaHei Light" panose="020B0502040204020203" pitchFamily="34" charset="-122"/>
                <a:ea typeface="Microsoft YaHei Light" panose="020B0502040204020203" pitchFamily="34" charset="-122"/>
              </a:rPr>
              <a:t>or &gt;10% immature </a:t>
            </a:r>
            <a:r>
              <a:rPr lang="fr-FR" sz="2800" dirty="0" smtClean="0">
                <a:latin typeface="Microsoft YaHei Light" panose="020B0502040204020203" pitchFamily="34" charset="-122"/>
                <a:ea typeface="Microsoft YaHei Light" panose="020B0502040204020203" pitchFamily="34" charset="-122"/>
              </a:rPr>
              <a:t>cells</a:t>
            </a:r>
            <a:endParaRPr lang="fr-FR"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18</a:t>
            </a:fld>
            <a:endParaRPr lang="ar-SA"/>
          </a:p>
        </p:txBody>
      </p:sp>
    </p:spTree>
    <p:extLst>
      <p:ext uri="{BB962C8B-B14F-4D97-AF65-F5344CB8AC3E}">
        <p14:creationId xmlns:p14="http://schemas.microsoft.com/office/powerpoint/2010/main" val="1819281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698611"/>
            <a:ext cx="10588008" cy="5386090"/>
          </a:xfrm>
          <a:prstGeom prst="rect">
            <a:avLst/>
          </a:prstGeom>
        </p:spPr>
        <p:txBody>
          <a:bodyPr wrap="square">
            <a:spAutoFit/>
          </a:bodyPr>
          <a:lstStyle/>
          <a:p>
            <a:pPr algn="ctr" rtl="0"/>
            <a:r>
              <a:rPr lang="en-US" sz="3200" b="1" dirty="0">
                <a:solidFill>
                  <a:srgbClr val="002060"/>
                </a:solidFill>
                <a:latin typeface="Microsoft YaHei Light" panose="020B0502040204020203" pitchFamily="34" charset="-122"/>
                <a:ea typeface="Microsoft YaHei Light" panose="020B0502040204020203" pitchFamily="34" charset="-122"/>
              </a:rPr>
              <a:t>Definitions of systemic inflammatory </a:t>
            </a:r>
            <a:r>
              <a:rPr lang="en-US" sz="3200" b="1" dirty="0" smtClean="0">
                <a:solidFill>
                  <a:srgbClr val="002060"/>
                </a:solidFill>
                <a:latin typeface="Microsoft YaHei Light" panose="020B0502040204020203" pitchFamily="34" charset="-122"/>
                <a:ea typeface="Microsoft YaHei Light" panose="020B0502040204020203" pitchFamily="34" charset="-122"/>
              </a:rPr>
              <a:t>response syndrome </a:t>
            </a:r>
            <a:r>
              <a:rPr lang="en-US" sz="3200" b="1" dirty="0">
                <a:solidFill>
                  <a:srgbClr val="002060"/>
                </a:solidFill>
                <a:latin typeface="Microsoft YaHei Light" panose="020B0502040204020203" pitchFamily="34" charset="-122"/>
                <a:ea typeface="Microsoft YaHei Light" panose="020B0502040204020203" pitchFamily="34" charset="-122"/>
              </a:rPr>
              <a:t>(SIRS) and sepsis</a:t>
            </a: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endParaRPr lang="en-US" sz="2800" b="1" dirty="0" smtClean="0">
              <a:solidFill>
                <a:srgbClr val="820000"/>
              </a:solidFill>
              <a:latin typeface="Microsoft YaHei Light" panose="020B0502040204020203" pitchFamily="34" charset="-122"/>
              <a:ea typeface="Microsoft YaHei Light" panose="020B0502040204020203" pitchFamily="34" charset="-122"/>
            </a:endParaRPr>
          </a:p>
          <a:p>
            <a:pPr algn="l" rtl="0"/>
            <a:r>
              <a:rPr lang="en-US" sz="2800" b="1" dirty="0" smtClean="0">
                <a:solidFill>
                  <a:srgbClr val="820000"/>
                </a:solidFill>
                <a:latin typeface="Microsoft YaHei Light" panose="020B0502040204020203" pitchFamily="34" charset="-122"/>
                <a:ea typeface="Microsoft YaHei Light" panose="020B0502040204020203" pitchFamily="34" charset="-122"/>
              </a:rPr>
              <a:t>Sepsis</a:t>
            </a:r>
            <a:r>
              <a:rPr lang="en-US" sz="2800" b="1" dirty="0">
                <a:latin typeface="Microsoft YaHei Light" panose="020B0502040204020203" pitchFamily="34" charset="-122"/>
                <a:ea typeface="Microsoft YaHei Light" panose="020B0502040204020203" pitchFamily="34" charset="-122"/>
              </a:rPr>
              <a:t>:</a:t>
            </a:r>
            <a:r>
              <a:rPr lang="en-US" sz="2800" dirty="0">
                <a:latin typeface="Microsoft YaHei Light" panose="020B0502040204020203" pitchFamily="34" charset="-122"/>
                <a:ea typeface="Microsoft YaHei Light" panose="020B0502040204020203" pitchFamily="34" charset="-122"/>
              </a:rPr>
              <a:t> SIRS with </a:t>
            </a:r>
            <a:r>
              <a:rPr lang="en-US" sz="2800" i="1" dirty="0">
                <a:solidFill>
                  <a:srgbClr val="0070C0"/>
                </a:solidFill>
                <a:latin typeface="Microsoft YaHei Light" panose="020B0502040204020203" pitchFamily="34" charset="-122"/>
                <a:ea typeface="Microsoft YaHei Light" panose="020B0502040204020203" pitchFamily="34" charset="-122"/>
              </a:rPr>
              <a:t>known source of infection</a:t>
            </a:r>
          </a:p>
          <a:p>
            <a:pPr algn="l" rtl="0"/>
            <a:endParaRPr lang="en-US" sz="2800" b="1" dirty="0">
              <a:solidFill>
                <a:srgbClr val="820000"/>
              </a:solidFill>
              <a:latin typeface="Microsoft YaHei Light" panose="020B0502040204020203" pitchFamily="34" charset="-122"/>
              <a:ea typeface="Microsoft YaHei Light" panose="020B0502040204020203" pitchFamily="34" charset="-122"/>
            </a:endParaRPr>
          </a:p>
          <a:p>
            <a:pPr algn="l" rtl="0"/>
            <a:r>
              <a:rPr lang="en-US" sz="2800" b="1" dirty="0" smtClean="0">
                <a:solidFill>
                  <a:srgbClr val="820000"/>
                </a:solidFill>
                <a:latin typeface="Microsoft YaHei Light" panose="020B0502040204020203" pitchFamily="34" charset="-122"/>
                <a:ea typeface="Microsoft YaHei Light" panose="020B0502040204020203" pitchFamily="34" charset="-122"/>
              </a:rPr>
              <a:t>Severe sepsis</a:t>
            </a:r>
            <a:r>
              <a:rPr lang="en-US" sz="2800" b="1" dirty="0" smtClean="0">
                <a:latin typeface="Microsoft YaHei Light" panose="020B0502040204020203" pitchFamily="34" charset="-122"/>
                <a:ea typeface="Microsoft YaHei Light" panose="020B0502040204020203" pitchFamily="34" charset="-122"/>
              </a:rPr>
              <a:t>: </a:t>
            </a:r>
            <a:r>
              <a:rPr lang="en-US" sz="2800" i="1" dirty="0">
                <a:solidFill>
                  <a:srgbClr val="0070C0"/>
                </a:solidFill>
                <a:latin typeface="Microsoft YaHei Light" panose="020B0502040204020203" pitchFamily="34" charset="-122"/>
                <a:ea typeface="Microsoft YaHei Light" panose="020B0502040204020203" pitchFamily="34" charset="-122"/>
              </a:rPr>
              <a:t>Evidence of end organ hypo-perfusion</a:t>
            </a:r>
            <a:r>
              <a:rPr lang="en-US" sz="2800" dirty="0">
                <a:latin typeface="Microsoft YaHei Light" panose="020B0502040204020203" pitchFamily="34" charset="-122"/>
                <a:ea typeface="Microsoft YaHei Light" panose="020B0502040204020203" pitchFamily="34" charset="-122"/>
              </a:rPr>
              <a:t>, </a:t>
            </a:r>
            <a:r>
              <a:rPr lang="en-US" sz="2800" dirty="0" smtClean="0">
                <a:latin typeface="Microsoft YaHei Light" panose="020B0502040204020203" pitchFamily="34" charset="-122"/>
                <a:ea typeface="Microsoft YaHei Light" panose="020B0502040204020203" pitchFamily="34" charset="-122"/>
              </a:rPr>
              <a:t>e.g. altered </a:t>
            </a:r>
            <a:r>
              <a:rPr lang="en-US" sz="2800" dirty="0">
                <a:latin typeface="Microsoft YaHei Light" panose="020B0502040204020203" pitchFamily="34" charset="-122"/>
                <a:ea typeface="Microsoft YaHei Light" panose="020B0502040204020203" pitchFamily="34" charset="-122"/>
              </a:rPr>
              <a:t>renal function (raised urea </a:t>
            </a:r>
            <a:r>
              <a:rPr lang="en-US" sz="2800" dirty="0" smtClean="0">
                <a:latin typeface="Microsoft YaHei Light" panose="020B0502040204020203" pitchFamily="34" charset="-122"/>
                <a:ea typeface="Microsoft YaHei Light" panose="020B0502040204020203" pitchFamily="34" charset="-122"/>
              </a:rPr>
              <a:t>and creatinine</a:t>
            </a:r>
            <a:r>
              <a:rPr lang="en-US" sz="2800" dirty="0">
                <a:latin typeface="Microsoft YaHei Light" panose="020B0502040204020203" pitchFamily="34" charset="-122"/>
                <a:ea typeface="Microsoft YaHei Light" panose="020B0502040204020203" pitchFamily="34" charset="-122"/>
              </a:rPr>
              <a:t>), respiratory failure, </a:t>
            </a:r>
            <a:r>
              <a:rPr lang="en-US" sz="2800" dirty="0" smtClean="0">
                <a:latin typeface="Microsoft YaHei Light" panose="020B0502040204020203" pitchFamily="34" charset="-122"/>
                <a:ea typeface="Microsoft YaHei Light" panose="020B0502040204020203" pitchFamily="34" charset="-122"/>
              </a:rPr>
              <a:t>disseminated intravascular coagulation (DIC)</a:t>
            </a:r>
            <a:endParaRPr lang="en-US" sz="2800" dirty="0">
              <a:latin typeface="Microsoft YaHei Light" panose="020B0502040204020203" pitchFamily="34" charset="-122"/>
              <a:ea typeface="Microsoft YaHei Light" panose="020B0502040204020203" pitchFamily="34" charset="-122"/>
            </a:endParaRP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dirty="0" smtClean="0">
                <a:solidFill>
                  <a:srgbClr val="820000"/>
                </a:solidFill>
                <a:latin typeface="Microsoft YaHei Light" panose="020B0502040204020203" pitchFamily="34" charset="-122"/>
                <a:ea typeface="Microsoft YaHei Light" panose="020B0502040204020203" pitchFamily="34" charset="-122"/>
              </a:rPr>
              <a:t>Septic shock</a:t>
            </a:r>
            <a:r>
              <a:rPr lang="en-US" sz="2800" b="1" dirty="0" smtClean="0">
                <a:latin typeface="Microsoft YaHei Light" panose="020B0502040204020203" pitchFamily="34" charset="-122"/>
                <a:ea typeface="Microsoft YaHei Light" panose="020B0502040204020203" pitchFamily="34" charset="-122"/>
              </a:rPr>
              <a:t>: </a:t>
            </a:r>
            <a:r>
              <a:rPr lang="en-US" sz="2800" i="1" dirty="0">
                <a:solidFill>
                  <a:srgbClr val="0070C0"/>
                </a:solidFill>
                <a:latin typeface="Microsoft YaHei Light" panose="020B0502040204020203" pitchFamily="34" charset="-122"/>
                <a:ea typeface="Microsoft YaHei Light" panose="020B0502040204020203" pitchFamily="34" charset="-122"/>
              </a:rPr>
              <a:t>Hypotension</a:t>
            </a:r>
            <a:r>
              <a:rPr lang="en-US" sz="2800" dirty="0">
                <a:solidFill>
                  <a:srgbClr val="0070C0"/>
                </a:solidFill>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(systolic BP &lt;90) </a:t>
            </a:r>
            <a:r>
              <a:rPr lang="en-US" sz="2800" dirty="0" smtClean="0">
                <a:latin typeface="Microsoft YaHei Light" panose="020B0502040204020203" pitchFamily="34" charset="-122"/>
                <a:ea typeface="Microsoft YaHei Light" panose="020B0502040204020203" pitchFamily="34" charset="-122"/>
              </a:rPr>
              <a:t>after/despite fluid resuscitation. Required </a:t>
            </a:r>
            <a:r>
              <a:rPr lang="en-US" sz="2800" dirty="0">
                <a:latin typeface="Microsoft YaHei Light" panose="020B0502040204020203" pitchFamily="34" charset="-122"/>
                <a:ea typeface="Microsoft YaHei Light" panose="020B0502040204020203" pitchFamily="34" charset="-122"/>
              </a:rPr>
              <a:t>inotropes to maintain </a:t>
            </a:r>
            <a:r>
              <a:rPr lang="en-US" sz="2800" dirty="0" smtClean="0">
                <a:latin typeface="Microsoft YaHei Light" panose="020B0502040204020203" pitchFamily="34" charset="-122"/>
                <a:ea typeface="Microsoft YaHei Light" panose="020B0502040204020203" pitchFamily="34" charset="-122"/>
              </a:rPr>
              <a:t>blood pressure</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19</a:t>
            </a:fld>
            <a:endParaRPr lang="ar-SA"/>
          </a:p>
        </p:txBody>
      </p:sp>
    </p:spTree>
    <p:extLst>
      <p:ext uri="{BB962C8B-B14F-4D97-AF65-F5344CB8AC3E}">
        <p14:creationId xmlns:p14="http://schemas.microsoft.com/office/powerpoint/2010/main" val="281796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071933"/>
            <a:ext cx="9144000" cy="1347882"/>
          </a:xfrm>
        </p:spPr>
        <p:txBody>
          <a:bodyPr>
            <a:normAutofit/>
          </a:bodyPr>
          <a:lstStyle/>
          <a:p>
            <a:pPr rtl="0"/>
            <a:r>
              <a:rPr lang="en-US" sz="5400" dirty="0" smtClean="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rPr>
              <a:t>Acute Abdomen</a:t>
            </a:r>
            <a:endParaRPr lang="ar-SA" sz="5400" dirty="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endParaRPr>
          </a:p>
        </p:txBody>
      </p:sp>
      <p:sp>
        <p:nvSpPr>
          <p:cNvPr id="3" name="Subtitle 2"/>
          <p:cNvSpPr>
            <a:spLocks noGrp="1"/>
          </p:cNvSpPr>
          <p:nvPr>
            <p:ph type="subTitle" idx="1"/>
          </p:nvPr>
        </p:nvSpPr>
        <p:spPr>
          <a:xfrm>
            <a:off x="1524000" y="3900983"/>
            <a:ext cx="9144000" cy="2284412"/>
          </a:xfrm>
        </p:spPr>
        <p:txBody>
          <a:bodyPr>
            <a:noAutofit/>
          </a:bodyPr>
          <a:lstStyle/>
          <a:p>
            <a:pPr algn="l" rtl="0"/>
            <a:r>
              <a:rPr lang="en-US" sz="2800" dirty="0" smtClean="0">
                <a:latin typeface="Microsoft YaHei Light" panose="020B0502040204020203" pitchFamily="34" charset="-122"/>
                <a:ea typeface="Microsoft YaHei Light" panose="020B0502040204020203" pitchFamily="34" charset="-122"/>
                <a:cs typeface="+mj-cs"/>
              </a:rPr>
              <a:t>Naseralla J Elsaadi</a:t>
            </a:r>
          </a:p>
          <a:p>
            <a:pPr algn="l" rtl="0"/>
            <a:r>
              <a:rPr lang="en-US" sz="2800" dirty="0" smtClean="0">
                <a:latin typeface="Microsoft YaHei Light" panose="020B0502040204020203" pitchFamily="34" charset="-122"/>
                <a:ea typeface="Microsoft YaHei Light" panose="020B0502040204020203" pitchFamily="34" charset="-122"/>
                <a:cs typeface="+mj-cs"/>
              </a:rPr>
              <a:t>Consultant General Surgeon</a:t>
            </a:r>
          </a:p>
          <a:p>
            <a:pPr algn="l" rtl="0"/>
            <a:r>
              <a:rPr lang="en-US" sz="2800" dirty="0" smtClean="0">
                <a:latin typeface="Microsoft YaHei Light" panose="020B0502040204020203" pitchFamily="34" charset="-122"/>
                <a:ea typeface="Microsoft YaHei Light" panose="020B0502040204020203" pitchFamily="34" charset="-122"/>
                <a:cs typeface="+mj-cs"/>
              </a:rPr>
              <a:t>Department of Surgery</a:t>
            </a:r>
          </a:p>
          <a:p>
            <a:pPr algn="l" rtl="0"/>
            <a:r>
              <a:rPr lang="en-US" sz="2800" dirty="0" smtClean="0">
                <a:latin typeface="Microsoft YaHei Light" panose="020B0502040204020203" pitchFamily="34" charset="-122"/>
                <a:ea typeface="Microsoft YaHei Light" panose="020B0502040204020203" pitchFamily="34" charset="-122"/>
                <a:cs typeface="+mj-cs"/>
              </a:rPr>
              <a:t>Benghazi Medical Centre</a:t>
            </a:r>
            <a:endParaRPr lang="ar-SA" sz="2800" dirty="0">
              <a:latin typeface="Microsoft YaHei Light" panose="020B0502040204020203" pitchFamily="34" charset="-122"/>
              <a:ea typeface="Microsoft YaHei Light" panose="020B0502040204020203" pitchFamily="34" charset="-122"/>
              <a:cs typeface="+mj-cs"/>
            </a:endParaRPr>
          </a:p>
        </p:txBody>
      </p:sp>
      <p:pic>
        <p:nvPicPr>
          <p:cNvPr id="4"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7755" y="521438"/>
            <a:ext cx="2196490" cy="1867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7211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6141" y="600204"/>
            <a:ext cx="10865224" cy="3846438"/>
          </a:xfrm>
          <a:prstGeom prst="rect">
            <a:avLst/>
          </a:prstGeom>
        </p:spPr>
        <p:txBody>
          <a:bodyPr wrap="square">
            <a:spAutoFit/>
          </a:bodyPr>
          <a:lstStyle/>
          <a:p>
            <a:pPr algn="ctr" rtl="0">
              <a:lnSpc>
                <a:spcPct val="107000"/>
              </a:lnSpc>
            </a:pPr>
            <a:r>
              <a:rPr lang="en-US" sz="3200" b="1"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Management of the acute abdomen</a:t>
            </a:r>
          </a:p>
          <a:p>
            <a:pPr algn="l" rtl="0">
              <a:lnSpc>
                <a:spcPct val="107000"/>
              </a:lnSpc>
            </a:pPr>
            <a:r>
              <a:rPr lang="en-US" sz="2800"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lnSpc>
                <a:spcPct val="107000"/>
              </a:lnSpc>
              <a:buFont typeface="Wingdings" panose="05000000000000000000" pitchFamily="2" charset="2"/>
              <a:buChar char="§"/>
            </a:pPr>
            <a:r>
              <a:rPr lang="en-US" sz="2800" i="1"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Resuscitation</a:t>
            </a:r>
            <a:r>
              <a:rPr lang="en-US" sz="2800"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of the patient with effective investigation of the underlying causes and </a:t>
            </a:r>
            <a:r>
              <a:rPr lang="en-US" sz="2800" i="1"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prompt treatment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often have to occur </a:t>
            </a:r>
            <a:r>
              <a:rPr lang="en-US" sz="2800" i="1" dirty="0" smtClean="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simultaneously</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p>
          <a:p>
            <a:pPr algn="l" rtl="0">
              <a:lnSpc>
                <a:spcPct val="107000"/>
              </a:lnSpc>
            </a:pP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In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all cases, the </a:t>
            </a:r>
            <a:r>
              <a:rPr lang="en-US" sz="2800" i="1" dirty="0">
                <a:latin typeface="Microsoft YaHei Light" panose="020B0502040204020203" pitchFamily="34" charset="-122"/>
                <a:ea typeface="Microsoft YaHei Light" panose="020B0502040204020203" pitchFamily="34" charset="-122"/>
                <a:cs typeface="Arial" panose="020B0604020202020204" pitchFamily="34" charset="0"/>
              </a:rPr>
              <a:t>patient’s pre-morbid state and comorbidities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should be considered</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20</a:t>
            </a:fld>
            <a:endParaRPr lang="ar-SA"/>
          </a:p>
        </p:txBody>
      </p:sp>
    </p:spTree>
    <p:extLst>
      <p:ext uri="{BB962C8B-B14F-4D97-AF65-F5344CB8AC3E}">
        <p14:creationId xmlns:p14="http://schemas.microsoft.com/office/powerpoint/2010/main" val="69955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6141" y="477113"/>
            <a:ext cx="10865224" cy="6034857"/>
          </a:xfrm>
          <a:prstGeom prst="rect">
            <a:avLst/>
          </a:prstGeom>
        </p:spPr>
        <p:txBody>
          <a:bodyPr wrap="square">
            <a:spAutoFit/>
          </a:bodyPr>
          <a:lstStyle/>
          <a:p>
            <a:pPr algn="ctr" rtl="0">
              <a:lnSpc>
                <a:spcPct val="107000"/>
              </a:lnSpc>
            </a:pPr>
            <a:r>
              <a:rPr lang="en-US" sz="3200" b="1" dirty="0">
                <a:solidFill>
                  <a:srgbClr val="1B2911"/>
                </a:solidFill>
                <a:latin typeface="Microsoft YaHei Light" panose="020B0502040204020203" pitchFamily="34" charset="-122"/>
                <a:ea typeface="Microsoft YaHei Light" panose="020B0502040204020203" pitchFamily="34" charset="-122"/>
                <a:cs typeface="Arial" panose="020B0604020202020204" pitchFamily="34" charset="0"/>
              </a:rPr>
              <a:t>Management of the acute abdomen</a:t>
            </a:r>
          </a:p>
          <a:p>
            <a:pPr algn="l" rtl="0">
              <a:lnSpc>
                <a:spcPct val="107000"/>
              </a:lnSpc>
            </a:pPr>
            <a:r>
              <a:rPr lang="en-US" sz="2800"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800" b="1" dirty="0" smtClean="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b="1" dirty="0" smtClean="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Initial </a:t>
            </a:r>
            <a:r>
              <a:rPr lang="en-US" sz="2800" b="1" dirty="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management</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Initial management and assessment follows advanced trauma life support (</a:t>
            </a:r>
            <a:r>
              <a:rPr lang="en-US" sz="2800" dirty="0">
                <a:solidFill>
                  <a:srgbClr val="0A0A80"/>
                </a:solidFill>
                <a:latin typeface="Microsoft YaHei Light" panose="020B0502040204020203" pitchFamily="34" charset="-122"/>
                <a:ea typeface="Microsoft YaHei Light" panose="020B0502040204020203" pitchFamily="34" charset="-122"/>
              </a:rPr>
              <a:t>ATLS</a:t>
            </a:r>
            <a:r>
              <a:rPr lang="en-US" sz="2800" dirty="0">
                <a:latin typeface="Microsoft YaHei Light" panose="020B0502040204020203" pitchFamily="34" charset="-122"/>
                <a:ea typeface="Microsoft YaHei Light" panose="020B0502040204020203" pitchFamily="34" charset="-122"/>
              </a:rPr>
              <a:t>) and care of the critically ill surgical patient (</a:t>
            </a:r>
            <a:r>
              <a:rPr lang="en-US" sz="2800" dirty="0">
                <a:solidFill>
                  <a:srgbClr val="0A0A80"/>
                </a:solidFill>
                <a:latin typeface="Microsoft YaHei Light" panose="020B0502040204020203" pitchFamily="34" charset="-122"/>
                <a:ea typeface="Microsoft YaHei Light" panose="020B0502040204020203" pitchFamily="34" charset="-122"/>
              </a:rPr>
              <a:t>CCrISP</a:t>
            </a:r>
            <a:r>
              <a:rPr lang="en-US" sz="2800" dirty="0">
                <a:latin typeface="Microsoft YaHei Light" panose="020B0502040204020203" pitchFamily="34" charset="-122"/>
                <a:ea typeface="Microsoft YaHei Light" panose="020B0502040204020203" pitchFamily="34" charset="-122"/>
              </a:rPr>
              <a:t>) </a:t>
            </a:r>
            <a:r>
              <a:rPr lang="en-US" sz="2800" dirty="0" smtClean="0">
                <a:latin typeface="Microsoft YaHei Light" panose="020B0502040204020203" pitchFamily="34" charset="-122"/>
                <a:ea typeface="Microsoft YaHei Light" panose="020B0502040204020203" pitchFamily="34" charset="-122"/>
              </a:rPr>
              <a:t>principles.</a:t>
            </a:r>
          </a:p>
          <a:p>
            <a:pPr marL="457200" indent="-4572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As </a:t>
            </a:r>
            <a:r>
              <a:rPr lang="en-US" sz="2800" dirty="0">
                <a:latin typeface="Microsoft YaHei Light" panose="020B0502040204020203" pitchFamily="34" charset="-122"/>
                <a:ea typeface="Microsoft YaHei Light" panose="020B0502040204020203" pitchFamily="34" charset="-122"/>
              </a:rPr>
              <a:t>many patients will require surgery, they should be kept nil by mouth and intravenous (IV) access sought through two large-bore cannulae</a:t>
            </a:r>
            <a:r>
              <a:rPr lang="en-US" sz="2800" dirty="0" smtClean="0">
                <a:latin typeface="Microsoft YaHei Light" panose="020B0502040204020203" pitchFamily="34" charset="-122"/>
                <a:ea typeface="Microsoft YaHei Light" panose="020B0502040204020203" pitchFamily="34" charset="-122"/>
              </a:rPr>
              <a:t>.</a:t>
            </a:r>
          </a:p>
          <a:p>
            <a:pPr lvl="3" algn="l" rtl="0"/>
            <a:r>
              <a:rPr lang="en-US" sz="2800" b="1" i="1" u="sng" dirty="0" smtClean="0">
                <a:solidFill>
                  <a:srgbClr val="0A0A80"/>
                </a:solidFill>
                <a:latin typeface="Microsoft YaHei Light" panose="020B0502040204020203" pitchFamily="34" charset="-122"/>
                <a:ea typeface="Microsoft YaHei Light" panose="020B0502040204020203" pitchFamily="34" charset="-122"/>
              </a:rPr>
              <a:t>Remember …</a:t>
            </a:r>
            <a:endParaRPr lang="en-US" sz="2800" b="1" i="1" u="sng" dirty="0">
              <a:solidFill>
                <a:srgbClr val="0A0A80"/>
              </a:solidFill>
              <a:latin typeface="Microsoft YaHei Light" panose="020B0502040204020203" pitchFamily="34" charset="-122"/>
              <a:ea typeface="Microsoft YaHei Light" panose="020B0502040204020203" pitchFamily="34" charset="-122"/>
            </a:endParaRPr>
          </a:p>
          <a:p>
            <a:pPr marL="342900" indent="-342900" algn="ctr" rtl="0">
              <a:buFont typeface="Wingdings" panose="05000000000000000000" pitchFamily="2" charset="2"/>
              <a:buChar char="§"/>
            </a:pPr>
            <a:r>
              <a:rPr lang="en-US" sz="3200" dirty="0">
                <a:latin typeface="Microsoft YaHei Light" panose="020B0502040204020203" pitchFamily="34" charset="-122"/>
                <a:ea typeface="Microsoft YaHei Light" panose="020B0502040204020203" pitchFamily="34" charset="-122"/>
              </a:rPr>
              <a:t>Detailed Clinical </a:t>
            </a:r>
            <a:r>
              <a:rPr lang="en-US" sz="3200" dirty="0" smtClean="0">
                <a:latin typeface="Microsoft YaHei Light" panose="020B0502040204020203" pitchFamily="34" charset="-122"/>
                <a:ea typeface="Microsoft YaHei Light" panose="020B0502040204020203" pitchFamily="34" charset="-122"/>
              </a:rPr>
              <a:t>History Taking</a:t>
            </a:r>
            <a:endParaRPr lang="en-US" sz="3200" dirty="0">
              <a:latin typeface="Microsoft YaHei Light" panose="020B0502040204020203" pitchFamily="34" charset="-122"/>
              <a:ea typeface="Microsoft YaHei Light" panose="020B0502040204020203" pitchFamily="34" charset="-122"/>
            </a:endParaRPr>
          </a:p>
          <a:p>
            <a:pPr marL="342900" indent="-342900" algn="ctr" rtl="0">
              <a:buFont typeface="Wingdings" panose="05000000000000000000" pitchFamily="2" charset="2"/>
              <a:buChar char="§"/>
            </a:pPr>
            <a:r>
              <a:rPr lang="en-US" sz="3200" dirty="0">
                <a:latin typeface="Microsoft YaHei Light" panose="020B0502040204020203" pitchFamily="34" charset="-122"/>
                <a:ea typeface="Microsoft YaHei Light" panose="020B0502040204020203" pitchFamily="34" charset="-122"/>
              </a:rPr>
              <a:t>Thorough Physical Examination</a:t>
            </a:r>
          </a:p>
          <a:p>
            <a:pPr algn="l" rtl="0"/>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21</a:t>
            </a:fld>
            <a:endParaRPr lang="ar-SA"/>
          </a:p>
        </p:txBody>
      </p:sp>
    </p:spTree>
    <p:extLst>
      <p:ext uri="{BB962C8B-B14F-4D97-AF65-F5344CB8AC3E}">
        <p14:creationId xmlns:p14="http://schemas.microsoft.com/office/powerpoint/2010/main" val="1176119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391" y="487905"/>
            <a:ext cx="10796954" cy="1077218"/>
          </a:xfrm>
          <a:prstGeom prst="rect">
            <a:avLst/>
          </a:prstGeom>
        </p:spPr>
        <p:txBody>
          <a:bodyPr wrap="square">
            <a:spAutoFit/>
          </a:bodyPr>
          <a:lstStyle/>
          <a:p>
            <a:pPr algn="ctr" rtl="0"/>
            <a:r>
              <a:rPr lang="en-US" sz="3200" b="1" dirty="0">
                <a:solidFill>
                  <a:schemeClr val="accent6">
                    <a:lumMod val="50000"/>
                  </a:schemeClr>
                </a:solidFill>
                <a:latin typeface="Microsoft YaHei Light" panose="020B0502040204020203" pitchFamily="34" charset="-122"/>
                <a:ea typeface="Microsoft YaHei Light" panose="020B0502040204020203" pitchFamily="34" charset="-122"/>
              </a:rPr>
              <a:t>Significant characteristics of abdominal pain, to </a:t>
            </a:r>
            <a:r>
              <a:rPr lang="en-US" sz="3200" b="1" dirty="0" smtClean="0">
                <a:solidFill>
                  <a:schemeClr val="accent6">
                    <a:lumMod val="50000"/>
                  </a:schemeClr>
                </a:solidFill>
                <a:latin typeface="Microsoft YaHei Light" panose="020B0502040204020203" pitchFamily="34" charset="-122"/>
                <a:ea typeface="Microsoft YaHei Light" panose="020B0502040204020203" pitchFamily="34" charset="-122"/>
              </a:rPr>
              <a:t>be elicited as </a:t>
            </a:r>
            <a:r>
              <a:rPr lang="en-US" sz="3200" b="1" dirty="0">
                <a:solidFill>
                  <a:schemeClr val="accent6">
                    <a:lumMod val="50000"/>
                  </a:schemeClr>
                </a:solidFill>
                <a:latin typeface="Microsoft YaHei Light" panose="020B0502040204020203" pitchFamily="34" charset="-122"/>
                <a:ea typeface="Microsoft YaHei Light" panose="020B0502040204020203" pitchFamily="34" charset="-122"/>
              </a:rPr>
              <a:t>the </a:t>
            </a:r>
            <a:r>
              <a:rPr lang="en-US" sz="3200" b="1" dirty="0" smtClean="0">
                <a:solidFill>
                  <a:schemeClr val="accent6">
                    <a:lumMod val="50000"/>
                  </a:schemeClr>
                </a:solidFill>
                <a:latin typeface="Microsoft YaHei Light" panose="020B0502040204020203" pitchFamily="34" charset="-122"/>
                <a:ea typeface="Microsoft YaHei Light" panose="020B0502040204020203" pitchFamily="34" charset="-122"/>
              </a:rPr>
              <a:t>clinical history </a:t>
            </a:r>
            <a:r>
              <a:rPr lang="en-US" sz="3200" b="1" dirty="0">
                <a:solidFill>
                  <a:schemeClr val="accent6">
                    <a:lumMod val="50000"/>
                  </a:schemeClr>
                </a:solidFill>
                <a:latin typeface="Microsoft YaHei Light" panose="020B0502040204020203" pitchFamily="34" charset="-122"/>
                <a:ea typeface="Microsoft YaHei Light" panose="020B0502040204020203" pitchFamily="34" charset="-122"/>
              </a:rPr>
              <a:t>is </a:t>
            </a:r>
            <a:r>
              <a:rPr lang="en-US" sz="3200" b="1" dirty="0" smtClean="0">
                <a:solidFill>
                  <a:schemeClr val="accent6">
                    <a:lumMod val="50000"/>
                  </a:schemeClr>
                </a:solidFill>
                <a:latin typeface="Microsoft YaHei Light" panose="020B0502040204020203" pitchFamily="34" charset="-122"/>
                <a:ea typeface="Microsoft YaHei Light" panose="020B0502040204020203" pitchFamily="34" charset="-122"/>
              </a:rPr>
              <a:t>take ..</a:t>
            </a:r>
            <a:endParaRPr lang="ar-SA" sz="3200" b="1" dirty="0">
              <a:solidFill>
                <a:schemeClr val="accent6">
                  <a:lumMod val="50000"/>
                </a:schemeClr>
              </a:solidFill>
              <a:latin typeface="Microsoft YaHei Light" panose="020B0502040204020203" pitchFamily="34" charset="-122"/>
              <a:ea typeface="Microsoft YaHei Light" panose="020B0502040204020203" pitchFamily="34" charset="-122"/>
            </a:endParaRPr>
          </a:p>
        </p:txBody>
      </p:sp>
      <p:sp>
        <p:nvSpPr>
          <p:cNvPr id="3" name="Rectangle 2"/>
          <p:cNvSpPr/>
          <p:nvPr/>
        </p:nvSpPr>
        <p:spPr>
          <a:xfrm>
            <a:off x="896823" y="1945084"/>
            <a:ext cx="10498016" cy="3970318"/>
          </a:xfrm>
          <a:prstGeom prst="rect">
            <a:avLst/>
          </a:prstGeom>
        </p:spPr>
        <p:txBody>
          <a:bodyPr wrap="square">
            <a:spAutoFit/>
          </a:bodyPr>
          <a:lstStyle/>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Onset of pain </a:t>
            </a:r>
            <a:r>
              <a:rPr lang="en-US" sz="2800" dirty="0">
                <a:latin typeface="Microsoft YaHei Light" panose="020B0502040204020203" pitchFamily="34" charset="-122"/>
                <a:ea typeface="Microsoft YaHei Light" panose="020B0502040204020203" pitchFamily="34" charset="-122"/>
              </a:rPr>
              <a:t>and history of prior episodes</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Character</a:t>
            </a:r>
            <a:r>
              <a:rPr lang="en-US" sz="2800" dirty="0">
                <a:latin typeface="Microsoft YaHei Light" panose="020B0502040204020203" pitchFamily="34" charset="-122"/>
                <a:ea typeface="Microsoft YaHei Light" panose="020B0502040204020203" pitchFamily="34" charset="-122"/>
              </a:rPr>
              <a:t> (constant or intermittent, sharp or dull)</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Location</a:t>
            </a:r>
            <a:r>
              <a:rPr lang="en-US" sz="2800" dirty="0">
                <a:latin typeface="Microsoft YaHei Light" panose="020B0502040204020203" pitchFamily="34" charset="-122"/>
                <a:ea typeface="Microsoft YaHei Light" panose="020B0502040204020203" pitchFamily="34" charset="-122"/>
              </a:rPr>
              <a:t> and </a:t>
            </a:r>
            <a:r>
              <a:rPr lang="en-US" sz="2800" b="1" dirty="0">
                <a:solidFill>
                  <a:srgbClr val="1B2911"/>
                </a:solidFill>
                <a:latin typeface="Microsoft YaHei Light" panose="020B0502040204020203" pitchFamily="34" charset="-122"/>
                <a:ea typeface="Microsoft YaHei Light" panose="020B0502040204020203" pitchFamily="34" charset="-122"/>
              </a:rPr>
              <a:t>radiation</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Course</a:t>
            </a:r>
            <a:r>
              <a:rPr lang="en-US" sz="2800" dirty="0" smtClean="0">
                <a:latin typeface="Microsoft YaHei Light" panose="020B0502040204020203" pitchFamily="34" charset="-122"/>
                <a:ea typeface="Microsoft YaHei Light" panose="020B0502040204020203" pitchFamily="34" charset="-122"/>
              </a:rPr>
              <a:t> and </a:t>
            </a:r>
            <a:r>
              <a:rPr lang="en-US" sz="2800" b="1" dirty="0">
                <a:solidFill>
                  <a:srgbClr val="1B2911"/>
                </a:solidFill>
                <a:latin typeface="Microsoft YaHei Light" panose="020B0502040204020203" pitchFamily="34" charset="-122"/>
                <a:ea typeface="Microsoft YaHei Light" panose="020B0502040204020203" pitchFamily="34" charset="-122"/>
              </a:rPr>
              <a:t>Severity</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Changes/Shift</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in severity and nature/Character</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over time</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Alleviating</a:t>
            </a:r>
            <a:r>
              <a:rPr lang="en-US" sz="2800" dirty="0">
                <a:latin typeface="Microsoft YaHei Light" panose="020B0502040204020203" pitchFamily="34" charset="-122"/>
                <a:ea typeface="Microsoft YaHei Light" panose="020B0502040204020203" pitchFamily="34" charset="-122"/>
              </a:rPr>
              <a:t> and </a:t>
            </a:r>
            <a:r>
              <a:rPr lang="en-US" sz="2800" b="1" dirty="0">
                <a:solidFill>
                  <a:srgbClr val="1B2911"/>
                </a:solidFill>
                <a:latin typeface="Microsoft YaHei Light" panose="020B0502040204020203" pitchFamily="34" charset="-122"/>
                <a:ea typeface="Microsoft YaHei Light" panose="020B0502040204020203" pitchFamily="34" charset="-122"/>
              </a:rPr>
              <a:t>exacerbating</a:t>
            </a:r>
            <a:r>
              <a:rPr lang="en-US" sz="2800" dirty="0">
                <a:latin typeface="Microsoft YaHei Light" panose="020B0502040204020203" pitchFamily="34" charset="-122"/>
                <a:ea typeface="Microsoft YaHei Light" panose="020B0502040204020203" pitchFamily="34" charset="-122"/>
              </a:rPr>
              <a:t> factors (oral intake, bowel </a:t>
            </a:r>
            <a:r>
              <a:rPr lang="en-US" sz="2800" dirty="0" smtClean="0">
                <a:latin typeface="Microsoft YaHei Light" panose="020B0502040204020203" pitchFamily="34" charset="-122"/>
                <a:ea typeface="Microsoft YaHei Light" panose="020B0502040204020203" pitchFamily="34" charset="-122"/>
              </a:rPr>
              <a:t>movements, </a:t>
            </a:r>
            <a:r>
              <a:rPr lang="en-US" sz="2800" dirty="0">
                <a:latin typeface="Microsoft YaHei Light" panose="020B0502040204020203" pitchFamily="34" charset="-122"/>
                <a:ea typeface="Microsoft YaHei Light" panose="020B0502040204020203" pitchFamily="34" charset="-122"/>
              </a:rPr>
              <a:t>position, activity, analgesics)</a:t>
            </a:r>
          </a:p>
          <a:p>
            <a:pPr marL="342900" indent="-342900" algn="l" rtl="0">
              <a:buFont typeface="Wingdings" panose="05000000000000000000" pitchFamily="2" charset="2"/>
              <a:buChar char="§"/>
            </a:pPr>
            <a:r>
              <a:rPr lang="en-US" sz="2800" b="1" dirty="0">
                <a:solidFill>
                  <a:srgbClr val="1B2911"/>
                </a:solidFill>
                <a:latin typeface="Microsoft YaHei Light" panose="020B0502040204020203" pitchFamily="34" charset="-122"/>
                <a:ea typeface="Microsoft YaHei Light" panose="020B0502040204020203" pitchFamily="34" charset="-122"/>
              </a:rPr>
              <a:t>Associated</a:t>
            </a:r>
            <a:r>
              <a:rPr lang="en-US" sz="2800" dirty="0">
                <a:latin typeface="Microsoft YaHei Light" panose="020B0502040204020203" pitchFamily="34" charset="-122"/>
                <a:ea typeface="Microsoft YaHei Light" panose="020B0502040204020203" pitchFamily="34" charset="-122"/>
              </a:rPr>
              <a:t> </a:t>
            </a:r>
            <a:r>
              <a:rPr lang="en-US" sz="2800" b="1" dirty="0">
                <a:solidFill>
                  <a:srgbClr val="1B2911"/>
                </a:solidFill>
                <a:latin typeface="Microsoft YaHei Light" panose="020B0502040204020203" pitchFamily="34" charset="-122"/>
                <a:ea typeface="Microsoft YaHei Light" panose="020B0502040204020203" pitchFamily="34" charset="-122"/>
              </a:rPr>
              <a:t>symptoms</a:t>
            </a:r>
            <a:r>
              <a:rPr lang="en-US" sz="2800" dirty="0">
                <a:latin typeface="Microsoft YaHei Light" panose="020B0502040204020203" pitchFamily="34" charset="-122"/>
                <a:ea typeface="Microsoft YaHei Light" panose="020B0502040204020203" pitchFamily="34" charset="-122"/>
              </a:rPr>
              <a:t> (constitutional, gastrointestinal, genitourinary)</a:t>
            </a:r>
            <a:endParaRPr lang="ar-SA" sz="2800" dirty="0">
              <a:latin typeface="Microsoft YaHei Light" panose="020B0502040204020203" pitchFamily="34" charset="-122"/>
              <a:ea typeface="Microsoft YaHei Light" panose="020B0502040204020203" pitchFamily="34" charset="-122"/>
            </a:endParaRPr>
          </a:p>
        </p:txBody>
      </p:sp>
      <p:sp>
        <p:nvSpPr>
          <p:cNvPr id="4" name="Footer Placeholder 3"/>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22</a:t>
            </a:fld>
            <a:endParaRPr lang="ar-SA"/>
          </a:p>
        </p:txBody>
      </p:sp>
    </p:spTree>
    <p:extLst>
      <p:ext uri="{BB962C8B-B14F-4D97-AF65-F5344CB8AC3E}">
        <p14:creationId xmlns:p14="http://schemas.microsoft.com/office/powerpoint/2010/main" val="1403388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6124" y="995807"/>
            <a:ext cx="10614211" cy="3665619"/>
          </a:xfrm>
          <a:prstGeom prst="rect">
            <a:avLst/>
          </a:prstGeom>
        </p:spPr>
        <p:txBody>
          <a:bodyPr wrap="square">
            <a:spAutoFit/>
          </a:bodyPr>
          <a:lstStyle/>
          <a:p>
            <a:pPr algn="ctr" rtl="0">
              <a:lnSpc>
                <a:spcPct val="107000"/>
              </a:lnSpc>
            </a:pPr>
            <a:r>
              <a:rPr lang="en-US" sz="3200" b="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Clinical </a:t>
            </a:r>
            <a:r>
              <a:rPr lang="en-US" sz="3200" b="1"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Examination</a:t>
            </a:r>
          </a:p>
          <a:p>
            <a:pPr algn="l" rtl="0">
              <a:lnSpc>
                <a:spcPct val="107000"/>
              </a:lnSpc>
            </a:pP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r>
              <a:rPr lang="en-US" sz="2800" dirty="0">
                <a:latin typeface="Microsoft YaHei Light" panose="020B0502040204020203" pitchFamily="34" charset="-122"/>
                <a:ea typeface="Microsoft YaHei Light" panose="020B0502040204020203" pitchFamily="34" charset="-122"/>
              </a:rPr>
              <a:t>The patient’s general condition is </a:t>
            </a:r>
            <a:r>
              <a:rPr lang="en-US" sz="2800" b="1" dirty="0">
                <a:latin typeface="Microsoft YaHei Light" panose="020B0502040204020203" pitchFamily="34" charset="-122"/>
                <a:ea typeface="Microsoft YaHei Light" panose="020B0502040204020203" pitchFamily="34" charset="-122"/>
              </a:rPr>
              <a:t>determined by </a:t>
            </a:r>
            <a:r>
              <a:rPr lang="en-US" sz="2800" dirty="0">
                <a:latin typeface="Microsoft YaHei Light" panose="020B0502040204020203" pitchFamily="34" charset="-122"/>
                <a:ea typeface="Microsoft YaHei Light" panose="020B0502040204020203" pitchFamily="34" charset="-122"/>
              </a:rPr>
              <a:t>the stage of the disease and may vary from </a:t>
            </a:r>
            <a:r>
              <a:rPr lang="en-US" sz="2800" i="1" dirty="0">
                <a:solidFill>
                  <a:srgbClr val="1B2911"/>
                </a:solidFill>
                <a:latin typeface="Microsoft YaHei Light" panose="020B0502040204020203" pitchFamily="34" charset="-122"/>
                <a:ea typeface="Microsoft YaHei Light" panose="020B0502040204020203" pitchFamily="34" charset="-122"/>
              </a:rPr>
              <a:t>normal</a:t>
            </a:r>
            <a:r>
              <a:rPr lang="en-US" sz="2800" dirty="0">
                <a:latin typeface="Microsoft YaHei Light" panose="020B0502040204020203" pitchFamily="34" charset="-122"/>
                <a:ea typeface="Microsoft YaHei Light" panose="020B0502040204020203" pitchFamily="34" charset="-122"/>
              </a:rPr>
              <a:t> to </a:t>
            </a:r>
            <a:r>
              <a:rPr lang="en-US" sz="2800" i="1" dirty="0">
                <a:solidFill>
                  <a:srgbClr val="1B2911"/>
                </a:solidFill>
                <a:latin typeface="Microsoft YaHei Light" panose="020B0502040204020203" pitchFamily="34" charset="-122"/>
                <a:ea typeface="Microsoft YaHei Light" panose="020B0502040204020203" pitchFamily="34" charset="-122"/>
              </a:rPr>
              <a:t>septic</a:t>
            </a:r>
            <a:r>
              <a:rPr lang="en-US" sz="2800" dirty="0">
                <a:latin typeface="Microsoft YaHei Light" panose="020B0502040204020203" pitchFamily="34" charset="-122"/>
                <a:ea typeface="Microsoft YaHei Light" panose="020B0502040204020203" pitchFamily="34" charset="-122"/>
              </a:rPr>
              <a:t> or </a:t>
            </a:r>
            <a:r>
              <a:rPr lang="en-US" sz="2800" i="1" dirty="0">
                <a:solidFill>
                  <a:srgbClr val="1B2911"/>
                </a:solidFill>
                <a:latin typeface="Microsoft YaHei Light" panose="020B0502040204020203" pitchFamily="34" charset="-122"/>
                <a:ea typeface="Microsoft YaHei Light" panose="020B0502040204020203" pitchFamily="34" charset="-122"/>
              </a:rPr>
              <a:t>hypovolaemic</a:t>
            </a:r>
            <a:r>
              <a:rPr lang="en-US" sz="2800" dirty="0">
                <a:latin typeface="Microsoft YaHei Light" panose="020B0502040204020203" pitchFamily="34" charset="-122"/>
                <a:ea typeface="Microsoft YaHei Light" panose="020B0502040204020203" pitchFamily="34" charset="-122"/>
              </a:rPr>
              <a:t> </a:t>
            </a:r>
            <a:r>
              <a:rPr lang="en-US" sz="2800" i="1" dirty="0">
                <a:solidFill>
                  <a:srgbClr val="1B2911"/>
                </a:solidFill>
                <a:latin typeface="Microsoft YaHei Light" panose="020B0502040204020203" pitchFamily="34" charset="-122"/>
                <a:ea typeface="Microsoft YaHei Light" panose="020B0502040204020203" pitchFamily="34" charset="-122"/>
              </a:rPr>
              <a:t>shock</a:t>
            </a:r>
            <a:r>
              <a:rPr lang="en-US" sz="2800" dirty="0">
                <a:latin typeface="Microsoft YaHei Light" panose="020B0502040204020203" pitchFamily="34" charset="-122"/>
                <a:ea typeface="Microsoft YaHei Light" panose="020B0502040204020203" pitchFamily="34" charset="-122"/>
              </a:rPr>
              <a:t> with </a:t>
            </a:r>
            <a:r>
              <a:rPr lang="en-US" sz="2800" i="1" dirty="0">
                <a:solidFill>
                  <a:srgbClr val="1B2911"/>
                </a:solidFill>
                <a:latin typeface="Microsoft YaHei Light" panose="020B0502040204020203" pitchFamily="34" charset="-122"/>
                <a:ea typeface="Microsoft YaHei Light" panose="020B0502040204020203" pitchFamily="34" charset="-122"/>
              </a:rPr>
              <a:t>multiple</a:t>
            </a:r>
            <a:r>
              <a:rPr lang="en-US" sz="2800" dirty="0">
                <a:latin typeface="Microsoft YaHei Light" panose="020B0502040204020203" pitchFamily="34" charset="-122"/>
                <a:ea typeface="Microsoft YaHei Light" panose="020B0502040204020203" pitchFamily="34" charset="-122"/>
              </a:rPr>
              <a:t> </a:t>
            </a:r>
            <a:r>
              <a:rPr lang="en-US" sz="2800" i="1" dirty="0">
                <a:solidFill>
                  <a:srgbClr val="1B2911"/>
                </a:solidFill>
                <a:latin typeface="Microsoft YaHei Light" panose="020B0502040204020203" pitchFamily="34" charset="-122"/>
                <a:ea typeface="Microsoft YaHei Light" panose="020B0502040204020203" pitchFamily="34" charset="-122"/>
              </a:rPr>
              <a:t>organ</a:t>
            </a:r>
            <a:r>
              <a:rPr lang="en-US" sz="2800" dirty="0">
                <a:latin typeface="Microsoft YaHei Light" panose="020B0502040204020203" pitchFamily="34" charset="-122"/>
                <a:ea typeface="Microsoft YaHei Light" panose="020B0502040204020203" pitchFamily="34" charset="-122"/>
              </a:rPr>
              <a:t> </a:t>
            </a:r>
            <a:r>
              <a:rPr lang="en-US" sz="2800" i="1" dirty="0">
                <a:solidFill>
                  <a:srgbClr val="1B2911"/>
                </a:solidFill>
                <a:latin typeface="Microsoft YaHei Light" panose="020B0502040204020203" pitchFamily="34" charset="-122"/>
                <a:ea typeface="Microsoft YaHei Light" panose="020B0502040204020203" pitchFamily="34" charset="-122"/>
              </a:rPr>
              <a:t>system</a:t>
            </a:r>
            <a:r>
              <a:rPr lang="en-US" sz="2800" dirty="0">
                <a:latin typeface="Microsoft YaHei Light" panose="020B0502040204020203" pitchFamily="34" charset="-122"/>
                <a:ea typeface="Microsoft YaHei Light" panose="020B0502040204020203" pitchFamily="34" charset="-122"/>
              </a:rPr>
              <a:t> </a:t>
            </a:r>
            <a:r>
              <a:rPr lang="en-US" sz="2800" i="1" dirty="0" smtClean="0">
                <a:solidFill>
                  <a:srgbClr val="1B2911"/>
                </a:solidFill>
                <a:latin typeface="Microsoft YaHei Light" panose="020B0502040204020203" pitchFamily="34" charset="-122"/>
                <a:ea typeface="Microsoft YaHei Light" panose="020B0502040204020203" pitchFamily="34" charset="-122"/>
              </a:rPr>
              <a:t>failure</a:t>
            </a:r>
            <a:r>
              <a:rPr lang="en-US" sz="2800" dirty="0" smtClean="0">
                <a:latin typeface="Microsoft YaHei Light" panose="020B0502040204020203" pitchFamily="34" charset="-122"/>
                <a:ea typeface="Microsoft YaHei Light" panose="020B0502040204020203" pitchFamily="34" charset="-122"/>
              </a:rPr>
              <a:t>.</a:t>
            </a: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Therefore</a:t>
            </a:r>
            <a:r>
              <a:rPr lang="en-US" sz="2800" dirty="0">
                <a:latin typeface="Microsoft YaHei Light" panose="020B0502040204020203" pitchFamily="34" charset="-122"/>
                <a:ea typeface="Microsoft YaHei Light" panose="020B0502040204020203" pitchFamily="34" charset="-122"/>
              </a:rPr>
              <a:t>, </a:t>
            </a:r>
            <a:r>
              <a:rPr lang="en-US" sz="2800" dirty="0">
                <a:solidFill>
                  <a:srgbClr val="0070C0"/>
                </a:solidFill>
                <a:latin typeface="Microsoft YaHei Light" panose="020B0502040204020203" pitchFamily="34" charset="-122"/>
                <a:ea typeface="Microsoft YaHei Light" panose="020B0502040204020203" pitchFamily="34" charset="-122"/>
              </a:rPr>
              <a:t>always assess </a:t>
            </a:r>
            <a:r>
              <a:rPr lang="en-US" sz="2800" dirty="0" smtClean="0">
                <a:solidFill>
                  <a:srgbClr val="0070C0"/>
                </a:solidFill>
                <a:latin typeface="Microsoft YaHei Light" panose="020B0502040204020203" pitchFamily="34" charset="-122"/>
                <a:ea typeface="Microsoft YaHei Light" panose="020B0502040204020203" pitchFamily="34" charset="-122"/>
              </a:rPr>
              <a:t>haemodynamics </a:t>
            </a:r>
            <a:r>
              <a:rPr lang="en-US" sz="2800" dirty="0">
                <a:solidFill>
                  <a:srgbClr val="0070C0"/>
                </a:solidFill>
                <a:latin typeface="Microsoft YaHei Light" panose="020B0502040204020203" pitchFamily="34" charset="-122"/>
                <a:ea typeface="Microsoft YaHei Light" panose="020B0502040204020203" pitchFamily="34" charset="-122"/>
              </a:rPr>
              <a:t>and respiratory stability</a:t>
            </a:r>
            <a:r>
              <a:rPr lang="en-US" sz="2800" dirty="0">
                <a:latin typeface="Microsoft YaHei Light" panose="020B0502040204020203" pitchFamily="34" charset="-122"/>
                <a:ea typeface="Microsoft YaHei Light" panose="020B0502040204020203" pitchFamily="34" charset="-122"/>
              </a:rPr>
              <a:t> early and continue to monitor it.</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23</a:t>
            </a:fld>
            <a:endParaRPr lang="ar-SA"/>
          </a:p>
        </p:txBody>
      </p:sp>
    </p:spTree>
    <p:extLst>
      <p:ext uri="{BB962C8B-B14F-4D97-AF65-F5344CB8AC3E}">
        <p14:creationId xmlns:p14="http://schemas.microsoft.com/office/powerpoint/2010/main" val="20513403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t-BR" smtClean="0"/>
              <a:t>N J Elsaadi, BMC 2019</a:t>
            </a:r>
            <a:endParaRPr lang="ar-SA"/>
          </a:p>
        </p:txBody>
      </p:sp>
      <p:sp>
        <p:nvSpPr>
          <p:cNvPr id="3" name="Slide Number Placeholder 2"/>
          <p:cNvSpPr>
            <a:spLocks noGrp="1"/>
          </p:cNvSpPr>
          <p:nvPr>
            <p:ph type="sldNum" sz="quarter" idx="12"/>
          </p:nvPr>
        </p:nvSpPr>
        <p:spPr/>
        <p:txBody>
          <a:bodyPr/>
          <a:lstStyle/>
          <a:p>
            <a:fld id="{3F82E611-C276-4C30-AC87-79A7AFB4E99B}" type="slidenum">
              <a:rPr lang="ar-SA" smtClean="0"/>
              <a:t>24</a:t>
            </a:fld>
            <a:endParaRPr lang="ar-SA"/>
          </a:p>
        </p:txBody>
      </p:sp>
      <p:sp>
        <p:nvSpPr>
          <p:cNvPr id="4" name="Rectangle 3"/>
          <p:cNvSpPr/>
          <p:nvPr/>
        </p:nvSpPr>
        <p:spPr>
          <a:xfrm>
            <a:off x="791310" y="555729"/>
            <a:ext cx="10673862" cy="5447645"/>
          </a:xfrm>
          <a:prstGeom prst="rect">
            <a:avLst/>
          </a:prstGeom>
        </p:spPr>
        <p:txBody>
          <a:bodyPr wrap="square">
            <a:spAutoFit/>
          </a:bodyPr>
          <a:lstStyle/>
          <a:p>
            <a:pPr lvl="0" algn="ctr" rtl="0"/>
            <a:r>
              <a:rPr lang="en-US" sz="2800" b="1" dirty="0">
                <a:solidFill>
                  <a:srgbClr val="820000"/>
                </a:solidFill>
                <a:latin typeface="Microsoft YaHei Light" panose="020B0502040204020203" pitchFamily="34" charset="-122"/>
                <a:ea typeface="Microsoft YaHei Light" panose="020B0502040204020203" pitchFamily="34" charset="-122"/>
              </a:rPr>
              <a:t>Several signs may be of use in evaluating </a:t>
            </a:r>
            <a:r>
              <a:rPr lang="en-US" sz="2800" b="1" dirty="0" smtClean="0">
                <a:solidFill>
                  <a:srgbClr val="820000"/>
                </a:solidFill>
                <a:latin typeface="Microsoft YaHei Light" panose="020B0502040204020203" pitchFamily="34" charset="-122"/>
                <a:ea typeface="Microsoft YaHei Light" panose="020B0502040204020203" pitchFamily="34" charset="-122"/>
              </a:rPr>
              <a:t>patient</a:t>
            </a:r>
          </a:p>
          <a:p>
            <a:pPr lvl="0" algn="ctr" rtl="0"/>
            <a:r>
              <a:rPr lang="en-US" sz="2800" b="1" dirty="0" smtClean="0">
                <a:solidFill>
                  <a:srgbClr val="820000"/>
                </a:solidFill>
                <a:latin typeface="Microsoft YaHei Light" panose="020B0502040204020203" pitchFamily="34" charset="-122"/>
                <a:ea typeface="Microsoft YaHei Light" panose="020B0502040204020203" pitchFamily="34" charset="-122"/>
              </a:rPr>
              <a:t>with </a:t>
            </a:r>
            <a:r>
              <a:rPr lang="en-US" sz="2800" b="1" dirty="0">
                <a:solidFill>
                  <a:srgbClr val="820000"/>
                </a:solidFill>
                <a:latin typeface="Microsoft YaHei Light" panose="020B0502040204020203" pitchFamily="34" charset="-122"/>
                <a:ea typeface="Microsoft YaHei Light" panose="020B0502040204020203" pitchFamily="34" charset="-122"/>
              </a:rPr>
              <a:t>an acute abdomen</a:t>
            </a:r>
            <a:r>
              <a:rPr lang="en-US" sz="2800" b="1" dirty="0" smtClean="0">
                <a:solidFill>
                  <a:srgbClr val="820000"/>
                </a:solidFill>
                <a:latin typeface="Microsoft YaHei Light" panose="020B0502040204020203" pitchFamily="34" charset="-122"/>
                <a:ea typeface="Microsoft YaHei Light" panose="020B0502040204020203" pitchFamily="34" charset="-122"/>
              </a:rPr>
              <a:t>:</a:t>
            </a:r>
          </a:p>
          <a:p>
            <a:pPr lvl="0" algn="l" rtl="0"/>
            <a:endParaRPr lang="en-US" sz="2800" b="1" dirty="0">
              <a:solidFill>
                <a:srgbClr val="820000"/>
              </a:solidFill>
              <a:latin typeface="Microsoft YaHei Light" panose="020B0502040204020203" pitchFamily="34" charset="-122"/>
              <a:ea typeface="Microsoft YaHei Light" panose="020B0502040204020203" pitchFamily="34" charset="-122"/>
            </a:endParaRP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The skin hypersensitivity test </a:t>
            </a:r>
            <a:r>
              <a:rPr lang="en-US" sz="2400" dirty="0">
                <a:latin typeface="Microsoft YaHei Light" panose="020B0502040204020203" pitchFamily="34" charset="-122"/>
                <a:ea typeface="Microsoft YaHei Light" panose="020B0502040204020203" pitchFamily="34" charset="-122"/>
              </a:rPr>
              <a:t>– rapid superficial rubbing of the patient’s skin with an open palm may detect areas of skin hyperaesthesia, suggestive of underlining peritoneal irritation (</a:t>
            </a:r>
            <a:r>
              <a:rPr lang="en-US" sz="2400" i="1" dirty="0">
                <a:latin typeface="Microsoft YaHei Light" panose="020B0502040204020203" pitchFamily="34" charset="-122"/>
                <a:ea typeface="Microsoft YaHei Light" panose="020B0502040204020203" pitchFamily="34" charset="-122"/>
              </a:rPr>
              <a:t>Voskresensky sign</a:t>
            </a:r>
            <a:r>
              <a:rPr lang="en-US" sz="2400" dirty="0">
                <a:latin typeface="Microsoft YaHei Light" panose="020B0502040204020203" pitchFamily="34" charset="-122"/>
                <a:ea typeface="Microsoft YaHei Light" panose="020B0502040204020203" pitchFamily="34" charset="-122"/>
              </a:rPr>
              <a:t>).</a:t>
            </a: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The pointing sign</a:t>
            </a:r>
            <a:r>
              <a:rPr lang="en-US" sz="2400" dirty="0">
                <a:latin typeface="Microsoft YaHei Light" panose="020B0502040204020203" pitchFamily="34" charset="-122"/>
                <a:ea typeface="Microsoft YaHei Light" panose="020B0502040204020203" pitchFamily="34" charset="-122"/>
              </a:rPr>
              <a:t>. Ask the patient to point the area of maximum pain, and start palpation away from this. If the area pointed to is also the site of maximum tenderness, the underling viscus is highly likely to be the culprit.</a:t>
            </a: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The ‘cough test</a:t>
            </a:r>
            <a:r>
              <a:rPr lang="en-US" sz="2400" dirty="0">
                <a:latin typeface="Microsoft YaHei Light" panose="020B0502040204020203" pitchFamily="34" charset="-122"/>
                <a:ea typeface="Microsoft YaHei Light" panose="020B0502040204020203" pitchFamily="34" charset="-122"/>
              </a:rPr>
              <a:t>’. Localization of pain to the abdomen during coughing indicates irritation of the parietal </a:t>
            </a:r>
            <a:r>
              <a:rPr lang="en-US" sz="2400" dirty="0" smtClean="0">
                <a:latin typeface="Microsoft YaHei Light" panose="020B0502040204020203" pitchFamily="34" charset="-122"/>
                <a:ea typeface="Microsoft YaHei Light" panose="020B0502040204020203" pitchFamily="34" charset="-122"/>
              </a:rPr>
              <a:t>peritoneum. Localization </a:t>
            </a:r>
            <a:r>
              <a:rPr lang="en-US" sz="2400" dirty="0">
                <a:latin typeface="Microsoft YaHei Light" panose="020B0502040204020203" pitchFamily="34" charset="-122"/>
                <a:ea typeface="Microsoft YaHei Light" panose="020B0502040204020203" pitchFamily="34" charset="-122"/>
              </a:rPr>
              <a:t>of pain to the chest indicates irritation of the parietal pleura.</a:t>
            </a: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The ‘bed-shaking sign</a:t>
            </a:r>
            <a:r>
              <a:rPr lang="en-US" sz="2400" dirty="0">
                <a:latin typeface="Microsoft YaHei Light" panose="020B0502040204020203" pitchFamily="34" charset="-122"/>
                <a:ea typeface="Microsoft YaHei Light" panose="020B0502040204020203" pitchFamily="34" charset="-122"/>
              </a:rPr>
              <a:t>’ and </a:t>
            </a:r>
            <a:r>
              <a:rPr lang="en-US" sz="2400" b="1" dirty="0">
                <a:solidFill>
                  <a:srgbClr val="1B2911"/>
                </a:solidFill>
                <a:latin typeface="Microsoft YaHei Light" panose="020B0502040204020203" pitchFamily="34" charset="-122"/>
                <a:ea typeface="Microsoft YaHei Light" panose="020B0502040204020203" pitchFamily="34" charset="-122"/>
              </a:rPr>
              <a:t>the ‘heel-tapping sign</a:t>
            </a:r>
            <a:r>
              <a:rPr lang="en-US" sz="2400" dirty="0">
                <a:latin typeface="Microsoft YaHei Light" panose="020B0502040204020203" pitchFamily="34" charset="-122"/>
                <a:ea typeface="Microsoft YaHei Light" panose="020B0502040204020203" pitchFamily="34" charset="-122"/>
              </a:rPr>
              <a:t>’. As their names imply, these manoeuvres may reproduce pain in the areas of peritoneal irritation.</a:t>
            </a:r>
          </a:p>
        </p:txBody>
      </p:sp>
    </p:spTree>
    <p:extLst>
      <p:ext uri="{BB962C8B-B14F-4D97-AF65-F5344CB8AC3E}">
        <p14:creationId xmlns:p14="http://schemas.microsoft.com/office/powerpoint/2010/main" val="12838578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t-BR" smtClean="0"/>
              <a:t>N J Elsaadi, BMC 2019</a:t>
            </a:r>
            <a:endParaRPr lang="ar-SA"/>
          </a:p>
        </p:txBody>
      </p:sp>
      <p:sp>
        <p:nvSpPr>
          <p:cNvPr id="3" name="Slide Number Placeholder 2"/>
          <p:cNvSpPr>
            <a:spLocks noGrp="1"/>
          </p:cNvSpPr>
          <p:nvPr>
            <p:ph type="sldNum" sz="quarter" idx="12"/>
          </p:nvPr>
        </p:nvSpPr>
        <p:spPr/>
        <p:txBody>
          <a:bodyPr/>
          <a:lstStyle/>
          <a:p>
            <a:fld id="{3F82E611-C276-4C30-AC87-79A7AFB4E99B}" type="slidenum">
              <a:rPr lang="ar-SA" smtClean="0"/>
              <a:t>25</a:t>
            </a:fld>
            <a:endParaRPr lang="ar-SA"/>
          </a:p>
        </p:txBody>
      </p:sp>
      <p:sp>
        <p:nvSpPr>
          <p:cNvPr id="4" name="Rectangle 3"/>
          <p:cNvSpPr/>
          <p:nvPr/>
        </p:nvSpPr>
        <p:spPr>
          <a:xfrm>
            <a:off x="838200" y="520559"/>
            <a:ext cx="10609385" cy="5447645"/>
          </a:xfrm>
          <a:prstGeom prst="rect">
            <a:avLst/>
          </a:prstGeom>
        </p:spPr>
        <p:txBody>
          <a:bodyPr wrap="square">
            <a:spAutoFit/>
          </a:bodyPr>
          <a:lstStyle/>
          <a:p>
            <a:pPr lvl="0" algn="ctr" rtl="0"/>
            <a:r>
              <a:rPr lang="en-US" sz="2800" b="1" dirty="0">
                <a:solidFill>
                  <a:srgbClr val="820000"/>
                </a:solidFill>
                <a:latin typeface="Microsoft YaHei Light" panose="020B0502040204020203" pitchFamily="34" charset="-122"/>
                <a:ea typeface="Microsoft YaHei Light" panose="020B0502040204020203" pitchFamily="34" charset="-122"/>
              </a:rPr>
              <a:t>Several signs may be of use in evaluating </a:t>
            </a:r>
            <a:r>
              <a:rPr lang="en-US" sz="2800" b="1" dirty="0" smtClean="0">
                <a:solidFill>
                  <a:srgbClr val="820000"/>
                </a:solidFill>
                <a:latin typeface="Microsoft YaHei Light" panose="020B0502040204020203" pitchFamily="34" charset="-122"/>
                <a:ea typeface="Microsoft YaHei Light" panose="020B0502040204020203" pitchFamily="34" charset="-122"/>
              </a:rPr>
              <a:t>patient</a:t>
            </a:r>
          </a:p>
          <a:p>
            <a:pPr lvl="0" algn="ctr" rtl="0"/>
            <a:r>
              <a:rPr lang="en-US" sz="2800" b="1" dirty="0" smtClean="0">
                <a:solidFill>
                  <a:srgbClr val="820000"/>
                </a:solidFill>
                <a:latin typeface="Microsoft YaHei Light" panose="020B0502040204020203" pitchFamily="34" charset="-122"/>
                <a:ea typeface="Microsoft YaHei Light" panose="020B0502040204020203" pitchFamily="34" charset="-122"/>
              </a:rPr>
              <a:t>with </a:t>
            </a:r>
            <a:r>
              <a:rPr lang="en-US" sz="2800" b="1" dirty="0">
                <a:solidFill>
                  <a:srgbClr val="820000"/>
                </a:solidFill>
                <a:latin typeface="Microsoft YaHei Light" panose="020B0502040204020203" pitchFamily="34" charset="-122"/>
                <a:ea typeface="Microsoft YaHei Light" panose="020B0502040204020203" pitchFamily="34" charset="-122"/>
              </a:rPr>
              <a:t>an acute abdomen</a:t>
            </a:r>
            <a:r>
              <a:rPr lang="en-US" sz="2800" b="1" dirty="0" smtClean="0">
                <a:solidFill>
                  <a:srgbClr val="820000"/>
                </a:solidFill>
                <a:latin typeface="Microsoft YaHei Light" panose="020B0502040204020203" pitchFamily="34" charset="-122"/>
                <a:ea typeface="Microsoft YaHei Light" panose="020B0502040204020203" pitchFamily="34" charset="-122"/>
              </a:rPr>
              <a:t>:</a:t>
            </a:r>
          </a:p>
          <a:p>
            <a:pPr lvl="0" algn="ctr" rtl="0"/>
            <a:endParaRPr lang="en-US" sz="2800" b="1" dirty="0">
              <a:solidFill>
                <a:srgbClr val="820000"/>
              </a:solidFill>
              <a:latin typeface="Microsoft YaHei Light" panose="020B0502040204020203" pitchFamily="34" charset="-122"/>
              <a:ea typeface="Microsoft YaHei Light" panose="020B0502040204020203" pitchFamily="34" charset="-122"/>
            </a:endParaRP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Percussion rebound</a:t>
            </a:r>
            <a:r>
              <a:rPr lang="en-US" sz="2400" dirty="0">
                <a:latin typeface="Microsoft YaHei Light" panose="020B0502040204020203" pitchFamily="34" charset="-122"/>
                <a:ea typeface="Microsoft YaHei Light" panose="020B0502040204020203" pitchFamily="34" charset="-122"/>
              </a:rPr>
              <a:t>. Tenderness upon gentle percussion suggests irritation of the undying peritoneum and may avoid the need for distressing palpation. This approach is particularly useful in children. Percussion may also help to differentiate gaseous distension (tympanic) from ascites (dull).</a:t>
            </a: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Rebound tenderness </a:t>
            </a:r>
            <a:r>
              <a:rPr lang="en-US" sz="2400" dirty="0">
                <a:latin typeface="Microsoft YaHei Light" panose="020B0502040204020203" pitchFamily="34" charset="-122"/>
                <a:ea typeface="Microsoft YaHei Light" panose="020B0502040204020203" pitchFamily="34" charset="-122"/>
              </a:rPr>
              <a:t>(</a:t>
            </a:r>
            <a:r>
              <a:rPr lang="en-US" sz="2400" i="1" dirty="0">
                <a:latin typeface="Microsoft YaHei Light" panose="020B0502040204020203" pitchFamily="34" charset="-122"/>
                <a:ea typeface="Microsoft YaHei Light" panose="020B0502040204020203" pitchFamily="34" charset="-122"/>
              </a:rPr>
              <a:t>Blumberg’s sign, or the release sign</a:t>
            </a:r>
            <a:r>
              <a:rPr lang="en-US" sz="2400" dirty="0" smtClean="0">
                <a:latin typeface="Microsoft YaHei Light" panose="020B0502040204020203" pitchFamily="34" charset="-122"/>
                <a:ea typeface="Microsoft YaHei Light" panose="020B0502040204020203" pitchFamily="34" charset="-122"/>
              </a:rPr>
              <a:t>). A </a:t>
            </a:r>
            <a:r>
              <a:rPr lang="en-US" sz="2400" dirty="0">
                <a:latin typeface="Microsoft YaHei Light" panose="020B0502040204020203" pitchFamily="34" charset="-122"/>
                <a:ea typeface="Microsoft YaHei Light" panose="020B0502040204020203" pitchFamily="34" charset="-122"/>
              </a:rPr>
              <a:t>sudden release of a deeply palpating hand produces pain in cases of peritoneal irritation. It is unnecessary to perform this test </a:t>
            </a:r>
            <a:r>
              <a:rPr lang="en-US" sz="2400" dirty="0" smtClean="0">
                <a:latin typeface="Microsoft YaHei Light" panose="020B0502040204020203" pitchFamily="34" charset="-122"/>
                <a:ea typeface="Microsoft YaHei Light" panose="020B0502040204020203" pitchFamily="34" charset="-122"/>
              </a:rPr>
              <a:t>and </a:t>
            </a:r>
            <a:r>
              <a:rPr lang="en-US" sz="2400" dirty="0">
                <a:latin typeface="Microsoft YaHei Light" panose="020B0502040204020203" pitchFamily="34" charset="-122"/>
                <a:ea typeface="Microsoft YaHei Light" panose="020B0502040204020203" pitchFamily="34" charset="-122"/>
              </a:rPr>
              <a:t>is very distressing for patients.</a:t>
            </a:r>
          </a:p>
          <a:p>
            <a:pPr lvl="0" algn="l" rtl="0"/>
            <a:r>
              <a:rPr lang="en-US" sz="2400" dirty="0">
                <a:latin typeface="Microsoft YaHei Light" panose="020B0502040204020203" pitchFamily="34" charset="-122"/>
                <a:ea typeface="Microsoft YaHei Light" panose="020B0502040204020203" pitchFamily="34" charset="-122"/>
              </a:rPr>
              <a:t>• </a:t>
            </a:r>
            <a:r>
              <a:rPr lang="en-US" sz="2400" b="1" dirty="0">
                <a:solidFill>
                  <a:srgbClr val="1B2911"/>
                </a:solidFill>
                <a:latin typeface="Microsoft YaHei Light" panose="020B0502040204020203" pitchFamily="34" charset="-122"/>
                <a:ea typeface="Microsoft YaHei Light" panose="020B0502040204020203" pitchFamily="34" charset="-122"/>
              </a:rPr>
              <a:t>Irritation of the parietal peritoneum </a:t>
            </a:r>
            <a:r>
              <a:rPr lang="en-US" sz="2400" dirty="0">
                <a:latin typeface="Microsoft YaHei Light" panose="020B0502040204020203" pitchFamily="34" charset="-122"/>
                <a:ea typeface="Microsoft YaHei Light" panose="020B0502040204020203" pitchFamily="34" charset="-122"/>
              </a:rPr>
              <a:t>overlying the muscles of the posterior abdominal wall and pelvis may be elicited with additional manoeuvres such as </a:t>
            </a:r>
            <a:r>
              <a:rPr lang="en-US" sz="2400" i="1" dirty="0">
                <a:latin typeface="Microsoft YaHei Light" panose="020B0502040204020203" pitchFamily="34" charset="-122"/>
                <a:ea typeface="Microsoft YaHei Light" panose="020B0502040204020203" pitchFamily="34" charset="-122"/>
              </a:rPr>
              <a:t>the obturator sign </a:t>
            </a:r>
            <a:r>
              <a:rPr lang="en-US" sz="2400" dirty="0" smtClean="0">
                <a:latin typeface="Microsoft YaHei Light" panose="020B0502040204020203" pitchFamily="34" charset="-122"/>
                <a:ea typeface="Microsoft YaHei Light" panose="020B0502040204020203" pitchFamily="34" charset="-122"/>
              </a:rPr>
              <a:t>and </a:t>
            </a:r>
            <a:r>
              <a:rPr lang="en-US" sz="2400" i="1" dirty="0">
                <a:latin typeface="Microsoft YaHei Light" panose="020B0502040204020203" pitchFamily="34" charset="-122"/>
                <a:ea typeface="Microsoft YaHei Light" panose="020B0502040204020203" pitchFamily="34" charset="-122"/>
              </a:rPr>
              <a:t>psoas </a:t>
            </a:r>
            <a:r>
              <a:rPr lang="en-US" sz="2400" i="1" dirty="0" smtClean="0">
                <a:latin typeface="Microsoft YaHei Light" panose="020B0502040204020203" pitchFamily="34" charset="-122"/>
                <a:ea typeface="Microsoft YaHei Light" panose="020B0502040204020203" pitchFamily="34" charset="-122"/>
              </a:rPr>
              <a:t>sign.</a:t>
            </a:r>
            <a:endParaRPr lang="en-US" sz="2400" dirty="0">
              <a:latin typeface="Microsoft YaHei Light" panose="020B0502040204020203" pitchFamily="34" charset="-122"/>
              <a:ea typeface="Microsoft YaHei Light" panose="020B0502040204020203" pitchFamily="34" charset="-122"/>
            </a:endParaRPr>
          </a:p>
        </p:txBody>
      </p:sp>
    </p:spTree>
    <p:extLst>
      <p:ext uri="{BB962C8B-B14F-4D97-AF65-F5344CB8AC3E}">
        <p14:creationId xmlns:p14="http://schemas.microsoft.com/office/powerpoint/2010/main" val="6266529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3" y="782034"/>
            <a:ext cx="10434916" cy="5016758"/>
          </a:xfrm>
          <a:prstGeom prst="rect">
            <a:avLst/>
          </a:prstGeom>
        </p:spPr>
        <p:txBody>
          <a:bodyPr wrap="square">
            <a:spAutoFit/>
          </a:bodyPr>
          <a:lstStyle/>
          <a:p>
            <a:pPr algn="ctr" rtl="0"/>
            <a:r>
              <a:rPr lang="en-US" sz="2800" b="1" dirty="0">
                <a:solidFill>
                  <a:srgbClr val="820000"/>
                </a:solidFill>
                <a:latin typeface="Microsoft YaHei Light" panose="020B0502040204020203" pitchFamily="34" charset="-122"/>
                <a:ea typeface="Microsoft YaHei Light" panose="020B0502040204020203" pitchFamily="34" charset="-122"/>
              </a:rPr>
              <a:t>Questions to ask when taking </a:t>
            </a:r>
            <a:r>
              <a:rPr lang="en-US" sz="2800" b="1" dirty="0" smtClean="0">
                <a:solidFill>
                  <a:srgbClr val="820000"/>
                </a:solidFill>
                <a:latin typeface="Microsoft YaHei Light" panose="020B0502040204020203" pitchFamily="34" charset="-122"/>
                <a:ea typeface="Microsoft YaHei Light" panose="020B0502040204020203" pitchFamily="34" charset="-122"/>
              </a:rPr>
              <a:t>the clinical history</a:t>
            </a:r>
          </a:p>
          <a:p>
            <a:pPr algn="ctr" rtl="0"/>
            <a:r>
              <a:rPr lang="en-US" sz="2800" b="1" dirty="0" smtClean="0">
                <a:solidFill>
                  <a:srgbClr val="820000"/>
                </a:solidFill>
                <a:latin typeface="Microsoft YaHei Light" panose="020B0502040204020203" pitchFamily="34" charset="-122"/>
                <a:ea typeface="Microsoft YaHei Light" panose="020B0502040204020203" pitchFamily="34" charset="-122"/>
              </a:rPr>
              <a:t>of </a:t>
            </a:r>
            <a:r>
              <a:rPr lang="en-US" sz="2800" b="1" dirty="0">
                <a:solidFill>
                  <a:srgbClr val="820000"/>
                </a:solidFill>
                <a:latin typeface="Microsoft YaHei Light" panose="020B0502040204020203" pitchFamily="34" charset="-122"/>
                <a:ea typeface="Microsoft YaHei Light" panose="020B0502040204020203" pitchFamily="34" charset="-122"/>
              </a:rPr>
              <a:t>a </a:t>
            </a:r>
            <a:r>
              <a:rPr lang="en-US" sz="2800" b="1" dirty="0" smtClean="0">
                <a:solidFill>
                  <a:srgbClr val="820000"/>
                </a:solidFill>
                <a:latin typeface="Microsoft YaHei Light" panose="020B0502040204020203" pitchFamily="34" charset="-122"/>
                <a:ea typeface="Microsoft YaHei Light" panose="020B0502040204020203" pitchFamily="34" charset="-122"/>
              </a:rPr>
              <a:t>patient with </a:t>
            </a:r>
            <a:r>
              <a:rPr lang="en-US" sz="2800" b="1" dirty="0">
                <a:solidFill>
                  <a:srgbClr val="820000"/>
                </a:solidFill>
                <a:latin typeface="Microsoft YaHei Light" panose="020B0502040204020203" pitchFamily="34" charset="-122"/>
                <a:ea typeface="Microsoft YaHei Light" panose="020B0502040204020203" pitchFamily="34" charset="-122"/>
              </a:rPr>
              <a:t>acute </a:t>
            </a:r>
            <a:r>
              <a:rPr lang="en-US" sz="2800" b="1" dirty="0" smtClean="0">
                <a:solidFill>
                  <a:srgbClr val="820000"/>
                </a:solidFill>
                <a:latin typeface="Microsoft YaHei Light" panose="020B0502040204020203" pitchFamily="34" charset="-122"/>
                <a:ea typeface="Microsoft YaHei Light" panose="020B0502040204020203" pitchFamily="34" charset="-122"/>
              </a:rPr>
              <a:t>abdomen ...!</a:t>
            </a:r>
          </a:p>
          <a:p>
            <a:pPr algn="l" rtl="0"/>
            <a:endParaRPr lang="en-US" sz="2400" b="1"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Where did the pain </a:t>
            </a:r>
            <a:r>
              <a:rPr lang="en-US" sz="2400" dirty="0">
                <a:solidFill>
                  <a:srgbClr val="0A0A80"/>
                </a:solidFill>
                <a:latin typeface="Microsoft YaHei Light" panose="020B0502040204020203" pitchFamily="34" charset="-122"/>
                <a:ea typeface="Microsoft YaHei Light" panose="020B0502040204020203" pitchFamily="34" charset="-122"/>
              </a:rPr>
              <a:t>start</a:t>
            </a:r>
            <a:r>
              <a:rPr lang="en-US" sz="2400" dirty="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Was the </a:t>
            </a:r>
            <a:r>
              <a:rPr lang="en-US" sz="2400" dirty="0">
                <a:solidFill>
                  <a:srgbClr val="0A0A80"/>
                </a:solidFill>
                <a:latin typeface="Microsoft YaHei Light" panose="020B0502040204020203" pitchFamily="34" charset="-122"/>
                <a:ea typeface="Microsoft YaHei Light" panose="020B0502040204020203" pitchFamily="34" charset="-122"/>
              </a:rPr>
              <a:t>onset</a:t>
            </a:r>
            <a:r>
              <a:rPr lang="en-US" sz="2400" dirty="0">
                <a:latin typeface="Microsoft YaHei Light" panose="020B0502040204020203" pitchFamily="34" charset="-122"/>
                <a:ea typeface="Microsoft YaHei Light" panose="020B0502040204020203" pitchFamily="34" charset="-122"/>
              </a:rPr>
              <a:t> sudden?</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What brought the pain </a:t>
            </a:r>
            <a:r>
              <a:rPr lang="en-US" sz="2400" dirty="0">
                <a:solidFill>
                  <a:srgbClr val="0A0A80"/>
                </a:solidFill>
                <a:latin typeface="Microsoft YaHei Light" panose="020B0502040204020203" pitchFamily="34" charset="-122"/>
                <a:ea typeface="Microsoft YaHei Light" panose="020B0502040204020203" pitchFamily="34" charset="-122"/>
              </a:rPr>
              <a:t>on</a:t>
            </a:r>
            <a:r>
              <a:rPr lang="en-US" sz="2400" dirty="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Are there any </a:t>
            </a:r>
            <a:r>
              <a:rPr lang="en-US" sz="2400" dirty="0">
                <a:solidFill>
                  <a:srgbClr val="0A0A80"/>
                </a:solidFill>
                <a:latin typeface="Microsoft YaHei Light" panose="020B0502040204020203" pitchFamily="34" charset="-122"/>
                <a:ea typeface="Microsoft YaHei Light" panose="020B0502040204020203" pitchFamily="34" charset="-122"/>
              </a:rPr>
              <a:t>aggravating</a:t>
            </a:r>
            <a:r>
              <a:rPr lang="en-US" sz="2400" dirty="0">
                <a:latin typeface="Microsoft YaHei Light" panose="020B0502040204020203" pitchFamily="34" charset="-122"/>
                <a:ea typeface="Microsoft YaHei Light" panose="020B0502040204020203" pitchFamily="34" charset="-122"/>
              </a:rPr>
              <a:t> or </a:t>
            </a:r>
            <a:r>
              <a:rPr lang="en-US" sz="2400" dirty="0">
                <a:solidFill>
                  <a:srgbClr val="0A0A80"/>
                </a:solidFill>
                <a:latin typeface="Microsoft YaHei Light" panose="020B0502040204020203" pitchFamily="34" charset="-122"/>
                <a:ea typeface="Microsoft YaHei Light" panose="020B0502040204020203" pitchFamily="34" charset="-122"/>
              </a:rPr>
              <a:t>relieving</a:t>
            </a:r>
            <a:r>
              <a:rPr lang="en-US" sz="2400" dirty="0">
                <a:latin typeface="Microsoft YaHei Light" panose="020B0502040204020203" pitchFamily="34" charset="-122"/>
                <a:ea typeface="Microsoft YaHei Light" panose="020B0502040204020203" pitchFamily="34" charset="-122"/>
              </a:rPr>
              <a:t> factors?</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Where is it </a:t>
            </a:r>
            <a:r>
              <a:rPr lang="en-US" sz="2400" dirty="0">
                <a:solidFill>
                  <a:srgbClr val="0A0A80"/>
                </a:solidFill>
                <a:latin typeface="Microsoft YaHei Light" panose="020B0502040204020203" pitchFamily="34" charset="-122"/>
                <a:ea typeface="Microsoft YaHei Light" panose="020B0502040204020203" pitchFamily="34" charset="-122"/>
              </a:rPr>
              <a:t>now</a:t>
            </a:r>
            <a:r>
              <a:rPr lang="en-US" sz="2400" dirty="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Does it </a:t>
            </a:r>
            <a:r>
              <a:rPr lang="en-US" sz="2400" dirty="0">
                <a:solidFill>
                  <a:srgbClr val="0A0A80"/>
                </a:solidFill>
                <a:latin typeface="Microsoft YaHei Light" panose="020B0502040204020203" pitchFamily="34" charset="-122"/>
                <a:ea typeface="Microsoft YaHei Light" panose="020B0502040204020203" pitchFamily="34" charset="-122"/>
              </a:rPr>
              <a:t>radiate</a:t>
            </a:r>
            <a:r>
              <a:rPr lang="en-US" sz="2400" dirty="0">
                <a:latin typeface="Microsoft YaHei Light" panose="020B0502040204020203" pitchFamily="34" charset="-122"/>
                <a:ea typeface="Microsoft YaHei Light" panose="020B0502040204020203" pitchFamily="34" charset="-122"/>
              </a:rPr>
              <a:t> elsewhere?</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What is the </a:t>
            </a:r>
            <a:r>
              <a:rPr lang="en-US" sz="2400" dirty="0">
                <a:solidFill>
                  <a:srgbClr val="0A0A80"/>
                </a:solidFill>
                <a:latin typeface="Microsoft YaHei Light" panose="020B0502040204020203" pitchFamily="34" charset="-122"/>
                <a:ea typeface="Microsoft YaHei Light" panose="020B0502040204020203" pitchFamily="34" charset="-122"/>
              </a:rPr>
              <a:t>character</a:t>
            </a:r>
            <a:r>
              <a:rPr lang="en-US" sz="2400" dirty="0">
                <a:latin typeface="Microsoft YaHei Light" panose="020B0502040204020203" pitchFamily="34" charset="-122"/>
                <a:ea typeface="Microsoft YaHei Light" panose="020B0502040204020203" pitchFamily="34" charset="-122"/>
              </a:rPr>
              <a:t> of the pain and how </a:t>
            </a:r>
            <a:r>
              <a:rPr lang="en-US" sz="2400" dirty="0">
                <a:solidFill>
                  <a:srgbClr val="0A0A80"/>
                </a:solidFill>
                <a:latin typeface="Microsoft YaHei Light" panose="020B0502040204020203" pitchFamily="34" charset="-122"/>
                <a:ea typeface="Microsoft YaHei Light" panose="020B0502040204020203" pitchFamily="34" charset="-122"/>
              </a:rPr>
              <a:t>severe</a:t>
            </a:r>
            <a:r>
              <a:rPr lang="en-US" sz="2400" dirty="0">
                <a:latin typeface="Microsoft YaHei Light" panose="020B0502040204020203" pitchFamily="34" charset="-122"/>
                <a:ea typeface="Microsoft YaHei Light" panose="020B0502040204020203" pitchFamily="34" charset="-122"/>
              </a:rPr>
              <a:t> is it</a:t>
            </a:r>
            <a:r>
              <a:rPr lang="en-US" sz="2400" dirty="0" smtClean="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v"/>
            </a:pPr>
            <a:endParaRPr lang="en-US" sz="2400"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v"/>
            </a:pPr>
            <a:endParaRPr lang="en-US" sz="2400" dirty="0" smtClean="0">
              <a:latin typeface="Microsoft YaHei Light" panose="020B0502040204020203" pitchFamily="34" charset="-122"/>
              <a:ea typeface="Microsoft YaHei Light" panose="020B0502040204020203" pitchFamily="34" charset="-122"/>
            </a:endParaRPr>
          </a:p>
          <a:p>
            <a:pPr algn="l" rtl="0"/>
            <a:r>
              <a:rPr lang="en-US" sz="2400" b="1" i="1" dirty="0" smtClean="0">
                <a:solidFill>
                  <a:srgbClr val="820000"/>
                </a:solidFill>
                <a:latin typeface="Microsoft YaHei Light" panose="020B0502040204020203" pitchFamily="34" charset="-122"/>
                <a:ea typeface="Microsoft YaHei Light" panose="020B0502040204020203" pitchFamily="34" charset="-122"/>
              </a:rPr>
              <a:t>Continue …</a:t>
            </a:r>
            <a:endParaRPr lang="en-US" sz="2400" b="1" i="1" dirty="0">
              <a:solidFill>
                <a:srgbClr val="820000"/>
              </a:solidFill>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26</a:t>
            </a:fld>
            <a:endParaRPr lang="ar-SA"/>
          </a:p>
        </p:txBody>
      </p:sp>
    </p:spTree>
    <p:extLst>
      <p:ext uri="{BB962C8B-B14F-4D97-AF65-F5344CB8AC3E}">
        <p14:creationId xmlns:p14="http://schemas.microsoft.com/office/powerpoint/2010/main" val="11257675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3" y="641354"/>
            <a:ext cx="10434916" cy="5016758"/>
          </a:xfrm>
          <a:prstGeom prst="rect">
            <a:avLst/>
          </a:prstGeom>
        </p:spPr>
        <p:txBody>
          <a:bodyPr wrap="square">
            <a:spAutoFit/>
          </a:bodyPr>
          <a:lstStyle/>
          <a:p>
            <a:pPr algn="ctr" rtl="0"/>
            <a:r>
              <a:rPr lang="en-US" sz="2800" b="1" dirty="0">
                <a:solidFill>
                  <a:srgbClr val="820000"/>
                </a:solidFill>
                <a:latin typeface="Microsoft YaHei Light" panose="020B0502040204020203" pitchFamily="34" charset="-122"/>
                <a:ea typeface="Microsoft YaHei Light" panose="020B0502040204020203" pitchFamily="34" charset="-122"/>
              </a:rPr>
              <a:t>Questions to ask when taking the clinical history</a:t>
            </a:r>
          </a:p>
          <a:p>
            <a:pPr algn="ctr" rtl="0"/>
            <a:r>
              <a:rPr lang="en-US" sz="2800" b="1" dirty="0">
                <a:solidFill>
                  <a:srgbClr val="820000"/>
                </a:solidFill>
                <a:latin typeface="Microsoft YaHei Light" panose="020B0502040204020203" pitchFamily="34" charset="-122"/>
                <a:ea typeface="Microsoft YaHei Light" panose="020B0502040204020203" pitchFamily="34" charset="-122"/>
              </a:rPr>
              <a:t>of a patient with acute abdomen ...!</a:t>
            </a:r>
          </a:p>
          <a:p>
            <a:pPr algn="l" rtl="0"/>
            <a:endParaRPr lang="en-US" sz="2400" b="1" dirty="0">
              <a:latin typeface="Microsoft YaHei Light" panose="020B0502040204020203" pitchFamily="34" charset="-122"/>
              <a:ea typeface="Microsoft YaHei Light" panose="020B0502040204020203" pitchFamily="34" charset="-122"/>
            </a:endParaRP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Are there any </a:t>
            </a:r>
            <a:r>
              <a:rPr lang="en-US" sz="2400" dirty="0">
                <a:solidFill>
                  <a:srgbClr val="0A0A80"/>
                </a:solidFill>
                <a:latin typeface="Microsoft YaHei Light" panose="020B0502040204020203" pitchFamily="34" charset="-122"/>
                <a:ea typeface="Microsoft YaHei Light" panose="020B0502040204020203" pitchFamily="34" charset="-122"/>
              </a:rPr>
              <a:t>associated</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symptoms</a:t>
            </a:r>
            <a:r>
              <a:rPr lang="en-US" sz="2400" dirty="0">
                <a:latin typeface="Microsoft YaHei Light" panose="020B0502040204020203" pitchFamily="34" charset="-122"/>
                <a:ea typeface="Microsoft YaHei Light" panose="020B0502040204020203" pitchFamily="34" charset="-122"/>
              </a:rPr>
              <a:t>? (e.g. </a:t>
            </a:r>
            <a:r>
              <a:rPr lang="en-US" sz="2400" dirty="0" smtClean="0">
                <a:latin typeface="Microsoft YaHei Light" panose="020B0502040204020203" pitchFamily="34" charset="-122"/>
                <a:ea typeface="Microsoft YaHei Light" panose="020B0502040204020203" pitchFamily="34" charset="-122"/>
              </a:rPr>
              <a:t>distension, nausea</a:t>
            </a:r>
            <a:r>
              <a:rPr lang="en-US" sz="2400" dirty="0">
                <a:latin typeface="Microsoft YaHei Light" panose="020B0502040204020203" pitchFamily="34" charset="-122"/>
                <a:ea typeface="Microsoft YaHei Light" panose="020B0502040204020203" pitchFamily="34" charset="-122"/>
              </a:rPr>
              <a:t>, vomiting, fever, diarrhoea, absolute </a:t>
            </a:r>
            <a:r>
              <a:rPr lang="en-US" sz="2400" dirty="0" smtClean="0">
                <a:latin typeface="Microsoft YaHei Light" panose="020B0502040204020203" pitchFamily="34" charset="-122"/>
                <a:ea typeface="Microsoft YaHei Light" panose="020B0502040204020203" pitchFamily="34" charset="-122"/>
              </a:rPr>
              <a:t>constipation  rectal </a:t>
            </a:r>
            <a:r>
              <a:rPr lang="en-US" sz="2400" dirty="0">
                <a:latin typeface="Microsoft YaHei Light" panose="020B0502040204020203" pitchFamily="34" charset="-122"/>
                <a:ea typeface="Microsoft YaHei Light" panose="020B0502040204020203" pitchFamily="34" charset="-122"/>
              </a:rPr>
              <a:t>bleeding, anorexia, jaundice, prutitus, </a:t>
            </a:r>
            <a:r>
              <a:rPr lang="en-US" sz="2400" dirty="0" smtClean="0">
                <a:latin typeface="Microsoft YaHei Light" panose="020B0502040204020203" pitchFamily="34" charset="-122"/>
                <a:ea typeface="Microsoft YaHei Light" panose="020B0502040204020203" pitchFamily="34" charset="-122"/>
              </a:rPr>
              <a:t>gastrointestinal bleeding</a:t>
            </a:r>
            <a:r>
              <a:rPr lang="en-US" sz="2400" dirty="0">
                <a:latin typeface="Microsoft YaHei Light" panose="020B0502040204020203" pitchFamily="34" charset="-122"/>
                <a:ea typeface="Microsoft YaHei Light" panose="020B0502040204020203" pitchFamily="34" charset="-122"/>
              </a:rPr>
              <a:t>, dysuria, oliguria, chest pain)</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Was there a </a:t>
            </a:r>
            <a:r>
              <a:rPr lang="en-US" sz="2400" dirty="0">
                <a:solidFill>
                  <a:srgbClr val="0A0A80"/>
                </a:solidFill>
                <a:latin typeface="Microsoft YaHei Light" panose="020B0502040204020203" pitchFamily="34" charset="-122"/>
                <a:ea typeface="Microsoft YaHei Light" panose="020B0502040204020203" pitchFamily="34" charset="-122"/>
              </a:rPr>
              <a:t>similar</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episode</a:t>
            </a:r>
            <a:r>
              <a:rPr lang="en-US" sz="2400" dirty="0">
                <a:latin typeface="Microsoft YaHei Light" panose="020B0502040204020203" pitchFamily="34" charset="-122"/>
                <a:ea typeface="Microsoft YaHei Light" panose="020B0502040204020203" pitchFamily="34" charset="-122"/>
              </a:rPr>
              <a:t> in the past?</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When was your </a:t>
            </a:r>
            <a:r>
              <a:rPr lang="en-US" sz="2400" dirty="0">
                <a:solidFill>
                  <a:srgbClr val="0A0A80"/>
                </a:solidFill>
                <a:latin typeface="Microsoft YaHei Light" panose="020B0502040204020203" pitchFamily="34" charset="-122"/>
                <a:ea typeface="Microsoft YaHei Light" panose="020B0502040204020203" pitchFamily="34" charset="-122"/>
              </a:rPr>
              <a:t>last</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period</a:t>
            </a:r>
            <a:r>
              <a:rPr lang="en-US" sz="2400" dirty="0">
                <a:latin typeface="Microsoft YaHei Light" panose="020B0502040204020203" pitchFamily="34" charset="-122"/>
                <a:ea typeface="Microsoft YaHei Light" panose="020B0502040204020203" pitchFamily="34" charset="-122"/>
              </a:rPr>
              <a:t> and is there any chance of </a:t>
            </a:r>
            <a:r>
              <a:rPr lang="en-US" sz="2400" dirty="0" smtClean="0">
                <a:latin typeface="Microsoft YaHei Light" panose="020B0502040204020203" pitchFamily="34" charset="-122"/>
                <a:ea typeface="Microsoft YaHei Light" panose="020B0502040204020203" pitchFamily="34" charset="-122"/>
              </a:rPr>
              <a:t>being pregnant</a:t>
            </a:r>
            <a:r>
              <a:rPr lang="en-US" sz="2400" dirty="0">
                <a:latin typeface="Microsoft YaHei Light" panose="020B0502040204020203" pitchFamily="34" charset="-122"/>
                <a:ea typeface="Microsoft YaHei Light" panose="020B0502040204020203" pitchFamily="34" charset="-122"/>
              </a:rPr>
              <a:t>?</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History of </a:t>
            </a:r>
            <a:r>
              <a:rPr lang="en-US" sz="2400" dirty="0">
                <a:solidFill>
                  <a:srgbClr val="0A0A80"/>
                </a:solidFill>
                <a:latin typeface="Microsoft YaHei Light" panose="020B0502040204020203" pitchFamily="34" charset="-122"/>
                <a:ea typeface="Microsoft YaHei Light" panose="020B0502040204020203" pitchFamily="34" charset="-122"/>
              </a:rPr>
              <a:t>alcohol</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intake</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Drug</a:t>
            </a:r>
            <a:r>
              <a:rPr lang="en-US" sz="2400" dirty="0">
                <a:latin typeface="Microsoft YaHei Light" panose="020B0502040204020203" pitchFamily="34" charset="-122"/>
                <a:ea typeface="Microsoft YaHei Light" panose="020B0502040204020203" pitchFamily="34" charset="-122"/>
              </a:rPr>
              <a:t> history</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History of </a:t>
            </a:r>
            <a:r>
              <a:rPr lang="en-US" sz="2400" dirty="0">
                <a:solidFill>
                  <a:srgbClr val="0A0A80"/>
                </a:solidFill>
                <a:latin typeface="Microsoft YaHei Light" panose="020B0502040204020203" pitchFamily="34" charset="-122"/>
                <a:ea typeface="Microsoft YaHei Light" panose="020B0502040204020203" pitchFamily="34" charset="-122"/>
              </a:rPr>
              <a:t>previous</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surgery</a:t>
            </a:r>
            <a:r>
              <a:rPr lang="en-US" sz="2400" dirty="0">
                <a:latin typeface="Microsoft YaHei Light" panose="020B0502040204020203" pitchFamily="34" charset="-122"/>
                <a:ea typeface="Microsoft YaHei Light" panose="020B0502040204020203" pitchFamily="34" charset="-122"/>
              </a:rPr>
              <a:t> and </a:t>
            </a:r>
            <a:r>
              <a:rPr lang="en-US" sz="2400" dirty="0">
                <a:solidFill>
                  <a:srgbClr val="0A0A80"/>
                </a:solidFill>
                <a:latin typeface="Microsoft YaHei Light" panose="020B0502040204020203" pitchFamily="34" charset="-122"/>
                <a:ea typeface="Microsoft YaHei Light" panose="020B0502040204020203" pitchFamily="34" charset="-122"/>
              </a:rPr>
              <a:t>pre-existing</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disease</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latin typeface="Microsoft YaHei Light" panose="020B0502040204020203" pitchFamily="34" charset="-122"/>
                <a:ea typeface="Microsoft YaHei Light" panose="020B0502040204020203" pitchFamily="34" charset="-122"/>
              </a:rPr>
              <a:t>History of </a:t>
            </a:r>
            <a:r>
              <a:rPr lang="en-US" sz="2400" dirty="0">
                <a:solidFill>
                  <a:srgbClr val="0A0A80"/>
                </a:solidFill>
                <a:latin typeface="Microsoft YaHei Light" panose="020B0502040204020203" pitchFamily="34" charset="-122"/>
                <a:ea typeface="Microsoft YaHei Light" panose="020B0502040204020203" pitchFamily="34" charset="-122"/>
              </a:rPr>
              <a:t>travel</a:t>
            </a:r>
            <a:r>
              <a:rPr lang="en-US" sz="2400" dirty="0">
                <a:latin typeface="Microsoft YaHei Light" panose="020B0502040204020203" pitchFamily="34" charset="-122"/>
                <a:ea typeface="Microsoft YaHei Light" panose="020B0502040204020203" pitchFamily="34" charset="-122"/>
              </a:rPr>
              <a:t>, especially foreign travel</a:t>
            </a:r>
          </a:p>
          <a:p>
            <a:pPr marL="342900" indent="-342900" algn="l" rtl="0">
              <a:buFont typeface="Wingdings" panose="05000000000000000000" pitchFamily="2" charset="2"/>
              <a:buChar char="v"/>
            </a:pPr>
            <a:r>
              <a:rPr lang="en-US" sz="2400" dirty="0" smtClean="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Family</a:t>
            </a:r>
            <a:r>
              <a:rPr lang="en-US" sz="2400" dirty="0">
                <a:latin typeface="Microsoft YaHei Light" panose="020B0502040204020203" pitchFamily="34" charset="-122"/>
                <a:ea typeface="Microsoft YaHei Light" panose="020B0502040204020203" pitchFamily="34" charset="-122"/>
              </a:rPr>
              <a:t> </a:t>
            </a:r>
            <a:r>
              <a:rPr lang="en-US" sz="2400" dirty="0">
                <a:solidFill>
                  <a:srgbClr val="0A0A80"/>
                </a:solidFill>
                <a:latin typeface="Microsoft YaHei Light" panose="020B0502040204020203" pitchFamily="34" charset="-122"/>
                <a:ea typeface="Microsoft YaHei Light" panose="020B0502040204020203" pitchFamily="34" charset="-122"/>
              </a:rPr>
              <a:t>history</a:t>
            </a:r>
            <a:endParaRPr lang="ar-SA" sz="2400" dirty="0">
              <a:solidFill>
                <a:srgbClr val="0A0A80"/>
              </a:solidFill>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27</a:t>
            </a:fld>
            <a:endParaRPr lang="ar-SA"/>
          </a:p>
        </p:txBody>
      </p:sp>
    </p:spTree>
    <p:extLst>
      <p:ext uri="{BB962C8B-B14F-4D97-AF65-F5344CB8AC3E}">
        <p14:creationId xmlns:p14="http://schemas.microsoft.com/office/powerpoint/2010/main" val="25045858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1662" y="962407"/>
            <a:ext cx="10941766" cy="2897460"/>
          </a:xfrm>
          <a:prstGeom prst="rect">
            <a:avLst/>
          </a:prstGeom>
        </p:spPr>
        <p:txBody>
          <a:bodyPr wrap="square">
            <a:spAutoFit/>
          </a:bodyPr>
          <a:lstStyle/>
          <a:p>
            <a:pPr algn="ctr" rtl="0">
              <a:lnSpc>
                <a:spcPct val="107000"/>
              </a:lnSpc>
            </a:pPr>
            <a:r>
              <a:rPr lang="en-US" sz="3200" b="1" dirty="0">
                <a:solidFill>
                  <a:schemeClr val="accent6">
                    <a:lumMod val="50000"/>
                  </a:schemeClr>
                </a:solidFill>
                <a:latin typeface="Microsoft YaHei Light" panose="020B0502040204020203" pitchFamily="34" charset="-122"/>
                <a:ea typeface="Microsoft YaHei Light" panose="020B0502040204020203" pitchFamily="34" charset="-122"/>
                <a:cs typeface="Arial" panose="020B0604020202020204" pitchFamily="34" charset="0"/>
              </a:rPr>
              <a:t>Resuscitation and immediate management</a:t>
            </a: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p>
          <a:p>
            <a:pPr algn="l" rtl="0">
              <a:lnSpc>
                <a:spcPct val="107000"/>
              </a:lnSpc>
            </a:pP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is important to contact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seniors</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anaesthetic</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and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critical</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care</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staff</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early in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patients who require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resuscitation and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acutely unwell, for example hypovolaemic or in septic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shock,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and they are likely to require critical care or emergency surgery</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28</a:t>
            </a:fld>
            <a:endParaRPr lang="ar-SA"/>
          </a:p>
        </p:txBody>
      </p:sp>
    </p:spTree>
    <p:extLst>
      <p:ext uri="{BB962C8B-B14F-4D97-AF65-F5344CB8AC3E}">
        <p14:creationId xmlns:p14="http://schemas.microsoft.com/office/powerpoint/2010/main" val="29024854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1662" y="575547"/>
            <a:ext cx="10941766" cy="5229509"/>
          </a:xfrm>
          <a:prstGeom prst="rect">
            <a:avLst/>
          </a:prstGeom>
        </p:spPr>
        <p:txBody>
          <a:bodyPr wrap="square">
            <a:spAutoFit/>
          </a:bodyPr>
          <a:lstStyle/>
          <a:p>
            <a:pPr algn="ctr" rtl="0">
              <a:lnSpc>
                <a:spcPct val="107000"/>
              </a:lnSpc>
            </a:pPr>
            <a:r>
              <a:rPr lang="en-US" sz="3200" b="1" dirty="0">
                <a:solidFill>
                  <a:schemeClr val="accent6">
                    <a:lumMod val="50000"/>
                  </a:schemeClr>
                </a:solidFill>
                <a:latin typeface="Microsoft YaHei Light" panose="020B0502040204020203" pitchFamily="34" charset="-122"/>
                <a:ea typeface="Microsoft YaHei Light" panose="020B0502040204020203" pitchFamily="34" charset="-122"/>
                <a:cs typeface="Arial" panose="020B0604020202020204" pitchFamily="34" charset="0"/>
              </a:rPr>
              <a:t>Resuscitation and immediate management</a:t>
            </a: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p>
          <a:p>
            <a:pPr marL="342900" indent="-342900" algn="l" rtl="0">
              <a:lnSpc>
                <a:spcPct val="107000"/>
              </a:lnSpc>
              <a:buFont typeface="Wingdings" panose="05000000000000000000" pitchFamily="2" charset="2"/>
              <a:buChar char="§"/>
            </a:pPr>
            <a:r>
              <a:rPr lang="en-US" sz="2800" dirty="0" smtClean="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Resuscitation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can be performed with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I.V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crystalloids or colloids.</a:t>
            </a:r>
          </a:p>
          <a:p>
            <a:pPr marL="342900" indent="-342900" algn="l" rtl="0">
              <a:lnSpc>
                <a:spcPct val="107000"/>
              </a:lnSpc>
              <a:buFont typeface="Wingdings" panose="05000000000000000000" pitchFamily="2" charset="2"/>
              <a:buChar char="§"/>
            </a:pP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Urine</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output</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can be monitored with a catheter and guide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fluid resuscitation.</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In </a:t>
            </a: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vomiting</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patients</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 nasogastric tube can help monitor gut losses and provide symptomatic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relief.</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Morphine</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can be effective and can be administered by the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I.V or S.C route.</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Microbiological</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dirty="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advice</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should be sought if there is doubt over the diagnosis or organisms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involved.</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29</a:t>
            </a:fld>
            <a:endParaRPr lang="ar-SA"/>
          </a:p>
        </p:txBody>
      </p:sp>
    </p:spTree>
    <p:extLst>
      <p:ext uri="{BB962C8B-B14F-4D97-AF65-F5344CB8AC3E}">
        <p14:creationId xmlns:p14="http://schemas.microsoft.com/office/powerpoint/2010/main" val="966025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45911" y="609741"/>
            <a:ext cx="5445689" cy="584775"/>
          </a:xfrm>
          <a:prstGeom prst="rect">
            <a:avLst/>
          </a:prstGeom>
        </p:spPr>
        <p:txBody>
          <a:bodyPr wrap="square">
            <a:spAutoFit/>
          </a:bodyPr>
          <a:lstStyle/>
          <a:p>
            <a:pPr algn="ctr" rtl="0"/>
            <a:r>
              <a:rPr lang="en-US" sz="3200" dirty="0" smtClean="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rPr>
              <a:t>LEARNING OBJECTIVES</a:t>
            </a:r>
            <a:endParaRPr lang="ar-SA" sz="3200" dirty="0">
              <a:solidFill>
                <a:srgbClr val="00206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endParaRPr>
          </a:p>
        </p:txBody>
      </p:sp>
      <p:sp>
        <p:nvSpPr>
          <p:cNvPr id="4" name="Rectangle 3"/>
          <p:cNvSpPr/>
          <p:nvPr/>
        </p:nvSpPr>
        <p:spPr>
          <a:xfrm>
            <a:off x="1203277" y="2136339"/>
            <a:ext cx="9864773" cy="3539430"/>
          </a:xfrm>
          <a:prstGeom prst="rect">
            <a:avLst/>
          </a:prstGeom>
        </p:spPr>
        <p:txBody>
          <a:bodyPr wrap="square">
            <a:spAutoFit/>
          </a:bodyPr>
          <a:lstStyle/>
          <a:p>
            <a:pPr algn="l" rtl="0"/>
            <a:r>
              <a:rPr lang="en-US" sz="2800" dirty="0" smtClean="0">
                <a:latin typeface="Microsoft YaHei Light" panose="020B0502040204020203" pitchFamily="34" charset="-122"/>
                <a:ea typeface="Microsoft YaHei Light" panose="020B0502040204020203" pitchFamily="34" charset="-122"/>
              </a:rPr>
              <a:t>• To understand the characteristics and pathophysiology of abdominal pain</a:t>
            </a:r>
          </a:p>
          <a:p>
            <a:pPr algn="l" rtl="0"/>
            <a:r>
              <a:rPr lang="en-US" sz="2800" dirty="0" smtClean="0">
                <a:latin typeface="Microsoft YaHei Light" panose="020B0502040204020203" pitchFamily="34" charset="-122"/>
                <a:ea typeface="Microsoft YaHei Light" panose="020B0502040204020203" pitchFamily="34" charset="-122"/>
              </a:rPr>
              <a:t>• To be able to examine the patient with an acute abdomen</a:t>
            </a:r>
          </a:p>
          <a:p>
            <a:pPr algn="l" rtl="0"/>
            <a:r>
              <a:rPr lang="en-US" sz="2800" dirty="0" smtClean="0">
                <a:latin typeface="Microsoft YaHei Light" panose="020B0502040204020203" pitchFamily="34" charset="-122"/>
                <a:ea typeface="Microsoft YaHei Light" panose="020B0502040204020203" pitchFamily="34" charset="-122"/>
              </a:rPr>
              <a:t>• To know the disease processes that present with acute abdominal pain and be able to develop an appropriate differential diagnosis</a:t>
            </a:r>
          </a:p>
          <a:p>
            <a:pPr algn="l" rtl="0"/>
            <a:r>
              <a:rPr lang="en-US" sz="2800" dirty="0" smtClean="0">
                <a:latin typeface="Microsoft YaHei Light" panose="020B0502040204020203" pitchFamily="34" charset="-122"/>
                <a:ea typeface="Microsoft YaHei Light" panose="020B0502040204020203" pitchFamily="34" charset="-122"/>
              </a:rPr>
              <a:t>• To be able to identify patients with acute surgical abdomen who need surgical intervention</a:t>
            </a:r>
            <a:endParaRPr lang="ar-SA" sz="2800" dirty="0">
              <a:latin typeface="Microsoft YaHei Light" panose="020B0502040204020203" pitchFamily="34" charset="-122"/>
              <a:ea typeface="Microsoft YaHei Light" panose="020B0502040204020203" pitchFamily="34" charset="-122"/>
            </a:endParaRPr>
          </a:p>
        </p:txBody>
      </p:sp>
      <p:sp>
        <p:nvSpPr>
          <p:cNvPr id="2" name="Footer Placeholder 1"/>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3</a:t>
            </a:fld>
            <a:endParaRPr lang="ar-SA"/>
          </a:p>
        </p:txBody>
      </p:sp>
    </p:spTree>
    <p:extLst>
      <p:ext uri="{BB962C8B-B14F-4D97-AF65-F5344CB8AC3E}">
        <p14:creationId xmlns:p14="http://schemas.microsoft.com/office/powerpoint/2010/main" val="183402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031" y="423669"/>
            <a:ext cx="11359661" cy="5419304"/>
          </a:xfrm>
          <a:prstGeom prst="rect">
            <a:avLst/>
          </a:prstGeom>
        </p:spPr>
        <p:txBody>
          <a:bodyPr wrap="square">
            <a:spAutoFit/>
          </a:bodyPr>
          <a:lstStyle/>
          <a:p>
            <a:pPr algn="ctr" rtl="0">
              <a:lnSpc>
                <a:spcPct val="107000"/>
              </a:lnSpc>
            </a:pPr>
            <a:r>
              <a:rPr lang="en-US" sz="3200" b="1" dirty="0">
                <a:latin typeface="Microsoft YaHei Light" panose="020B0502040204020203" pitchFamily="34" charset="-122"/>
                <a:ea typeface="Microsoft YaHei Light" panose="020B0502040204020203" pitchFamily="34" charset="-122"/>
                <a:cs typeface="Arial" panose="020B0604020202020204" pitchFamily="34" charset="0"/>
              </a:rPr>
              <a:t>Investigations</a:t>
            </a:r>
            <a:endParaRPr lang="en-US" sz="32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b="1"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Blood and non-radiological </a:t>
            </a:r>
            <a:r>
              <a:rPr lang="en-US" sz="2800" b="1" dirty="0" smtClean="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investigations</a:t>
            </a:r>
            <a:endParaRPr lang="en-US" sz="2800" b="1"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r>
              <a:rPr lang="en-US" sz="2800" dirty="0">
                <a:latin typeface="Microsoft YaHei Light" panose="020B0502040204020203" pitchFamily="34" charset="-122"/>
                <a:ea typeface="Microsoft YaHei Light" panose="020B0502040204020203" pitchFamily="34" charset="-122"/>
              </a:rPr>
              <a:t>Common investigations and their </a:t>
            </a:r>
            <a:r>
              <a:rPr lang="en-US" sz="2800" dirty="0" smtClean="0">
                <a:latin typeface="Microsoft YaHei Light" panose="020B0502040204020203" pitchFamily="34" charset="-122"/>
                <a:ea typeface="Microsoft YaHei Light" panose="020B0502040204020203" pitchFamily="34" charset="-122"/>
              </a:rPr>
              <a:t>indications</a:t>
            </a: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b="1" u="sng" dirty="0">
                <a:solidFill>
                  <a:srgbClr val="820000"/>
                </a:solidFill>
                <a:latin typeface="Microsoft YaHei Light" panose="020B0502040204020203" pitchFamily="34" charset="-122"/>
                <a:ea typeface="Microsoft YaHei Light" panose="020B0502040204020203" pitchFamily="34" charset="-122"/>
              </a:rPr>
              <a:t>Full blood count </a:t>
            </a:r>
            <a:r>
              <a:rPr lang="en-US" sz="2800" i="1" u="sng" dirty="0">
                <a:solidFill>
                  <a:srgbClr val="0A0A80"/>
                </a:solidFill>
                <a:latin typeface="Microsoft YaHei Light" panose="020B0502040204020203" pitchFamily="34" charset="-122"/>
                <a:ea typeface="Microsoft YaHei Light" panose="020B0502040204020203" pitchFamily="34" charset="-122"/>
              </a:rPr>
              <a:t>Haemoglobin</a:t>
            </a:r>
            <a:r>
              <a:rPr lang="en-US" sz="2800" dirty="0">
                <a:solidFill>
                  <a:srgbClr val="0A0A80"/>
                </a:solidFill>
                <a:latin typeface="Microsoft YaHei Light" panose="020B0502040204020203" pitchFamily="34" charset="-122"/>
                <a:ea typeface="Microsoft YaHei Light" panose="020B0502040204020203" pitchFamily="34" charset="-122"/>
              </a:rPr>
              <a:t> </a:t>
            </a:r>
            <a:r>
              <a:rPr lang="en-US" sz="2800" dirty="0" smtClean="0">
                <a:latin typeface="Microsoft YaHei Light" panose="020B0502040204020203" pitchFamily="34" charset="-122"/>
                <a:ea typeface="Microsoft YaHei Light" panose="020B0502040204020203" pitchFamily="34" charset="-122"/>
              </a:rPr>
              <a:t>decreases in </a:t>
            </a:r>
            <a:r>
              <a:rPr lang="en-US" sz="2800" dirty="0">
                <a:latin typeface="Microsoft YaHei Light" panose="020B0502040204020203" pitchFamily="34" charset="-122"/>
                <a:ea typeface="Microsoft YaHei Light" panose="020B0502040204020203" pitchFamily="34" charset="-122"/>
              </a:rPr>
              <a:t>acute or chronic blood </a:t>
            </a:r>
            <a:r>
              <a:rPr lang="en-US" sz="2800" dirty="0" smtClean="0">
                <a:latin typeface="Microsoft YaHei Light" panose="020B0502040204020203" pitchFamily="34" charset="-122"/>
                <a:ea typeface="Microsoft YaHei Light" panose="020B0502040204020203" pitchFamily="34" charset="-122"/>
              </a:rPr>
              <a:t>loss, increases in dehydration </a:t>
            </a:r>
            <a:r>
              <a:rPr lang="en-US" sz="2800" dirty="0">
                <a:latin typeface="Microsoft YaHei Light" panose="020B0502040204020203" pitchFamily="34" charset="-122"/>
                <a:ea typeface="Microsoft YaHei Light" panose="020B0502040204020203" pitchFamily="34" charset="-122"/>
              </a:rPr>
              <a:t>or intravascular depletion e.g. third space loss</a:t>
            </a:r>
          </a:p>
          <a:p>
            <a:pPr algn="l" rtl="0"/>
            <a:r>
              <a:rPr lang="en-US" sz="2800" i="1" u="sng" dirty="0">
                <a:solidFill>
                  <a:srgbClr val="0A0A80"/>
                </a:solidFill>
                <a:latin typeface="Microsoft YaHei Light" panose="020B0502040204020203" pitchFamily="34" charset="-122"/>
                <a:ea typeface="Microsoft YaHei Light" panose="020B0502040204020203" pitchFamily="34" charset="-122"/>
              </a:rPr>
              <a:t>Leukocytes</a:t>
            </a:r>
            <a:r>
              <a:rPr lang="en-US" sz="2800" dirty="0">
                <a:latin typeface="Microsoft YaHei Light" panose="020B0502040204020203" pitchFamily="34" charset="-122"/>
                <a:ea typeface="Microsoft YaHei Light" panose="020B0502040204020203" pitchFamily="34" charset="-122"/>
              </a:rPr>
              <a:t> </a:t>
            </a:r>
            <a:r>
              <a:rPr lang="en-US" sz="2800" dirty="0" smtClean="0">
                <a:latin typeface="Microsoft YaHei Light" panose="020B0502040204020203" pitchFamily="34" charset="-122"/>
                <a:ea typeface="Microsoft YaHei Light" panose="020B0502040204020203" pitchFamily="34" charset="-122"/>
              </a:rPr>
              <a:t>decreases </a:t>
            </a:r>
            <a:r>
              <a:rPr lang="en-US" sz="2800" dirty="0">
                <a:latin typeface="Microsoft YaHei Light" panose="020B0502040204020203" pitchFamily="34" charset="-122"/>
                <a:ea typeface="Microsoft YaHei Light" panose="020B0502040204020203" pitchFamily="34" charset="-122"/>
              </a:rPr>
              <a:t>or increases</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can be found </a:t>
            </a:r>
            <a:r>
              <a:rPr lang="en-US" sz="2800" dirty="0" smtClean="0">
                <a:latin typeface="Microsoft YaHei Light" panose="020B0502040204020203" pitchFamily="34" charset="-122"/>
                <a:ea typeface="Microsoft YaHei Light" panose="020B0502040204020203" pitchFamily="34" charset="-122"/>
              </a:rPr>
              <a:t>in inflammation/Infection </a:t>
            </a:r>
            <a:r>
              <a:rPr lang="en-US" sz="2800" dirty="0">
                <a:latin typeface="Microsoft YaHei Light" panose="020B0502040204020203" pitchFamily="34" charset="-122"/>
                <a:ea typeface="Microsoft YaHei Light" panose="020B0502040204020203" pitchFamily="34" charset="-122"/>
              </a:rPr>
              <a:t>or infarction</a:t>
            </a:r>
          </a:p>
          <a:p>
            <a:pPr algn="l" rtl="0"/>
            <a:r>
              <a:rPr lang="en-US" sz="2800" i="1" u="sng" dirty="0">
                <a:solidFill>
                  <a:srgbClr val="0A0A80"/>
                </a:solidFill>
                <a:latin typeface="Microsoft YaHei Light" panose="020B0502040204020203" pitchFamily="34" charset="-122"/>
                <a:ea typeface="Microsoft YaHei Light" panose="020B0502040204020203" pitchFamily="34" charset="-122"/>
              </a:rPr>
              <a:t>Platelets</a:t>
            </a:r>
            <a:r>
              <a:rPr lang="en-US" sz="2800" dirty="0">
                <a:latin typeface="Microsoft YaHei Light" panose="020B0502040204020203" pitchFamily="34" charset="-122"/>
                <a:ea typeface="Microsoft YaHei Light" panose="020B0502040204020203" pitchFamily="34" charset="-122"/>
              </a:rPr>
              <a:t> increases </a:t>
            </a:r>
            <a:r>
              <a:rPr lang="en-US" sz="2800" dirty="0" smtClean="0">
                <a:latin typeface="Microsoft YaHei Light" panose="020B0502040204020203" pitchFamily="34" charset="-122"/>
                <a:ea typeface="Microsoft YaHei Light" panose="020B0502040204020203" pitchFamily="34" charset="-122"/>
              </a:rPr>
              <a:t>in </a:t>
            </a:r>
            <a:r>
              <a:rPr lang="en-US" sz="2800" dirty="0">
                <a:latin typeface="Microsoft YaHei Light" panose="020B0502040204020203" pitchFamily="34" charset="-122"/>
                <a:ea typeface="Microsoft YaHei Light" panose="020B0502040204020203" pitchFamily="34" charset="-122"/>
              </a:rPr>
              <a:t>inflammation e.g. inflammatory bowel </a:t>
            </a:r>
            <a:r>
              <a:rPr lang="en-US" sz="2800" dirty="0" smtClean="0">
                <a:latin typeface="Microsoft YaHei Light" panose="020B0502040204020203" pitchFamily="34" charset="-122"/>
                <a:ea typeface="Microsoft YaHei Light" panose="020B0502040204020203" pitchFamily="34" charset="-122"/>
              </a:rPr>
              <a:t>disease, </a:t>
            </a:r>
            <a:r>
              <a:rPr lang="en-US" sz="2800" dirty="0">
                <a:latin typeface="Microsoft YaHei Light" panose="020B0502040204020203" pitchFamily="34" charset="-122"/>
                <a:ea typeface="Microsoft YaHei Light" panose="020B0502040204020203" pitchFamily="34" charset="-122"/>
              </a:rPr>
              <a:t>decreases</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can occur in overwhelming </a:t>
            </a:r>
            <a:r>
              <a:rPr lang="en-US" sz="2800" dirty="0" smtClean="0">
                <a:latin typeface="Microsoft YaHei Light" panose="020B0502040204020203" pitchFamily="34" charset="-122"/>
                <a:ea typeface="Microsoft YaHei Light" panose="020B0502040204020203" pitchFamily="34" charset="-122"/>
              </a:rPr>
              <a:t>sepsis</a:t>
            </a:r>
            <a:endParaRPr lang="en-US"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30</a:t>
            </a:fld>
            <a:endParaRPr lang="ar-SA"/>
          </a:p>
        </p:txBody>
      </p:sp>
    </p:spTree>
    <p:extLst>
      <p:ext uri="{BB962C8B-B14F-4D97-AF65-F5344CB8AC3E}">
        <p14:creationId xmlns:p14="http://schemas.microsoft.com/office/powerpoint/2010/main" val="3070487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0631" y="423669"/>
            <a:ext cx="10860051" cy="4557530"/>
          </a:xfrm>
          <a:prstGeom prst="rect">
            <a:avLst/>
          </a:prstGeom>
        </p:spPr>
        <p:txBody>
          <a:bodyPr wrap="square">
            <a:spAutoFit/>
          </a:bodyPr>
          <a:lstStyle/>
          <a:p>
            <a:pPr algn="ctr" rtl="0">
              <a:lnSpc>
                <a:spcPct val="107000"/>
              </a:lnSpc>
            </a:pPr>
            <a:r>
              <a:rPr lang="en-US" sz="3200" b="1" dirty="0">
                <a:latin typeface="Microsoft YaHei Light" panose="020B0502040204020203" pitchFamily="34" charset="-122"/>
                <a:ea typeface="Microsoft YaHei Light" panose="020B0502040204020203" pitchFamily="34" charset="-122"/>
                <a:cs typeface="Arial" panose="020B0604020202020204" pitchFamily="34" charset="0"/>
              </a:rPr>
              <a:t>Investigations</a:t>
            </a:r>
            <a:endParaRPr lang="en-US" sz="32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b="1"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Blood and non-radiological </a:t>
            </a:r>
            <a:r>
              <a:rPr lang="en-US" sz="2800" b="1" dirty="0" smtClean="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investigations</a:t>
            </a:r>
            <a:endParaRPr lang="en-US" sz="2800" b="1"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r>
              <a:rPr lang="en-US" sz="2800" dirty="0">
                <a:latin typeface="Microsoft YaHei Light" panose="020B0502040204020203" pitchFamily="34" charset="-122"/>
                <a:ea typeface="Microsoft YaHei Light" panose="020B0502040204020203" pitchFamily="34" charset="-122"/>
              </a:rPr>
              <a:t>Common investigations and their </a:t>
            </a:r>
            <a:r>
              <a:rPr lang="en-US" sz="2800" dirty="0" smtClean="0">
                <a:latin typeface="Microsoft YaHei Light" panose="020B0502040204020203" pitchFamily="34" charset="-122"/>
                <a:ea typeface="Microsoft YaHei Light" panose="020B0502040204020203" pitchFamily="34" charset="-122"/>
              </a:rPr>
              <a:t>indications</a:t>
            </a: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b="1" u="sng" dirty="0">
                <a:solidFill>
                  <a:srgbClr val="820000"/>
                </a:solidFill>
                <a:latin typeface="Microsoft YaHei Light" panose="020B0502040204020203" pitchFamily="34" charset="-122"/>
                <a:ea typeface="Microsoft YaHei Light" panose="020B0502040204020203" pitchFamily="34" charset="-122"/>
              </a:rPr>
              <a:t>Urea and </a:t>
            </a:r>
            <a:r>
              <a:rPr lang="en-US" sz="2800" b="1" u="sng" dirty="0" smtClean="0">
                <a:solidFill>
                  <a:srgbClr val="820000"/>
                </a:solidFill>
                <a:latin typeface="Microsoft YaHei Light" panose="020B0502040204020203" pitchFamily="34" charset="-122"/>
                <a:ea typeface="Microsoft YaHei Light" panose="020B0502040204020203" pitchFamily="34" charset="-122"/>
              </a:rPr>
              <a:t>electrolytes: </a:t>
            </a:r>
            <a:r>
              <a:rPr lang="en-US" sz="2800" dirty="0">
                <a:latin typeface="Microsoft YaHei Light" panose="020B0502040204020203" pitchFamily="34" charset="-122"/>
                <a:ea typeface="Microsoft YaHei Light" panose="020B0502040204020203" pitchFamily="34" charset="-122"/>
              </a:rPr>
              <a:t>decreases</a:t>
            </a:r>
            <a:r>
              <a:rPr lang="en-US" sz="2800" dirty="0" smtClean="0">
                <a:latin typeface="Microsoft YaHei Light" panose="020B0502040204020203" pitchFamily="34" charset="-122"/>
                <a:ea typeface="Microsoft YaHei Light" panose="020B0502040204020203" pitchFamily="34" charset="-122"/>
              </a:rPr>
              <a:t> Na, </a:t>
            </a:r>
            <a:r>
              <a:rPr lang="en-US" sz="2800" dirty="0">
                <a:latin typeface="Microsoft YaHei Light" panose="020B0502040204020203" pitchFamily="34" charset="-122"/>
                <a:ea typeface="Microsoft YaHei Light" panose="020B0502040204020203" pitchFamily="34" charset="-122"/>
              </a:rPr>
              <a:t>decreases</a:t>
            </a:r>
            <a:r>
              <a:rPr lang="en-US" sz="2800" dirty="0" smtClean="0">
                <a:latin typeface="Microsoft YaHei Light" panose="020B0502040204020203" pitchFamily="34" charset="-122"/>
                <a:ea typeface="Microsoft YaHei Light" panose="020B0502040204020203" pitchFamily="34" charset="-122"/>
              </a:rPr>
              <a:t> K, &amp; decreases Cl </a:t>
            </a:r>
            <a:r>
              <a:rPr lang="en-US" sz="2800" dirty="0">
                <a:latin typeface="Microsoft YaHei Light" panose="020B0502040204020203" pitchFamily="34" charset="-122"/>
                <a:ea typeface="Microsoft YaHei Light" panose="020B0502040204020203" pitchFamily="34" charset="-122"/>
              </a:rPr>
              <a:t>can be due to </a:t>
            </a:r>
            <a:r>
              <a:rPr lang="en-US" sz="2800" i="1" u="sng" dirty="0">
                <a:solidFill>
                  <a:srgbClr val="0A0A80"/>
                </a:solidFill>
                <a:latin typeface="Microsoft YaHei Light" panose="020B0502040204020203" pitchFamily="34" charset="-122"/>
                <a:ea typeface="Microsoft YaHei Light" panose="020B0502040204020203" pitchFamily="34" charset="-122"/>
              </a:rPr>
              <a:t>profuse vomiting</a:t>
            </a:r>
            <a:r>
              <a:rPr lang="en-US" sz="2800" dirty="0" smtClean="0">
                <a:latin typeface="Microsoft YaHei Light" panose="020B0502040204020203" pitchFamily="34" charset="-122"/>
                <a:ea typeface="Microsoft YaHei Light" panose="020B0502040204020203" pitchFamily="34" charset="-122"/>
              </a:rPr>
              <a:t>.</a:t>
            </a:r>
            <a:endParaRPr lang="en-US" sz="2800" dirty="0">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Decreases Na, </a:t>
            </a:r>
            <a:r>
              <a:rPr lang="en-US" sz="2800" dirty="0">
                <a:latin typeface="Microsoft YaHei Light" panose="020B0502040204020203" pitchFamily="34" charset="-122"/>
                <a:ea typeface="Microsoft YaHei Light" panose="020B0502040204020203" pitchFamily="34" charset="-122"/>
              </a:rPr>
              <a:t>increases </a:t>
            </a:r>
            <a:r>
              <a:rPr lang="en-US" sz="2800" dirty="0" smtClean="0">
                <a:latin typeface="Microsoft YaHei Light" panose="020B0502040204020203" pitchFamily="34" charset="-122"/>
                <a:ea typeface="Microsoft YaHei Light" panose="020B0502040204020203" pitchFamily="34" charset="-122"/>
              </a:rPr>
              <a:t>K </a:t>
            </a:r>
            <a:r>
              <a:rPr lang="en-US" sz="2800" dirty="0">
                <a:latin typeface="Microsoft YaHei Light" panose="020B0502040204020203" pitchFamily="34" charset="-122"/>
                <a:ea typeface="Microsoft YaHei Light" panose="020B0502040204020203" pitchFamily="34" charset="-122"/>
              </a:rPr>
              <a:t>can indicate an </a:t>
            </a:r>
            <a:r>
              <a:rPr lang="en-US" sz="2800" i="1" u="sng" dirty="0">
                <a:solidFill>
                  <a:srgbClr val="0A0A80"/>
                </a:solidFill>
                <a:latin typeface="Microsoft YaHei Light" panose="020B0502040204020203" pitchFamily="34" charset="-122"/>
                <a:ea typeface="Microsoft YaHei Light" panose="020B0502040204020203" pitchFamily="34" charset="-122"/>
              </a:rPr>
              <a:t>addisonian crisis</a:t>
            </a:r>
          </a:p>
          <a:p>
            <a:pPr algn="l" rtl="0"/>
            <a:r>
              <a:rPr lang="en-US" sz="2800" dirty="0" smtClean="0">
                <a:latin typeface="Microsoft YaHei Light" panose="020B0502040204020203" pitchFamily="34" charset="-122"/>
                <a:ea typeface="Microsoft YaHei Light" panose="020B0502040204020203" pitchFamily="34" charset="-122"/>
              </a:rPr>
              <a:t>Increases </a:t>
            </a:r>
            <a:r>
              <a:rPr lang="en-US" sz="2800" dirty="0">
                <a:latin typeface="Microsoft YaHei Light" panose="020B0502040204020203" pitchFamily="34" charset="-122"/>
                <a:ea typeface="Microsoft YaHei Light" panose="020B0502040204020203" pitchFamily="34" charset="-122"/>
              </a:rPr>
              <a:t>urea &amp; Increases creatinine can be found in </a:t>
            </a:r>
            <a:r>
              <a:rPr lang="en-US" sz="2800" i="1" u="sng" dirty="0">
                <a:solidFill>
                  <a:srgbClr val="0A0A80"/>
                </a:solidFill>
                <a:latin typeface="Microsoft YaHei Light" panose="020B0502040204020203" pitchFamily="34" charset="-122"/>
                <a:ea typeface="Microsoft YaHei Light" panose="020B0502040204020203" pitchFamily="34" charset="-122"/>
              </a:rPr>
              <a:t>dehydration</a:t>
            </a:r>
            <a:r>
              <a:rPr lang="en-US" sz="2800" dirty="0">
                <a:latin typeface="Microsoft YaHei Light" panose="020B0502040204020203" pitchFamily="34" charset="-122"/>
                <a:ea typeface="Microsoft YaHei Light" panose="020B0502040204020203" pitchFamily="34" charset="-122"/>
              </a:rPr>
              <a:t> or </a:t>
            </a:r>
            <a:r>
              <a:rPr lang="en-US" sz="2800" i="1" u="sng" dirty="0">
                <a:solidFill>
                  <a:srgbClr val="0A0A80"/>
                </a:solidFill>
                <a:latin typeface="Microsoft YaHei Light" panose="020B0502040204020203" pitchFamily="34" charset="-122"/>
                <a:ea typeface="Microsoft YaHei Light" panose="020B0502040204020203" pitchFamily="34" charset="-122"/>
              </a:rPr>
              <a:t>end</a:t>
            </a:r>
            <a:r>
              <a:rPr lang="en-US" sz="2800" dirty="0">
                <a:latin typeface="Microsoft YaHei Light" panose="020B0502040204020203" pitchFamily="34" charset="-122"/>
                <a:ea typeface="Microsoft YaHei Light" panose="020B0502040204020203" pitchFamily="34" charset="-122"/>
              </a:rPr>
              <a:t> </a:t>
            </a:r>
            <a:r>
              <a:rPr lang="en-US" sz="2800" i="1" u="sng" dirty="0">
                <a:solidFill>
                  <a:srgbClr val="0A0A80"/>
                </a:solidFill>
                <a:latin typeface="Microsoft YaHei Light" panose="020B0502040204020203" pitchFamily="34" charset="-122"/>
                <a:ea typeface="Microsoft YaHei Light" panose="020B0502040204020203" pitchFamily="34" charset="-122"/>
              </a:rPr>
              <a:t>organ</a:t>
            </a:r>
            <a:r>
              <a:rPr lang="en-US" sz="2800" dirty="0">
                <a:latin typeface="Microsoft YaHei Light" panose="020B0502040204020203" pitchFamily="34" charset="-122"/>
                <a:ea typeface="Microsoft YaHei Light" panose="020B0502040204020203" pitchFamily="34" charset="-122"/>
              </a:rPr>
              <a:t> </a:t>
            </a:r>
            <a:r>
              <a:rPr lang="en-US" sz="2800" i="1" u="sng" dirty="0">
                <a:solidFill>
                  <a:srgbClr val="0A0A80"/>
                </a:solidFill>
                <a:latin typeface="Microsoft YaHei Light" panose="020B0502040204020203" pitchFamily="34" charset="-122"/>
                <a:ea typeface="Microsoft YaHei Light" panose="020B0502040204020203" pitchFamily="34" charset="-122"/>
              </a:rPr>
              <a:t>failure</a:t>
            </a:r>
            <a:endParaRPr lang="ar-SA" sz="2800" i="1" u="sng" dirty="0">
              <a:solidFill>
                <a:srgbClr val="0A0A80"/>
              </a:solidFill>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31</a:t>
            </a:fld>
            <a:endParaRPr lang="ar-SA"/>
          </a:p>
        </p:txBody>
      </p:sp>
    </p:spTree>
    <p:extLst>
      <p:ext uri="{BB962C8B-B14F-4D97-AF65-F5344CB8AC3E}">
        <p14:creationId xmlns:p14="http://schemas.microsoft.com/office/powerpoint/2010/main" val="137307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969" y="694557"/>
            <a:ext cx="10955216" cy="4832092"/>
          </a:xfrm>
          <a:prstGeom prst="rect">
            <a:avLst/>
          </a:prstGeom>
        </p:spPr>
        <p:txBody>
          <a:bodyPr wrap="square">
            <a:spAutoFit/>
          </a:bodyPr>
          <a:lstStyle/>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Glucose</a:t>
            </a:r>
            <a:r>
              <a:rPr lang="en-US" sz="2800" dirty="0" smtClean="0">
                <a:solidFill>
                  <a:srgbClr val="820000"/>
                </a:solidFill>
                <a:latin typeface="Microsoft YaHei Light" panose="020B0502040204020203" pitchFamily="34" charset="-122"/>
                <a:ea typeface="Microsoft YaHei Light" panose="020B0502040204020203" pitchFamily="34" charset="-122"/>
              </a:rPr>
              <a:t> </a:t>
            </a:r>
            <a:r>
              <a:rPr lang="en-US" sz="2800" dirty="0" smtClean="0">
                <a:latin typeface="Microsoft YaHei Light" panose="020B0502040204020203" pitchFamily="34" charset="-122"/>
                <a:ea typeface="Microsoft YaHei Light" panose="020B0502040204020203" pitchFamily="34" charset="-122"/>
              </a:rPr>
              <a:t>Aid </a:t>
            </a:r>
            <a:r>
              <a:rPr lang="en-US" sz="2800" dirty="0">
                <a:latin typeface="Microsoft YaHei Light" panose="020B0502040204020203" pitchFamily="34" charset="-122"/>
                <a:ea typeface="Microsoft YaHei Light" panose="020B0502040204020203" pitchFamily="34" charset="-122"/>
              </a:rPr>
              <a:t>diagnosis of diabetic ketoacidosis (DKA</a:t>
            </a:r>
            <a:r>
              <a:rPr lang="en-US" sz="2800" dirty="0" smtClean="0">
                <a:latin typeface="Microsoft YaHei Light" panose="020B0502040204020203" pitchFamily="34" charset="-122"/>
                <a:ea typeface="Microsoft YaHei Light" panose="020B0502040204020203" pitchFamily="34" charset="-122"/>
              </a:rPr>
              <a:t>)</a:t>
            </a:r>
          </a:p>
          <a:p>
            <a:pPr algn="l" rtl="0"/>
            <a:endParaRPr lang="en-US" sz="2800" b="1" u="sng" dirty="0" smtClean="0">
              <a:solidFill>
                <a:srgbClr val="820000"/>
              </a:solidFill>
              <a:latin typeface="Microsoft YaHei Light" panose="020B0502040204020203" pitchFamily="34" charset="-122"/>
              <a:ea typeface="Microsoft YaHei Light" panose="020B0502040204020203" pitchFamily="34" charset="-122"/>
            </a:endParaRPr>
          </a:p>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Amylase</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(and lipase) </a:t>
            </a:r>
            <a:r>
              <a:rPr lang="en-US" sz="2800" dirty="0" smtClean="0">
                <a:latin typeface="Microsoft YaHei Light" panose="020B0502040204020203" pitchFamily="34" charset="-122"/>
                <a:ea typeface="Microsoft YaHei Light" panose="020B0502040204020203" pitchFamily="34" charset="-122"/>
              </a:rPr>
              <a:t>increases &gt; </a:t>
            </a:r>
            <a:r>
              <a:rPr lang="en-US" sz="2800" dirty="0">
                <a:latin typeface="Microsoft YaHei Light" panose="020B0502040204020203" pitchFamily="34" charset="-122"/>
                <a:ea typeface="Microsoft YaHei Light" panose="020B0502040204020203" pitchFamily="34" charset="-122"/>
              </a:rPr>
              <a:t>four upper limit of normal suggests </a:t>
            </a:r>
            <a:r>
              <a:rPr lang="en-US" sz="2800" dirty="0" smtClean="0">
                <a:latin typeface="Microsoft YaHei Light" panose="020B0502040204020203" pitchFamily="34" charset="-122"/>
                <a:ea typeface="Microsoft YaHei Light" panose="020B0502040204020203" pitchFamily="34" charset="-122"/>
              </a:rPr>
              <a:t>pancreatitis </a:t>
            </a:r>
            <a:r>
              <a:rPr lang="en-US" sz="2800" i="1" dirty="0" smtClean="0">
                <a:solidFill>
                  <a:schemeClr val="accent1">
                    <a:lumMod val="75000"/>
                  </a:schemeClr>
                </a:solidFill>
                <a:latin typeface="Microsoft YaHei Light" panose="020B0502040204020203" pitchFamily="34" charset="-122"/>
                <a:ea typeface="Microsoft YaHei Light" panose="020B0502040204020203" pitchFamily="34" charset="-122"/>
              </a:rPr>
              <a:t>a. </a:t>
            </a:r>
            <a:r>
              <a:rPr lang="en-US" sz="2800" dirty="0" smtClean="0">
                <a:latin typeface="Microsoft YaHei Light" panose="020B0502040204020203" pitchFamily="34" charset="-122"/>
                <a:ea typeface="Microsoft YaHei Light" panose="020B0502040204020203" pitchFamily="34" charset="-122"/>
              </a:rPr>
              <a:t>Increases in </a:t>
            </a:r>
            <a:r>
              <a:rPr lang="en-US" sz="2800" dirty="0">
                <a:latin typeface="Microsoft YaHei Light" panose="020B0502040204020203" pitchFamily="34" charset="-122"/>
                <a:ea typeface="Microsoft YaHei Light" panose="020B0502040204020203" pitchFamily="34" charset="-122"/>
              </a:rPr>
              <a:t>perforation and bowel </a:t>
            </a:r>
            <a:r>
              <a:rPr lang="en-US" sz="2800" dirty="0" smtClean="0">
                <a:latin typeface="Microsoft YaHei Light" panose="020B0502040204020203" pitchFamily="34" charset="-122"/>
                <a:ea typeface="Microsoft YaHei Light" panose="020B0502040204020203" pitchFamily="34" charset="-122"/>
              </a:rPr>
              <a:t>infarction</a:t>
            </a:r>
          </a:p>
          <a:p>
            <a:pPr algn="l" rtl="0"/>
            <a:r>
              <a:rPr lang="en-US" sz="2800" b="1" u="sng" dirty="0">
                <a:solidFill>
                  <a:srgbClr val="820000"/>
                </a:solidFill>
                <a:latin typeface="Microsoft YaHei Light" panose="020B0502040204020203" pitchFamily="34" charset="-122"/>
                <a:ea typeface="Microsoft YaHei Light" panose="020B0502040204020203" pitchFamily="34" charset="-122"/>
              </a:rPr>
              <a:t>Liver</a:t>
            </a:r>
            <a:r>
              <a:rPr lang="en-US" sz="2800" u="sng" dirty="0">
                <a:latin typeface="Microsoft YaHei Light" panose="020B0502040204020203" pitchFamily="34" charset="-122"/>
                <a:ea typeface="Microsoft YaHei Light" panose="020B0502040204020203" pitchFamily="34" charset="-122"/>
              </a:rPr>
              <a:t> </a:t>
            </a:r>
            <a:r>
              <a:rPr lang="en-US" sz="2800" b="1" u="sng" dirty="0">
                <a:solidFill>
                  <a:srgbClr val="820000"/>
                </a:solidFill>
                <a:latin typeface="Microsoft YaHei Light" panose="020B0502040204020203" pitchFamily="34" charset="-122"/>
                <a:ea typeface="Microsoft YaHei Light" panose="020B0502040204020203" pitchFamily="34" charset="-122"/>
              </a:rPr>
              <a:t>function tests </a:t>
            </a:r>
            <a:r>
              <a:rPr lang="en-US" sz="2800" dirty="0">
                <a:latin typeface="Microsoft YaHei Light" panose="020B0502040204020203" pitchFamily="34" charset="-122"/>
                <a:ea typeface="Microsoft YaHei Light" panose="020B0502040204020203" pitchFamily="34" charset="-122"/>
              </a:rPr>
              <a:t>increases </a:t>
            </a:r>
            <a:r>
              <a:rPr lang="en-US" sz="2800" dirty="0" smtClean="0">
                <a:latin typeface="Microsoft YaHei Light" panose="020B0502040204020203" pitchFamily="34" charset="-122"/>
                <a:ea typeface="Microsoft YaHei Light" panose="020B0502040204020203" pitchFamily="34" charset="-122"/>
              </a:rPr>
              <a:t>in </a:t>
            </a:r>
            <a:r>
              <a:rPr lang="en-US" sz="2800" dirty="0">
                <a:latin typeface="Microsoft YaHei Light" panose="020B0502040204020203" pitchFamily="34" charset="-122"/>
                <a:ea typeface="Microsoft YaHei Light" panose="020B0502040204020203" pitchFamily="34" charset="-122"/>
              </a:rPr>
              <a:t>biliary tract obstruction or liver </a:t>
            </a:r>
            <a:r>
              <a:rPr lang="en-US" sz="2800" dirty="0" smtClean="0">
                <a:latin typeface="Microsoft YaHei Light" panose="020B0502040204020203" pitchFamily="34" charset="-122"/>
                <a:ea typeface="Microsoft YaHei Light" panose="020B0502040204020203" pitchFamily="34" charset="-122"/>
              </a:rPr>
              <a:t>injury </a:t>
            </a:r>
            <a:r>
              <a:rPr lang="en-US" sz="2800" i="1" dirty="0" smtClean="0">
                <a:solidFill>
                  <a:schemeClr val="accent1">
                    <a:lumMod val="75000"/>
                  </a:schemeClr>
                </a:solidFill>
                <a:latin typeface="Microsoft YaHei Light" panose="020B0502040204020203" pitchFamily="34" charset="-122"/>
                <a:ea typeface="Microsoft YaHei Light" panose="020B0502040204020203" pitchFamily="34" charset="-122"/>
              </a:rPr>
              <a:t>b,d</a:t>
            </a:r>
          </a:p>
          <a:p>
            <a:pPr algn="l" rtl="0"/>
            <a:endParaRPr lang="en-US" sz="2800" b="1" u="sng" dirty="0" smtClean="0">
              <a:solidFill>
                <a:srgbClr val="820000"/>
              </a:solidFill>
              <a:latin typeface="Microsoft YaHei Light" panose="020B0502040204020203" pitchFamily="34" charset="-122"/>
              <a:ea typeface="Microsoft YaHei Light" panose="020B0502040204020203" pitchFamily="34" charset="-122"/>
            </a:endParaRPr>
          </a:p>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Pregnancy</a:t>
            </a:r>
            <a:r>
              <a:rPr lang="en-US" sz="2800" u="sng" dirty="0" smtClean="0">
                <a:latin typeface="Microsoft YaHei Light" panose="020B0502040204020203" pitchFamily="34" charset="-122"/>
                <a:ea typeface="Microsoft YaHei Light" panose="020B0502040204020203" pitchFamily="34" charset="-122"/>
              </a:rPr>
              <a:t> </a:t>
            </a:r>
            <a:r>
              <a:rPr lang="en-US" sz="2800" b="1" u="sng" dirty="0">
                <a:solidFill>
                  <a:srgbClr val="820000"/>
                </a:solidFill>
                <a:latin typeface="Microsoft YaHei Light" panose="020B0502040204020203" pitchFamily="34" charset="-122"/>
                <a:ea typeface="Microsoft YaHei Light" panose="020B0502040204020203" pitchFamily="34" charset="-122"/>
              </a:rPr>
              <a:t>test</a:t>
            </a:r>
            <a:r>
              <a:rPr lang="en-US" sz="2800" dirty="0">
                <a:latin typeface="Microsoft YaHei Light" panose="020B0502040204020203" pitchFamily="34" charset="-122"/>
                <a:ea typeface="Microsoft YaHei Light" panose="020B0502040204020203" pitchFamily="34" charset="-122"/>
              </a:rPr>
              <a:t> (bhCG) Important to exclude ectopic pregnancies in women of child-bearing </a:t>
            </a:r>
            <a:r>
              <a:rPr lang="en-US" sz="2800" dirty="0" smtClean="0">
                <a:latin typeface="Microsoft YaHei Light" panose="020B0502040204020203" pitchFamily="34" charset="-122"/>
                <a:ea typeface="Microsoft YaHei Light" panose="020B0502040204020203" pitchFamily="34" charset="-122"/>
              </a:rPr>
              <a:t>age </a:t>
            </a:r>
            <a:r>
              <a:rPr lang="en-US" sz="2800" i="1" dirty="0">
                <a:solidFill>
                  <a:schemeClr val="accent1">
                    <a:lumMod val="75000"/>
                  </a:schemeClr>
                </a:solidFill>
                <a:latin typeface="Microsoft YaHei Light" panose="020B0502040204020203" pitchFamily="34" charset="-122"/>
                <a:ea typeface="Microsoft YaHei Light" panose="020B0502040204020203" pitchFamily="34" charset="-122"/>
              </a:rPr>
              <a:t>c</a:t>
            </a:r>
          </a:p>
          <a:p>
            <a:pPr algn="l" rtl="0"/>
            <a:r>
              <a:rPr lang="en-US" sz="2800" dirty="0">
                <a:latin typeface="Microsoft YaHei Light" panose="020B0502040204020203" pitchFamily="34" charset="-122"/>
                <a:ea typeface="Microsoft YaHei Light" panose="020B0502040204020203" pitchFamily="34" charset="-122"/>
              </a:rPr>
              <a:t>Urine or </a:t>
            </a:r>
            <a:r>
              <a:rPr lang="en-US" sz="2800" dirty="0" smtClean="0">
                <a:latin typeface="Microsoft YaHei Light" panose="020B0502040204020203" pitchFamily="34" charset="-122"/>
                <a:ea typeface="Microsoft YaHei Light" panose="020B0502040204020203" pitchFamily="34" charset="-122"/>
              </a:rPr>
              <a:t>blood sampling</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32</a:t>
            </a:fld>
            <a:endParaRPr lang="ar-SA"/>
          </a:p>
        </p:txBody>
      </p:sp>
    </p:spTree>
    <p:extLst>
      <p:ext uri="{BB962C8B-B14F-4D97-AF65-F5344CB8AC3E}">
        <p14:creationId xmlns:p14="http://schemas.microsoft.com/office/powerpoint/2010/main" val="41371964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969" y="940741"/>
            <a:ext cx="10955216" cy="4832092"/>
          </a:xfrm>
          <a:prstGeom prst="rect">
            <a:avLst/>
          </a:prstGeom>
        </p:spPr>
        <p:txBody>
          <a:bodyPr wrap="square">
            <a:spAutoFit/>
          </a:bodyPr>
          <a:lstStyle/>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Group </a:t>
            </a:r>
            <a:r>
              <a:rPr lang="en-US" sz="2800" b="1" u="sng" dirty="0">
                <a:solidFill>
                  <a:srgbClr val="820000"/>
                </a:solidFill>
                <a:latin typeface="Microsoft YaHei Light" panose="020B0502040204020203" pitchFamily="34" charset="-122"/>
                <a:ea typeface="Microsoft YaHei Light" panose="020B0502040204020203" pitchFamily="34" charset="-122"/>
              </a:rPr>
              <a:t>and save (G&amp;S) or cross-match</a:t>
            </a:r>
          </a:p>
          <a:p>
            <a:pPr marL="457200" indent="-457200" algn="l" rtl="0">
              <a:buFont typeface="Arial" panose="020B0604020202020204" pitchFamily="34" charset="0"/>
              <a:buChar char="•"/>
            </a:pPr>
            <a:r>
              <a:rPr lang="en-US" sz="2800" dirty="0">
                <a:latin typeface="Microsoft YaHei Light" panose="020B0502040204020203" pitchFamily="34" charset="-122"/>
                <a:ea typeface="Microsoft YaHei Light" panose="020B0502040204020203" pitchFamily="34" charset="-122"/>
              </a:rPr>
              <a:t>G&amp;S should be performed in all patients going to theatre</a:t>
            </a:r>
          </a:p>
          <a:p>
            <a:pPr marL="457200" indent="-457200" algn="l" rtl="0">
              <a:buFont typeface="Arial" panose="020B0604020202020204" pitchFamily="34" charset="0"/>
              <a:buChar char="•"/>
            </a:pPr>
            <a:r>
              <a:rPr lang="en-US" sz="2800" dirty="0">
                <a:latin typeface="Microsoft YaHei Light" panose="020B0502040204020203" pitchFamily="34" charset="-122"/>
                <a:ea typeface="Microsoft YaHei Light" panose="020B0502040204020203" pitchFamily="34" charset="-122"/>
              </a:rPr>
              <a:t>Cross-match blood should be requested if bleeding is suspected, e.g. abdominal aortic </a:t>
            </a:r>
            <a:r>
              <a:rPr lang="en-US" sz="2800" dirty="0" smtClean="0">
                <a:latin typeface="Microsoft YaHei Light" panose="020B0502040204020203" pitchFamily="34" charset="-122"/>
                <a:ea typeface="Microsoft YaHei Light" panose="020B0502040204020203" pitchFamily="34" charset="-122"/>
              </a:rPr>
              <a:t>aneurysm</a:t>
            </a: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b="1" u="sng" dirty="0">
                <a:solidFill>
                  <a:srgbClr val="820000"/>
                </a:solidFill>
                <a:latin typeface="Microsoft YaHei Light" panose="020B0502040204020203" pitchFamily="34" charset="-122"/>
                <a:ea typeface="Microsoft YaHei Light" panose="020B0502040204020203" pitchFamily="34" charset="-122"/>
              </a:rPr>
              <a:t>Arterial blood </a:t>
            </a:r>
            <a:r>
              <a:rPr lang="en-US" sz="2800" b="1" u="sng" dirty="0" smtClean="0">
                <a:solidFill>
                  <a:srgbClr val="820000"/>
                </a:solidFill>
                <a:latin typeface="Microsoft YaHei Light" panose="020B0502040204020203" pitchFamily="34" charset="-122"/>
                <a:ea typeface="Microsoft YaHei Light" panose="020B0502040204020203" pitchFamily="34" charset="-122"/>
              </a:rPr>
              <a:t>gas:</a:t>
            </a:r>
          </a:p>
          <a:p>
            <a:pPr marL="457200" indent="-457200" algn="l" rtl="0">
              <a:buFont typeface="Arial" panose="020B0604020202020204" pitchFamily="34" charset="0"/>
              <a:buChar char="•"/>
            </a:pPr>
            <a:r>
              <a:rPr lang="en-US" sz="2800" dirty="0" smtClean="0">
                <a:latin typeface="Microsoft YaHei Light" panose="020B0502040204020203" pitchFamily="34" charset="-122"/>
                <a:ea typeface="Microsoft YaHei Light" panose="020B0502040204020203" pitchFamily="34" charset="-122"/>
              </a:rPr>
              <a:t>Decreases pH, </a:t>
            </a:r>
            <a:r>
              <a:rPr lang="en-US" sz="2800" dirty="0">
                <a:latin typeface="Microsoft YaHei Light" panose="020B0502040204020203" pitchFamily="34" charset="-122"/>
                <a:ea typeface="Microsoft YaHei Light" panose="020B0502040204020203" pitchFamily="34" charset="-122"/>
              </a:rPr>
              <a:t>decreases </a:t>
            </a:r>
            <a:r>
              <a:rPr lang="en-US" sz="2800" dirty="0" smtClean="0">
                <a:latin typeface="Microsoft YaHei Light" panose="020B0502040204020203" pitchFamily="34" charset="-122"/>
                <a:ea typeface="Microsoft YaHei Light" panose="020B0502040204020203" pitchFamily="34" charset="-122"/>
              </a:rPr>
              <a:t>BE, </a:t>
            </a:r>
            <a:r>
              <a:rPr lang="en-US" sz="2800" dirty="0">
                <a:latin typeface="Microsoft YaHei Light" panose="020B0502040204020203" pitchFamily="34" charset="-122"/>
                <a:ea typeface="Microsoft YaHei Light" panose="020B0502040204020203" pitchFamily="34" charset="-122"/>
              </a:rPr>
              <a:t>increases lactate can indicate metabolic acidosis from severe sepsis, pancreatitis or ischaemic bowel</a:t>
            </a:r>
          </a:p>
          <a:p>
            <a:pPr marL="457200" indent="-457200" algn="l" rtl="0">
              <a:buFont typeface="Arial" panose="020B0604020202020204" pitchFamily="34" charset="0"/>
              <a:buChar char="•"/>
            </a:pPr>
            <a:r>
              <a:rPr lang="en-US" sz="2800" dirty="0">
                <a:latin typeface="Microsoft YaHei Light" panose="020B0502040204020203" pitchFamily="34" charset="-122"/>
                <a:ea typeface="Microsoft YaHei Light" panose="020B0502040204020203" pitchFamily="34" charset="-122"/>
              </a:rPr>
              <a:t>Can be useful is assessing respiratory function in patients with </a:t>
            </a:r>
            <a:r>
              <a:rPr lang="en-US" sz="2800" dirty="0" smtClean="0">
                <a:latin typeface="Microsoft YaHei Light" panose="020B0502040204020203" pitchFamily="34" charset="-122"/>
                <a:ea typeface="Microsoft YaHei Light" panose="020B0502040204020203" pitchFamily="34" charset="-122"/>
              </a:rPr>
              <a:t>co-morbidities</a:t>
            </a:r>
            <a:endParaRPr lang="en-US"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33</a:t>
            </a:fld>
            <a:endParaRPr lang="ar-SA"/>
          </a:p>
        </p:txBody>
      </p:sp>
    </p:spTree>
    <p:extLst>
      <p:ext uri="{BB962C8B-B14F-4D97-AF65-F5344CB8AC3E}">
        <p14:creationId xmlns:p14="http://schemas.microsoft.com/office/powerpoint/2010/main" val="33417266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969" y="536288"/>
            <a:ext cx="10955216" cy="5693866"/>
          </a:xfrm>
          <a:prstGeom prst="rect">
            <a:avLst/>
          </a:prstGeom>
        </p:spPr>
        <p:txBody>
          <a:bodyPr wrap="square">
            <a:spAutoFit/>
          </a:bodyPr>
          <a:lstStyle/>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Urinalysis:</a:t>
            </a:r>
            <a:endParaRPr lang="en-US" sz="2800" dirty="0">
              <a:latin typeface="Microsoft YaHei Light" panose="020B0502040204020203" pitchFamily="34" charset="-122"/>
              <a:ea typeface="Microsoft YaHei Light" panose="020B0502040204020203" pitchFamily="34" charset="-122"/>
            </a:endParaRPr>
          </a:p>
          <a:p>
            <a:pPr marL="457200" indent="-4572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Blood, due to infections</a:t>
            </a:r>
            <a:r>
              <a:rPr lang="en-US" sz="2800" dirty="0">
                <a:latin typeface="Microsoft YaHei Light" panose="020B0502040204020203" pitchFamily="34" charset="-122"/>
                <a:ea typeface="Microsoft YaHei Light" panose="020B0502040204020203" pitchFamily="34" charset="-122"/>
              </a:rPr>
              <a:t>, trauma, calculi or a ruptured aortic aneurysm</a:t>
            </a: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Glucose and ketones may be a sign of DKA</a:t>
            </a: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Leucocytes and nitrites often indicate urinary infection</a:t>
            </a: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Leukocytes can be found in appendicitis or diverticulitis</a:t>
            </a: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Samples should be sent for microscopy, culture and sensitivity (M/S/C</a:t>
            </a:r>
            <a:r>
              <a:rPr lang="en-US" sz="2800" dirty="0" smtClean="0">
                <a:latin typeface="Microsoft YaHei Light" panose="020B0502040204020203" pitchFamily="34" charset="-122"/>
                <a:ea typeface="Microsoft YaHei Light" panose="020B0502040204020203" pitchFamily="34" charset="-122"/>
              </a:rPr>
              <a:t>)</a:t>
            </a:r>
          </a:p>
          <a:p>
            <a:pPr algn="l" rtl="0"/>
            <a:endParaRPr lang="en-US" sz="2800" b="1" u="sng" dirty="0" smtClean="0">
              <a:solidFill>
                <a:srgbClr val="820000"/>
              </a:solidFill>
              <a:latin typeface="Microsoft YaHei Light" panose="020B0502040204020203" pitchFamily="34" charset="-122"/>
              <a:ea typeface="Microsoft YaHei Light" panose="020B0502040204020203" pitchFamily="34" charset="-122"/>
            </a:endParaRPr>
          </a:p>
          <a:p>
            <a:pPr algn="l" rtl="0"/>
            <a:r>
              <a:rPr lang="en-US" sz="2800" b="1" u="sng" dirty="0" smtClean="0">
                <a:solidFill>
                  <a:srgbClr val="820000"/>
                </a:solidFill>
                <a:latin typeface="Microsoft YaHei Light" panose="020B0502040204020203" pitchFamily="34" charset="-122"/>
                <a:ea typeface="Microsoft YaHei Light" panose="020B0502040204020203" pitchFamily="34" charset="-122"/>
              </a:rPr>
              <a:t>Electrocardiography (ECG)</a:t>
            </a:r>
            <a:endParaRPr lang="en-US" sz="2800" dirty="0">
              <a:latin typeface="Microsoft YaHei Light" panose="020B0502040204020203" pitchFamily="34" charset="-122"/>
              <a:ea typeface="Microsoft YaHei Light" panose="020B0502040204020203" pitchFamily="34" charset="-122"/>
            </a:endParaRPr>
          </a:p>
          <a:p>
            <a:pPr marL="457200" indent="-4572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Changes </a:t>
            </a:r>
            <a:r>
              <a:rPr lang="en-US" sz="2800" dirty="0">
                <a:latin typeface="Microsoft YaHei Light" panose="020B0502040204020203" pitchFamily="34" charset="-122"/>
                <a:ea typeface="Microsoft YaHei Light" panose="020B0502040204020203" pitchFamily="34" charset="-122"/>
              </a:rPr>
              <a:t>can occur in myocardial infarction, myocarditis or pericarditis and aortic dissections</a:t>
            </a:r>
          </a:p>
          <a:p>
            <a:pPr marL="457200" indent="-4572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Indicated in anyone &gt;50 years prior to surgery</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34</a:t>
            </a:fld>
            <a:endParaRPr lang="ar-SA"/>
          </a:p>
        </p:txBody>
      </p:sp>
    </p:spTree>
    <p:extLst>
      <p:ext uri="{BB962C8B-B14F-4D97-AF65-F5344CB8AC3E}">
        <p14:creationId xmlns:p14="http://schemas.microsoft.com/office/powerpoint/2010/main" val="3127944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0631" y="423669"/>
            <a:ext cx="10860051" cy="5690532"/>
          </a:xfrm>
          <a:prstGeom prst="rect">
            <a:avLst/>
          </a:prstGeom>
        </p:spPr>
        <p:txBody>
          <a:bodyPr wrap="square">
            <a:spAutoFit/>
          </a:bodyPr>
          <a:lstStyle/>
          <a:p>
            <a:pPr algn="ctr" rtl="0">
              <a:lnSpc>
                <a:spcPct val="107000"/>
              </a:lnSpc>
            </a:pPr>
            <a:r>
              <a:rPr lang="en-US" sz="3200" b="1" dirty="0" smtClean="0">
                <a:solidFill>
                  <a:srgbClr val="8E0000"/>
                </a:solidFill>
                <a:latin typeface="Microsoft YaHei Light" panose="020B0502040204020203" pitchFamily="34" charset="-122"/>
                <a:ea typeface="Microsoft YaHei Light" panose="020B0502040204020203" pitchFamily="34" charset="-122"/>
                <a:cs typeface="Arial" panose="020B0604020202020204" pitchFamily="34" charset="0"/>
              </a:rPr>
              <a:t>Radiological and other Investigations</a:t>
            </a:r>
            <a:endParaRPr lang="en-US" sz="32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endParaRPr lang="en-US" sz="2800" b="1"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b="1" dirty="0" smtClean="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Radiology and </a:t>
            </a:r>
            <a:r>
              <a:rPr lang="en-US" sz="2800" b="1" dirty="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medical imaging and other </a:t>
            </a:r>
            <a:r>
              <a:rPr lang="en-US" sz="2800" b="1" dirty="0" smtClean="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rPr>
              <a:t>investigations</a:t>
            </a:r>
          </a:p>
          <a:p>
            <a:pPr algn="l" rtl="0">
              <a:lnSpc>
                <a:spcPct val="107000"/>
              </a:lnSpc>
            </a:pPr>
            <a:endParaRPr lang="en-US" sz="2800" dirty="0" smtClean="0">
              <a:solidFill>
                <a:srgbClr val="1F4E79"/>
              </a:solidFill>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X-rays</a:t>
            </a:r>
            <a:endPar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endParaRP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Ultrasonography</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CT scan</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Magnetic resonance imaging (MRI)</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Visceral angiography</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Endoscopy</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Water-soluble gastrointestinal contrast studies</a:t>
            </a:r>
          </a:p>
          <a:p>
            <a:pPr marL="342900" indent="-342900" algn="l" rtl="0">
              <a:lnSpc>
                <a:spcPct val="107000"/>
              </a:lnSpc>
              <a:buFont typeface="Wingdings" panose="05000000000000000000" pitchFamily="2" charset="2"/>
              <a:buChar char="§"/>
            </a:pP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Laparoscopy/laparotomy</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35</a:t>
            </a:fld>
            <a:endParaRPr lang="ar-SA"/>
          </a:p>
        </p:txBody>
      </p:sp>
    </p:spTree>
    <p:extLst>
      <p:ext uri="{BB962C8B-B14F-4D97-AF65-F5344CB8AC3E}">
        <p14:creationId xmlns:p14="http://schemas.microsoft.com/office/powerpoint/2010/main" val="887228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4107" y="360301"/>
            <a:ext cx="11465169" cy="1323439"/>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Patient with a perforated duodenal ulcer</a:t>
            </a:r>
            <a:r>
              <a:rPr lang="en-US" sz="2000" dirty="0">
                <a:latin typeface="Microsoft YaHei Light" panose="020B0502040204020203" pitchFamily="34" charset="-122"/>
                <a:ea typeface="Microsoft YaHei Light" panose="020B0502040204020203" pitchFamily="34" charset="-122"/>
              </a:rPr>
              <a:t>. (a) </a:t>
            </a:r>
            <a:r>
              <a:rPr lang="en-US" sz="2000" dirty="0" smtClean="0">
                <a:latin typeface="Microsoft YaHei Light" panose="020B0502040204020203" pitchFamily="34" charset="-122"/>
                <a:ea typeface="Microsoft YaHei Light" panose="020B0502040204020203" pitchFamily="34" charset="-122"/>
              </a:rPr>
              <a:t>Pneumoperitoneum on </a:t>
            </a:r>
            <a:r>
              <a:rPr lang="en-US" sz="2000" dirty="0">
                <a:latin typeface="Microsoft YaHei Light" panose="020B0502040204020203" pitchFamily="34" charset="-122"/>
                <a:ea typeface="Microsoft YaHei Light" panose="020B0502040204020203" pitchFamily="34" charset="-122"/>
              </a:rPr>
              <a:t>erect CXR e arrow </a:t>
            </a:r>
            <a:r>
              <a:rPr lang="en-US" sz="2000" dirty="0" smtClean="0">
                <a:latin typeface="Microsoft YaHei Light" panose="020B0502040204020203" pitchFamily="34" charset="-122"/>
                <a:ea typeface="Microsoft YaHei Light" panose="020B0502040204020203" pitchFamily="34" charset="-122"/>
              </a:rPr>
              <a:t>shows subtle </a:t>
            </a:r>
            <a:r>
              <a:rPr lang="en-US" sz="2000" dirty="0">
                <a:latin typeface="Microsoft YaHei Light" panose="020B0502040204020203" pitchFamily="34" charset="-122"/>
                <a:ea typeface="Microsoft YaHei Light" panose="020B0502040204020203" pitchFamily="34" charset="-122"/>
              </a:rPr>
              <a:t>gas under diaphragm. (b) </a:t>
            </a:r>
            <a:r>
              <a:rPr lang="en-US" sz="2000" dirty="0" smtClean="0">
                <a:latin typeface="Microsoft YaHei Light" panose="020B0502040204020203" pitchFamily="34" charset="-122"/>
                <a:ea typeface="Microsoft YaHei Light" panose="020B0502040204020203" pitchFamily="34" charset="-122"/>
              </a:rPr>
              <a:t>Pneumoperitoneum on </a:t>
            </a:r>
            <a:r>
              <a:rPr lang="en-US" sz="2000" dirty="0">
                <a:latin typeface="Microsoft YaHei Light" panose="020B0502040204020203" pitchFamily="34" charset="-122"/>
                <a:ea typeface="Microsoft YaHei Light" panose="020B0502040204020203" pitchFamily="34" charset="-122"/>
              </a:rPr>
              <a:t>CT e arrow shows extra-luminal gas. (c) </a:t>
            </a:r>
            <a:r>
              <a:rPr lang="en-US" sz="2000" dirty="0" smtClean="0">
                <a:latin typeface="Microsoft YaHei Light" panose="020B0502040204020203" pitchFamily="34" charset="-122"/>
                <a:ea typeface="Microsoft YaHei Light" panose="020B0502040204020203" pitchFamily="34" charset="-122"/>
              </a:rPr>
              <a:t>Pneumoperitoneum on </a:t>
            </a:r>
            <a:r>
              <a:rPr lang="en-US" sz="2000" dirty="0">
                <a:latin typeface="Microsoft YaHei Light" panose="020B0502040204020203" pitchFamily="34" charset="-122"/>
                <a:ea typeface="Microsoft YaHei Light" panose="020B0502040204020203" pitchFamily="34" charset="-122"/>
              </a:rPr>
              <a:t>a different patient with a perforated ulcer e obvious gas </a:t>
            </a:r>
            <a:r>
              <a:rPr lang="en-US" sz="2000" dirty="0" smtClean="0">
                <a:latin typeface="Microsoft YaHei Light" panose="020B0502040204020203" pitchFamily="34" charset="-122"/>
                <a:ea typeface="Microsoft YaHei Light" panose="020B0502040204020203" pitchFamily="34" charset="-122"/>
              </a:rPr>
              <a:t>under both </a:t>
            </a:r>
            <a:r>
              <a:rPr lang="en-US" sz="2000" dirty="0">
                <a:latin typeface="Microsoft YaHei Light" panose="020B0502040204020203" pitchFamily="34" charset="-122"/>
                <a:ea typeface="Microsoft YaHei Light" panose="020B0502040204020203" pitchFamily="34" charset="-122"/>
              </a:rPr>
              <a:t>domes of the diaphragm (arrows).</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217490" y="2179915"/>
            <a:ext cx="3843936" cy="3482906"/>
          </a:xfrm>
          <a:prstGeom prst="rect">
            <a:avLst/>
          </a:prstGeom>
        </p:spPr>
      </p:pic>
      <p:pic>
        <p:nvPicPr>
          <p:cNvPr id="4" name="Picture 3"/>
          <p:cNvPicPr>
            <a:picLocks noChangeAspect="1"/>
          </p:cNvPicPr>
          <p:nvPr/>
        </p:nvPicPr>
        <p:blipFill>
          <a:blip r:embed="rId3"/>
          <a:stretch>
            <a:fillRect/>
          </a:stretch>
        </p:blipFill>
        <p:spPr>
          <a:xfrm>
            <a:off x="4173475" y="2205015"/>
            <a:ext cx="3880200" cy="2764500"/>
          </a:xfrm>
          <a:prstGeom prst="rect">
            <a:avLst/>
          </a:prstGeom>
        </p:spPr>
      </p:pic>
      <p:pic>
        <p:nvPicPr>
          <p:cNvPr id="5" name="Picture 4"/>
          <p:cNvPicPr>
            <a:picLocks noChangeAspect="1"/>
          </p:cNvPicPr>
          <p:nvPr/>
        </p:nvPicPr>
        <p:blipFill>
          <a:blip r:embed="rId4"/>
          <a:stretch>
            <a:fillRect/>
          </a:stretch>
        </p:blipFill>
        <p:spPr>
          <a:xfrm>
            <a:off x="8182770" y="2182337"/>
            <a:ext cx="3880200" cy="3337406"/>
          </a:xfrm>
          <a:prstGeom prst="rect">
            <a:avLst/>
          </a:prstGeom>
        </p:spPr>
      </p:pic>
      <p:sp>
        <p:nvSpPr>
          <p:cNvPr id="6" name="Footer Placeholder 5"/>
          <p:cNvSpPr>
            <a:spLocks noGrp="1"/>
          </p:cNvSpPr>
          <p:nvPr>
            <p:ph type="ftr" sz="quarter" idx="11"/>
          </p:nvPr>
        </p:nvSpPr>
        <p:spPr/>
        <p:txBody>
          <a:bodyPr/>
          <a:lstStyle/>
          <a:p>
            <a:r>
              <a:rPr lang="pt-BR" smtClean="0"/>
              <a:t>N J Elsaadi, BMC 2019</a:t>
            </a:r>
            <a:endParaRPr lang="ar-SA"/>
          </a:p>
        </p:txBody>
      </p:sp>
      <p:sp>
        <p:nvSpPr>
          <p:cNvPr id="7" name="Slide Number Placeholder 6"/>
          <p:cNvSpPr>
            <a:spLocks noGrp="1"/>
          </p:cNvSpPr>
          <p:nvPr>
            <p:ph type="sldNum" sz="quarter" idx="12"/>
          </p:nvPr>
        </p:nvSpPr>
        <p:spPr/>
        <p:txBody>
          <a:bodyPr/>
          <a:lstStyle/>
          <a:p>
            <a:fld id="{3F82E611-C276-4C30-AC87-79A7AFB4E99B}" type="slidenum">
              <a:rPr lang="ar-SA" smtClean="0"/>
              <a:t>36</a:t>
            </a:fld>
            <a:endParaRPr lang="ar-SA"/>
          </a:p>
        </p:txBody>
      </p:sp>
    </p:spTree>
    <p:extLst>
      <p:ext uri="{BB962C8B-B14F-4D97-AF65-F5344CB8AC3E}">
        <p14:creationId xmlns:p14="http://schemas.microsoft.com/office/powerpoint/2010/main" val="20004929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030" y="388927"/>
            <a:ext cx="11482754" cy="1015663"/>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Chilaiditi’s syndrome</a:t>
            </a:r>
            <a:r>
              <a:rPr lang="en-US" sz="2000" dirty="0">
                <a:latin typeface="Microsoft YaHei Light" panose="020B0502040204020203" pitchFamily="34" charset="-122"/>
                <a:ea typeface="Microsoft YaHei Light" panose="020B0502040204020203" pitchFamily="34" charset="-122"/>
              </a:rPr>
              <a:t>. (a) Erect chest X-ray e arrow points to </a:t>
            </a:r>
            <a:r>
              <a:rPr lang="en-US" sz="2000" dirty="0" smtClean="0">
                <a:latin typeface="Microsoft YaHei Light" panose="020B0502040204020203" pitchFamily="34" charset="-122"/>
                <a:ea typeface="Microsoft YaHei Light" panose="020B0502040204020203" pitchFamily="34" charset="-122"/>
              </a:rPr>
              <a:t>the transverse </a:t>
            </a:r>
            <a:r>
              <a:rPr lang="en-US" sz="2000" dirty="0">
                <a:latin typeface="Microsoft YaHei Light" panose="020B0502040204020203" pitchFamily="34" charset="-122"/>
                <a:ea typeface="Microsoft YaHei Light" panose="020B0502040204020203" pitchFamily="34" charset="-122"/>
              </a:rPr>
              <a:t>colon, not pneumoperitoneum. (b) Computed tomography </a:t>
            </a:r>
            <a:r>
              <a:rPr lang="en-US" sz="2000" dirty="0" smtClean="0">
                <a:latin typeface="Microsoft YaHei Light" panose="020B0502040204020203" pitchFamily="34" charset="-122"/>
                <a:ea typeface="Microsoft YaHei Light" panose="020B0502040204020203" pitchFamily="34" charset="-122"/>
              </a:rPr>
              <a:t>of same </a:t>
            </a:r>
            <a:r>
              <a:rPr lang="en-US" sz="2000" dirty="0">
                <a:latin typeface="Microsoft YaHei Light" panose="020B0502040204020203" pitchFamily="34" charset="-122"/>
                <a:ea typeface="Microsoft YaHei Light" panose="020B0502040204020203" pitchFamily="34" charset="-122"/>
              </a:rPr>
              <a:t>patient e arrow points to the transverse colon anterior to the liver.</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709315" y="2035296"/>
            <a:ext cx="3880200" cy="3455625"/>
          </a:xfrm>
          <a:prstGeom prst="rect">
            <a:avLst/>
          </a:prstGeom>
        </p:spPr>
      </p:pic>
      <p:pic>
        <p:nvPicPr>
          <p:cNvPr id="4" name="Picture 3"/>
          <p:cNvPicPr>
            <a:picLocks noChangeAspect="1"/>
          </p:cNvPicPr>
          <p:nvPr/>
        </p:nvPicPr>
        <p:blipFill>
          <a:blip r:embed="rId3"/>
          <a:stretch>
            <a:fillRect/>
          </a:stretch>
        </p:blipFill>
        <p:spPr>
          <a:xfrm>
            <a:off x="6529277" y="1978547"/>
            <a:ext cx="3916463" cy="2900906"/>
          </a:xfrm>
          <a:prstGeom prst="rect">
            <a:avLst/>
          </a:prstGeom>
        </p:spPr>
      </p:pic>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37</a:t>
            </a:fld>
            <a:endParaRPr lang="ar-SA"/>
          </a:p>
        </p:txBody>
      </p:sp>
    </p:spTree>
    <p:extLst>
      <p:ext uri="{BB962C8B-B14F-4D97-AF65-F5344CB8AC3E}">
        <p14:creationId xmlns:p14="http://schemas.microsoft.com/office/powerpoint/2010/main" val="21121055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031" y="338353"/>
            <a:ext cx="11324492" cy="1015663"/>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Adhesive small bowel obstruction</a:t>
            </a:r>
            <a:r>
              <a:rPr lang="en-US" sz="2000" dirty="0">
                <a:latin typeface="Microsoft YaHei Light" panose="020B0502040204020203" pitchFamily="34" charset="-122"/>
                <a:ea typeface="Microsoft YaHei Light" panose="020B0502040204020203" pitchFamily="34" charset="-122"/>
              </a:rPr>
              <a:t>. (a) Small bowel </a:t>
            </a:r>
            <a:r>
              <a:rPr lang="en-US" sz="2000" dirty="0" smtClean="0">
                <a:latin typeface="Microsoft YaHei Light" panose="020B0502040204020203" pitchFamily="34" charset="-122"/>
                <a:ea typeface="Microsoft YaHei Light" panose="020B0502040204020203" pitchFamily="34" charset="-122"/>
              </a:rPr>
              <a:t>obstruction on </a:t>
            </a:r>
            <a:r>
              <a:rPr lang="en-US" sz="2000" dirty="0">
                <a:latin typeface="Microsoft YaHei Light" panose="020B0502040204020203" pitchFamily="34" charset="-122"/>
                <a:ea typeface="Microsoft YaHei Light" panose="020B0502040204020203" pitchFamily="34" charset="-122"/>
              </a:rPr>
              <a:t>abdominal X-ray </a:t>
            </a:r>
            <a:r>
              <a:rPr lang="en-US" sz="2000" dirty="0" smtClean="0">
                <a:latin typeface="Microsoft YaHei Light" panose="020B0502040204020203" pitchFamily="34" charset="-122"/>
                <a:ea typeface="Microsoft YaHei Light" panose="020B0502040204020203" pitchFamily="34" charset="-122"/>
              </a:rPr>
              <a:t>- </a:t>
            </a:r>
            <a:r>
              <a:rPr lang="en-US" sz="2000" dirty="0">
                <a:latin typeface="Microsoft YaHei Light" panose="020B0502040204020203" pitchFamily="34" charset="-122"/>
                <a:ea typeface="Microsoft YaHei Light" panose="020B0502040204020203" pitchFamily="34" charset="-122"/>
              </a:rPr>
              <a:t>distended small bowel loops. (b) CT of the </a:t>
            </a:r>
            <a:r>
              <a:rPr lang="en-US" sz="2000" dirty="0" smtClean="0">
                <a:latin typeface="Microsoft YaHei Light" panose="020B0502040204020203" pitchFamily="34" charset="-122"/>
                <a:ea typeface="Microsoft YaHei Light" panose="020B0502040204020203" pitchFamily="34" charset="-122"/>
              </a:rPr>
              <a:t>same patient </a:t>
            </a:r>
            <a:r>
              <a:rPr lang="en-US" sz="2000" dirty="0">
                <a:latin typeface="Microsoft YaHei Light" panose="020B0502040204020203" pitchFamily="34" charset="-122"/>
                <a:ea typeface="Microsoft YaHei Light" panose="020B0502040204020203" pitchFamily="34" charset="-122"/>
              </a:rPr>
              <a:t>e arrow showing transition point between obstructed </a:t>
            </a:r>
            <a:r>
              <a:rPr lang="en-US" sz="2000" dirty="0" smtClean="0">
                <a:latin typeface="Microsoft YaHei Light" panose="020B0502040204020203" pitchFamily="34" charset="-122"/>
                <a:ea typeface="Microsoft YaHei Light" panose="020B0502040204020203" pitchFamily="34" charset="-122"/>
              </a:rPr>
              <a:t>and collapsed </a:t>
            </a:r>
            <a:r>
              <a:rPr lang="en-US" sz="2000" dirty="0">
                <a:latin typeface="Microsoft YaHei Light" panose="020B0502040204020203" pitchFamily="34" charset="-122"/>
                <a:ea typeface="Microsoft YaHei Light" panose="020B0502040204020203" pitchFamily="34" charset="-122"/>
              </a:rPr>
              <a:t>small bowel.</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357623" y="1777933"/>
            <a:ext cx="3880200" cy="3864844"/>
          </a:xfrm>
          <a:prstGeom prst="rect">
            <a:avLst/>
          </a:prstGeom>
        </p:spPr>
      </p:pic>
      <p:pic>
        <p:nvPicPr>
          <p:cNvPr id="4" name="Picture 3"/>
          <p:cNvPicPr>
            <a:picLocks noChangeAspect="1"/>
          </p:cNvPicPr>
          <p:nvPr/>
        </p:nvPicPr>
        <p:blipFill>
          <a:blip r:embed="rId3"/>
          <a:stretch>
            <a:fillRect/>
          </a:stretch>
        </p:blipFill>
        <p:spPr>
          <a:xfrm>
            <a:off x="6036359" y="1846687"/>
            <a:ext cx="3952727" cy="3164625"/>
          </a:xfrm>
          <a:prstGeom prst="rect">
            <a:avLst/>
          </a:prstGeom>
        </p:spPr>
      </p:pic>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38</a:t>
            </a:fld>
            <a:endParaRPr lang="ar-SA"/>
          </a:p>
        </p:txBody>
      </p:sp>
    </p:spTree>
    <p:extLst>
      <p:ext uri="{BB962C8B-B14F-4D97-AF65-F5344CB8AC3E}">
        <p14:creationId xmlns:p14="http://schemas.microsoft.com/office/powerpoint/2010/main" val="3189805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6862" y="441676"/>
            <a:ext cx="11342076" cy="1323439"/>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Large bowel obstruction</a:t>
            </a:r>
            <a:r>
              <a:rPr lang="en-US" sz="2000" dirty="0">
                <a:latin typeface="Microsoft YaHei Light" panose="020B0502040204020203" pitchFamily="34" charset="-122"/>
                <a:ea typeface="Microsoft YaHei Light" panose="020B0502040204020203" pitchFamily="34" charset="-122"/>
              </a:rPr>
              <a:t> secondary to obstructing </a:t>
            </a:r>
            <a:r>
              <a:rPr lang="en-US" sz="2000" dirty="0" smtClean="0">
                <a:latin typeface="Microsoft YaHei Light" panose="020B0502040204020203" pitchFamily="34" charset="-122"/>
                <a:ea typeface="Microsoft YaHei Light" panose="020B0502040204020203" pitchFamily="34" charset="-122"/>
              </a:rPr>
              <a:t>sigmoid cancer:</a:t>
            </a:r>
          </a:p>
          <a:p>
            <a:pPr algn="l" rtl="0"/>
            <a:r>
              <a:rPr lang="en-US" sz="2000" dirty="0" smtClean="0">
                <a:latin typeface="Microsoft YaHei Light" panose="020B0502040204020203" pitchFamily="34" charset="-122"/>
                <a:ea typeface="Microsoft YaHei Light" panose="020B0502040204020203" pitchFamily="34" charset="-122"/>
              </a:rPr>
              <a:t>(a</a:t>
            </a:r>
            <a:r>
              <a:rPr lang="en-US" sz="2000" dirty="0">
                <a:latin typeface="Microsoft YaHei Light" panose="020B0502040204020203" pitchFamily="34" charset="-122"/>
                <a:ea typeface="Microsoft YaHei Light" panose="020B0502040204020203" pitchFamily="34" charset="-122"/>
              </a:rPr>
              <a:t>) Abdominal X-ray showing large and small bowel dilatation.</a:t>
            </a:r>
          </a:p>
          <a:p>
            <a:pPr algn="l" rtl="0"/>
            <a:r>
              <a:rPr lang="en-US" sz="2000" dirty="0">
                <a:latin typeface="Microsoft YaHei Light" panose="020B0502040204020203" pitchFamily="34" charset="-122"/>
                <a:ea typeface="Microsoft YaHei Light" panose="020B0502040204020203" pitchFamily="34" charset="-122"/>
              </a:rPr>
              <a:t>(b) Computed tomography abdomen of the same patient with </a:t>
            </a:r>
            <a:r>
              <a:rPr lang="en-US" sz="2000" dirty="0" smtClean="0">
                <a:latin typeface="Microsoft YaHei Light" panose="020B0502040204020203" pitchFamily="34" charset="-122"/>
                <a:ea typeface="Microsoft YaHei Light" panose="020B0502040204020203" pitchFamily="34" charset="-122"/>
              </a:rPr>
              <a:t>an obstructing </a:t>
            </a:r>
            <a:r>
              <a:rPr lang="en-US" sz="2000" dirty="0">
                <a:latin typeface="Microsoft YaHei Light" panose="020B0502040204020203" pitchFamily="34" charset="-122"/>
                <a:ea typeface="Microsoft YaHei Light" panose="020B0502040204020203" pitchFamily="34" charset="-122"/>
              </a:rPr>
              <a:t>sigmoid cancer (arrow).</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1218721" y="2179087"/>
            <a:ext cx="3916463" cy="4328625"/>
          </a:xfrm>
          <a:prstGeom prst="rect">
            <a:avLst/>
          </a:prstGeom>
        </p:spPr>
      </p:pic>
      <p:pic>
        <p:nvPicPr>
          <p:cNvPr id="4" name="Picture 3"/>
          <p:cNvPicPr>
            <a:picLocks noChangeAspect="1"/>
          </p:cNvPicPr>
          <p:nvPr/>
        </p:nvPicPr>
        <p:blipFill>
          <a:blip r:embed="rId3"/>
          <a:stretch>
            <a:fillRect/>
          </a:stretch>
        </p:blipFill>
        <p:spPr>
          <a:xfrm>
            <a:off x="6352883" y="2292281"/>
            <a:ext cx="3952727" cy="2273438"/>
          </a:xfrm>
          <a:prstGeom prst="rect">
            <a:avLst/>
          </a:prstGeom>
        </p:spPr>
      </p:pic>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39</a:t>
            </a:fld>
            <a:endParaRPr lang="ar-SA"/>
          </a:p>
        </p:txBody>
      </p:sp>
    </p:spTree>
    <p:extLst>
      <p:ext uri="{BB962C8B-B14F-4D97-AF65-F5344CB8AC3E}">
        <p14:creationId xmlns:p14="http://schemas.microsoft.com/office/powerpoint/2010/main" val="761581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t-BR" smtClean="0"/>
              <a:t>N J Elsaadi, BMC 2019</a:t>
            </a:r>
            <a:endParaRPr lang="ar-SA"/>
          </a:p>
        </p:txBody>
      </p:sp>
      <p:sp>
        <p:nvSpPr>
          <p:cNvPr id="3" name="Slide Number Placeholder 2"/>
          <p:cNvSpPr>
            <a:spLocks noGrp="1"/>
          </p:cNvSpPr>
          <p:nvPr>
            <p:ph type="sldNum" sz="quarter" idx="12"/>
          </p:nvPr>
        </p:nvSpPr>
        <p:spPr/>
        <p:txBody>
          <a:bodyPr/>
          <a:lstStyle/>
          <a:p>
            <a:fld id="{3F82E611-C276-4C30-AC87-79A7AFB4E99B}" type="slidenum">
              <a:rPr lang="ar-SA" smtClean="0"/>
              <a:t>4</a:t>
            </a:fld>
            <a:endParaRPr lang="ar-SA"/>
          </a:p>
        </p:txBody>
      </p:sp>
      <p:sp>
        <p:nvSpPr>
          <p:cNvPr id="4" name="Rectangle 3"/>
          <p:cNvSpPr/>
          <p:nvPr/>
        </p:nvSpPr>
        <p:spPr>
          <a:xfrm>
            <a:off x="838200" y="718681"/>
            <a:ext cx="10468708" cy="3170099"/>
          </a:xfrm>
          <a:prstGeom prst="rect">
            <a:avLst/>
          </a:prstGeom>
        </p:spPr>
        <p:txBody>
          <a:bodyPr wrap="square">
            <a:spAutoFit/>
          </a:bodyPr>
          <a:lstStyle/>
          <a:p>
            <a:pPr algn="ctr" rtl="0"/>
            <a:r>
              <a:rPr lang="en-US" sz="3200" b="1" dirty="0">
                <a:solidFill>
                  <a:srgbClr val="82000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rPr>
              <a:t>Acute abdomen</a:t>
            </a:r>
            <a:endParaRPr lang="en-US" sz="3200" b="1" dirty="0" smtClean="0">
              <a:solidFill>
                <a:srgbClr val="82000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endParaRPr>
          </a:p>
          <a:p>
            <a:pPr algn="l" rtl="0"/>
            <a:endParaRPr lang="en-US" sz="2800" dirty="0">
              <a:latin typeface="Microsoft YaHei Light" panose="020B0502040204020203" pitchFamily="34" charset="-122"/>
              <a:ea typeface="Microsoft YaHei Light" panose="020B0502040204020203" pitchFamily="34" charset="-122"/>
            </a:endParaRPr>
          </a:p>
          <a:p>
            <a:pPr algn="l" rtl="0"/>
            <a:endParaRPr lang="en-US" sz="2800" dirty="0" smtClean="0">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‘Acute </a:t>
            </a:r>
            <a:r>
              <a:rPr lang="en-US" sz="2800" dirty="0">
                <a:latin typeface="Microsoft YaHei Light" panose="020B0502040204020203" pitchFamily="34" charset="-122"/>
                <a:ea typeface="Microsoft YaHei Light" panose="020B0502040204020203" pitchFamily="34" charset="-122"/>
              </a:rPr>
              <a:t>abdomen’ is </a:t>
            </a:r>
            <a:r>
              <a:rPr lang="en-US" sz="2800" dirty="0" smtClean="0">
                <a:latin typeface="Microsoft YaHei Light" panose="020B0502040204020203" pitchFamily="34" charset="-122"/>
                <a:ea typeface="Microsoft YaHei Light" panose="020B0502040204020203" pitchFamily="34" charset="-122"/>
              </a:rPr>
              <a:t>generally a </a:t>
            </a:r>
            <a:r>
              <a:rPr lang="en-US" sz="2800" dirty="0">
                <a:latin typeface="Microsoft YaHei Light" panose="020B0502040204020203" pitchFamily="34" charset="-122"/>
                <a:ea typeface="Microsoft YaHei Light" panose="020B0502040204020203" pitchFamily="34" charset="-122"/>
              </a:rPr>
              <a:t>term used to describe a variety of </a:t>
            </a:r>
            <a:r>
              <a:rPr lang="en-US" sz="2800" dirty="0">
                <a:solidFill>
                  <a:srgbClr val="82000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rPr>
              <a:t>serious intra-abdominal pathologies </a:t>
            </a:r>
            <a:r>
              <a:rPr lang="en-US" sz="2800" dirty="0">
                <a:latin typeface="Microsoft YaHei Light" panose="020B0502040204020203" pitchFamily="34" charset="-122"/>
                <a:ea typeface="Microsoft YaHei Light" panose="020B0502040204020203" pitchFamily="34" charset="-122"/>
              </a:rPr>
              <a:t>that mandate emergency or urgent surgical (‘surgical abdomen’) or major medical intervention.</a:t>
            </a:r>
          </a:p>
        </p:txBody>
      </p:sp>
    </p:spTree>
    <p:extLst>
      <p:ext uri="{BB962C8B-B14F-4D97-AF65-F5344CB8AC3E}">
        <p14:creationId xmlns:p14="http://schemas.microsoft.com/office/powerpoint/2010/main" val="42740128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6861" y="558234"/>
            <a:ext cx="11517923" cy="400110"/>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Caecal volvulus </a:t>
            </a:r>
            <a:r>
              <a:rPr lang="en-US" sz="2000" dirty="0">
                <a:latin typeface="Microsoft YaHei Light" panose="020B0502040204020203" pitchFamily="34" charset="-122"/>
                <a:ea typeface="Microsoft YaHei Light" panose="020B0502040204020203" pitchFamily="34" charset="-122"/>
              </a:rPr>
              <a:t>on abdominal X-ray. Note </a:t>
            </a:r>
            <a:r>
              <a:rPr lang="en-US" sz="2000" dirty="0" smtClean="0">
                <a:latin typeface="Microsoft YaHei Light" panose="020B0502040204020203" pitchFamily="34" charset="-122"/>
                <a:ea typeface="Microsoft YaHei Light" panose="020B0502040204020203" pitchFamily="34" charset="-122"/>
              </a:rPr>
              <a:t>- </a:t>
            </a:r>
            <a:r>
              <a:rPr lang="en-US" sz="2000" b="1" i="1" dirty="0">
                <a:latin typeface="Microsoft YaHei Light" panose="020B0502040204020203" pitchFamily="34" charset="-122"/>
                <a:ea typeface="Microsoft YaHei Light" panose="020B0502040204020203" pitchFamily="34" charset="-122"/>
              </a:rPr>
              <a:t>coffee-bean </a:t>
            </a:r>
            <a:r>
              <a:rPr lang="en-US" sz="2000" b="1" i="1" dirty="0" smtClean="0">
                <a:latin typeface="Microsoft YaHei Light" panose="020B0502040204020203" pitchFamily="34" charset="-122"/>
                <a:ea typeface="Microsoft YaHei Light" panose="020B0502040204020203" pitchFamily="34" charset="-122"/>
              </a:rPr>
              <a:t>sign </a:t>
            </a:r>
            <a:r>
              <a:rPr lang="en-US" sz="2000" dirty="0" smtClean="0">
                <a:latin typeface="Microsoft YaHei Light" panose="020B0502040204020203" pitchFamily="34" charset="-122"/>
                <a:ea typeface="Microsoft YaHei Light" panose="020B0502040204020203" pitchFamily="34" charset="-122"/>
              </a:rPr>
              <a:t>arising </a:t>
            </a:r>
            <a:r>
              <a:rPr lang="en-US" sz="2000" dirty="0">
                <a:latin typeface="Microsoft YaHei Light" panose="020B0502040204020203" pitchFamily="34" charset="-122"/>
                <a:ea typeface="Microsoft YaHei Light" panose="020B0502040204020203" pitchFamily="34" charset="-122"/>
              </a:rPr>
              <a:t>out of left iliac fossa.</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4174032" y="1346531"/>
            <a:ext cx="3843936" cy="4164938"/>
          </a:xfrm>
          <a:prstGeom prst="rect">
            <a:avLst/>
          </a:prstGeom>
        </p:spPr>
      </p:pic>
      <p:sp>
        <p:nvSpPr>
          <p:cNvPr id="4" name="Footer Placeholder 3"/>
          <p:cNvSpPr>
            <a:spLocks noGrp="1"/>
          </p:cNvSpPr>
          <p:nvPr>
            <p:ph type="ftr" sz="quarter" idx="11"/>
          </p:nvPr>
        </p:nvSpPr>
        <p:spPr/>
        <p:txBody>
          <a:bodyPr/>
          <a:lstStyle/>
          <a:p>
            <a:r>
              <a:rPr lang="pt-BR" smtClean="0"/>
              <a:t>N J Elsaadi, BMC 2019</a:t>
            </a:r>
            <a:endParaRPr lang="ar-SA"/>
          </a:p>
        </p:txBody>
      </p:sp>
      <p:sp>
        <p:nvSpPr>
          <p:cNvPr id="5" name="Slide Number Placeholder 4"/>
          <p:cNvSpPr>
            <a:spLocks noGrp="1"/>
          </p:cNvSpPr>
          <p:nvPr>
            <p:ph type="sldNum" sz="quarter" idx="12"/>
          </p:nvPr>
        </p:nvSpPr>
        <p:spPr/>
        <p:txBody>
          <a:bodyPr/>
          <a:lstStyle/>
          <a:p>
            <a:fld id="{3F82E611-C276-4C30-AC87-79A7AFB4E99B}" type="slidenum">
              <a:rPr lang="ar-SA" smtClean="0"/>
              <a:t>40</a:t>
            </a:fld>
            <a:endParaRPr lang="ar-SA"/>
          </a:p>
        </p:txBody>
      </p:sp>
    </p:spTree>
    <p:extLst>
      <p:ext uri="{BB962C8B-B14F-4D97-AF65-F5344CB8AC3E}">
        <p14:creationId xmlns:p14="http://schemas.microsoft.com/office/powerpoint/2010/main" val="24680150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032" y="525245"/>
            <a:ext cx="11377246" cy="1015663"/>
          </a:xfrm>
          <a:prstGeom prst="rect">
            <a:avLst/>
          </a:prstGeom>
        </p:spPr>
        <p:txBody>
          <a:bodyPr wrap="square">
            <a:spAutoFit/>
          </a:bodyPr>
          <a:lstStyle/>
          <a:p>
            <a:pPr algn="l" rtl="0"/>
            <a:r>
              <a:rPr lang="en-US" sz="2000" b="1" dirty="0">
                <a:solidFill>
                  <a:schemeClr val="accent1">
                    <a:lumMod val="75000"/>
                  </a:schemeClr>
                </a:solidFill>
                <a:latin typeface="Microsoft YaHei Light" panose="020B0502040204020203" pitchFamily="34" charset="-122"/>
                <a:ea typeface="Microsoft YaHei Light" panose="020B0502040204020203" pitchFamily="34" charset="-122"/>
              </a:rPr>
              <a:t>Gallstone </a:t>
            </a:r>
            <a:r>
              <a:rPr lang="en-US" sz="2000" b="1" dirty="0" smtClean="0">
                <a:solidFill>
                  <a:schemeClr val="accent1">
                    <a:lumMod val="75000"/>
                  </a:schemeClr>
                </a:solidFill>
                <a:latin typeface="Microsoft YaHei Light" panose="020B0502040204020203" pitchFamily="34" charset="-122"/>
                <a:ea typeface="Microsoft YaHei Light" panose="020B0502040204020203" pitchFamily="34" charset="-122"/>
              </a:rPr>
              <a:t>ileus</a:t>
            </a:r>
            <a:r>
              <a:rPr lang="en-US" sz="2000" dirty="0" smtClean="0">
                <a:latin typeface="Microsoft YaHei Light" panose="020B0502040204020203" pitchFamily="34" charset="-122"/>
                <a:ea typeface="Microsoft YaHei Light" panose="020B0502040204020203" pitchFamily="34" charset="-122"/>
              </a:rPr>
              <a:t>:</a:t>
            </a:r>
          </a:p>
          <a:p>
            <a:pPr algn="l" rtl="0"/>
            <a:r>
              <a:rPr lang="en-US" sz="2000" dirty="0" smtClean="0">
                <a:latin typeface="Microsoft YaHei Light" panose="020B0502040204020203" pitchFamily="34" charset="-122"/>
                <a:ea typeface="Microsoft YaHei Light" panose="020B0502040204020203" pitchFamily="34" charset="-122"/>
              </a:rPr>
              <a:t>(a</a:t>
            </a:r>
            <a:r>
              <a:rPr lang="en-US" sz="2000" dirty="0">
                <a:latin typeface="Microsoft YaHei Light" panose="020B0502040204020203" pitchFamily="34" charset="-122"/>
                <a:ea typeface="Microsoft YaHei Light" panose="020B0502040204020203" pitchFamily="34" charset="-122"/>
              </a:rPr>
              <a:t>) Pneumobilia (arrow) on abdominal CT</a:t>
            </a:r>
            <a:r>
              <a:rPr lang="en-US" sz="2000" dirty="0" smtClean="0">
                <a:latin typeface="Microsoft YaHei Light" panose="020B0502040204020203" pitchFamily="34" charset="-122"/>
                <a:ea typeface="Microsoft YaHei Light" panose="020B0502040204020203" pitchFamily="34" charset="-122"/>
              </a:rPr>
              <a:t>,</a:t>
            </a:r>
          </a:p>
          <a:p>
            <a:pPr algn="l" rtl="0"/>
            <a:r>
              <a:rPr lang="en-US" sz="2000" dirty="0" smtClean="0">
                <a:latin typeface="Microsoft YaHei Light" panose="020B0502040204020203" pitchFamily="34" charset="-122"/>
                <a:ea typeface="Microsoft YaHei Light" panose="020B0502040204020203" pitchFamily="34" charset="-122"/>
              </a:rPr>
              <a:t>(b) Gallstone </a:t>
            </a:r>
            <a:r>
              <a:rPr lang="en-US" sz="2000" dirty="0">
                <a:latin typeface="Microsoft YaHei Light" panose="020B0502040204020203" pitchFamily="34" charset="-122"/>
                <a:ea typeface="Microsoft YaHei Light" panose="020B0502040204020203" pitchFamily="34" charset="-122"/>
              </a:rPr>
              <a:t>obstructing the duodenum (arrow) in the same patient.</a:t>
            </a:r>
            <a:endParaRPr lang="ar-SA" sz="2000" dirty="0">
              <a:latin typeface="Microsoft YaHei Light" panose="020B0502040204020203" pitchFamily="34" charset="-122"/>
              <a:ea typeface="Microsoft YaHei Light" panose="020B0502040204020203" pitchFamily="34" charset="-122"/>
            </a:endParaRPr>
          </a:p>
        </p:txBody>
      </p:sp>
      <p:pic>
        <p:nvPicPr>
          <p:cNvPr id="3" name="Picture 2"/>
          <p:cNvPicPr>
            <a:picLocks noChangeAspect="1"/>
          </p:cNvPicPr>
          <p:nvPr/>
        </p:nvPicPr>
        <p:blipFill>
          <a:blip r:embed="rId2"/>
          <a:stretch>
            <a:fillRect/>
          </a:stretch>
        </p:blipFill>
        <p:spPr>
          <a:xfrm>
            <a:off x="902199" y="2010375"/>
            <a:ext cx="3916463" cy="2837250"/>
          </a:xfrm>
          <a:prstGeom prst="rect">
            <a:avLst/>
          </a:prstGeom>
        </p:spPr>
      </p:pic>
      <p:pic>
        <p:nvPicPr>
          <p:cNvPr id="4" name="Picture 3"/>
          <p:cNvPicPr>
            <a:picLocks noChangeAspect="1"/>
          </p:cNvPicPr>
          <p:nvPr/>
        </p:nvPicPr>
        <p:blipFill>
          <a:blip r:embed="rId3"/>
          <a:stretch>
            <a:fillRect/>
          </a:stretch>
        </p:blipFill>
        <p:spPr>
          <a:xfrm>
            <a:off x="5631913" y="1992187"/>
            <a:ext cx="3952727" cy="2873625"/>
          </a:xfrm>
          <a:prstGeom prst="rect">
            <a:avLst/>
          </a:prstGeom>
        </p:spPr>
      </p:pic>
      <p:sp>
        <p:nvSpPr>
          <p:cNvPr id="5" name="Footer Placeholder 4"/>
          <p:cNvSpPr>
            <a:spLocks noGrp="1"/>
          </p:cNvSpPr>
          <p:nvPr>
            <p:ph type="ftr" sz="quarter" idx="11"/>
          </p:nvPr>
        </p:nvSpPr>
        <p:spPr/>
        <p:txBody>
          <a:bodyPr/>
          <a:lstStyle/>
          <a:p>
            <a:r>
              <a:rPr lang="pt-BR" smtClean="0"/>
              <a:t>N J Elsaadi, BMC 2019</a:t>
            </a:r>
            <a:endParaRPr lang="ar-SA"/>
          </a:p>
        </p:txBody>
      </p:sp>
      <p:sp>
        <p:nvSpPr>
          <p:cNvPr id="6" name="Slide Number Placeholder 5"/>
          <p:cNvSpPr>
            <a:spLocks noGrp="1"/>
          </p:cNvSpPr>
          <p:nvPr>
            <p:ph type="sldNum" sz="quarter" idx="12"/>
          </p:nvPr>
        </p:nvSpPr>
        <p:spPr/>
        <p:txBody>
          <a:bodyPr/>
          <a:lstStyle/>
          <a:p>
            <a:fld id="{3F82E611-C276-4C30-AC87-79A7AFB4E99B}" type="slidenum">
              <a:rPr lang="ar-SA" smtClean="0"/>
              <a:t>41</a:t>
            </a:fld>
            <a:endParaRPr lang="ar-SA"/>
          </a:p>
        </p:txBody>
      </p:sp>
    </p:spTree>
    <p:extLst>
      <p:ext uri="{BB962C8B-B14F-4D97-AF65-F5344CB8AC3E}">
        <p14:creationId xmlns:p14="http://schemas.microsoft.com/office/powerpoint/2010/main" val="35907120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8554" y="621567"/>
            <a:ext cx="10638692" cy="4893647"/>
          </a:xfrm>
          <a:prstGeom prst="rect">
            <a:avLst/>
          </a:prstGeom>
        </p:spPr>
        <p:txBody>
          <a:bodyPr wrap="square">
            <a:spAutoFit/>
          </a:bodyPr>
          <a:lstStyle/>
          <a:p>
            <a:pPr algn="ctr" rtl="0"/>
            <a:r>
              <a:rPr lang="en-US" sz="3200" b="1" u="sng" dirty="0">
                <a:solidFill>
                  <a:schemeClr val="accent6">
                    <a:lumMod val="50000"/>
                  </a:schemeClr>
                </a:solidFill>
                <a:latin typeface="Microsoft YaHei Light" panose="020B0502040204020203" pitchFamily="34" charset="-122"/>
                <a:ea typeface="Microsoft YaHei Light" panose="020B0502040204020203" pitchFamily="34" charset="-122"/>
              </a:rPr>
              <a:t>Indications for </a:t>
            </a:r>
            <a:r>
              <a:rPr lang="en-US" sz="3200" b="1" u="sng" dirty="0" smtClean="0">
                <a:solidFill>
                  <a:schemeClr val="accent6">
                    <a:lumMod val="50000"/>
                  </a:schemeClr>
                </a:solidFill>
                <a:latin typeface="Microsoft YaHei Light" panose="020B0502040204020203" pitchFamily="34" charset="-122"/>
                <a:ea typeface="Microsoft YaHei Light" panose="020B0502040204020203" pitchFamily="34" charset="-122"/>
              </a:rPr>
              <a:t>Emergency Surgery</a:t>
            </a:r>
            <a:endParaRPr lang="en-US" sz="3200" b="1" u="sng" dirty="0">
              <a:solidFill>
                <a:schemeClr val="accent6">
                  <a:lumMod val="50000"/>
                </a:schemeClr>
              </a:solidFill>
              <a:latin typeface="Microsoft YaHei Light" panose="020B0502040204020203" pitchFamily="34" charset="-122"/>
              <a:ea typeface="Microsoft YaHei Light" panose="020B0502040204020203" pitchFamily="34" charset="-122"/>
            </a:endParaRPr>
          </a:p>
          <a:p>
            <a:pPr algn="l" rtl="0"/>
            <a:endParaRPr lang="en-US" sz="2800" dirty="0" smtClean="0">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a:t>
            </a:r>
            <a:r>
              <a:rPr lang="en-US" sz="2800" b="1" dirty="0" smtClean="0">
                <a:latin typeface="Microsoft YaHei Light" panose="020B0502040204020203" pitchFamily="34" charset="-122"/>
                <a:ea typeface="Microsoft YaHei Light" panose="020B0502040204020203" pitchFamily="34" charset="-122"/>
              </a:rPr>
              <a:t>N</a:t>
            </a:r>
            <a:r>
              <a:rPr lang="en-US" sz="2800" dirty="0" smtClean="0">
                <a:latin typeface="Microsoft YaHei Light" panose="020B0502040204020203" pitchFamily="34" charset="-122"/>
                <a:ea typeface="Microsoft YaHei Light" panose="020B0502040204020203" pitchFamily="34" charset="-122"/>
              </a:rPr>
              <a:t>ational </a:t>
            </a:r>
            <a:r>
              <a:rPr lang="en-US" sz="2800" b="1" dirty="0" smtClean="0">
                <a:latin typeface="Microsoft YaHei Light" panose="020B0502040204020203" pitchFamily="34" charset="-122"/>
                <a:ea typeface="Microsoft YaHei Light" panose="020B0502040204020203" pitchFamily="34" charset="-122"/>
              </a:rPr>
              <a:t>C</a:t>
            </a:r>
            <a:r>
              <a:rPr lang="en-US" sz="2800" dirty="0" smtClean="0">
                <a:latin typeface="Microsoft YaHei Light" panose="020B0502040204020203" pitchFamily="34" charset="-122"/>
                <a:ea typeface="Microsoft YaHei Light" panose="020B0502040204020203" pitchFamily="34" charset="-122"/>
              </a:rPr>
              <a:t>onfidential </a:t>
            </a:r>
            <a:r>
              <a:rPr lang="en-US" sz="2800" b="1" dirty="0" smtClean="0">
                <a:latin typeface="Microsoft YaHei Light" panose="020B0502040204020203" pitchFamily="34" charset="-122"/>
                <a:ea typeface="Microsoft YaHei Light" panose="020B0502040204020203" pitchFamily="34" charset="-122"/>
              </a:rPr>
              <a:t>E</a:t>
            </a:r>
            <a:r>
              <a:rPr lang="en-US" sz="2800" dirty="0" smtClean="0">
                <a:latin typeface="Microsoft YaHei Light" panose="020B0502040204020203" pitchFamily="34" charset="-122"/>
                <a:ea typeface="Microsoft YaHei Light" panose="020B0502040204020203" pitchFamily="34" charset="-122"/>
              </a:rPr>
              <a:t>nquiry </a:t>
            </a:r>
            <a:r>
              <a:rPr lang="en-US" sz="2800" dirty="0">
                <a:latin typeface="Microsoft YaHei Light" panose="020B0502040204020203" pitchFamily="34" charset="-122"/>
                <a:ea typeface="Microsoft YaHei Light" panose="020B0502040204020203" pitchFamily="34" charset="-122"/>
              </a:rPr>
              <a:t>into </a:t>
            </a:r>
            <a:r>
              <a:rPr lang="en-US" sz="2800" b="1" dirty="0" smtClean="0">
                <a:latin typeface="Microsoft YaHei Light" panose="020B0502040204020203" pitchFamily="34" charset="-122"/>
                <a:ea typeface="Microsoft YaHei Light" panose="020B0502040204020203" pitchFamily="34" charset="-122"/>
              </a:rPr>
              <a:t>P</a:t>
            </a:r>
            <a:r>
              <a:rPr lang="en-US" sz="2800" dirty="0" smtClean="0">
                <a:latin typeface="Microsoft YaHei Light" panose="020B0502040204020203" pitchFamily="34" charset="-122"/>
                <a:ea typeface="Microsoft YaHei Light" panose="020B0502040204020203" pitchFamily="34" charset="-122"/>
              </a:rPr>
              <a:t>eri-</a:t>
            </a:r>
            <a:r>
              <a:rPr lang="en-US" sz="2800" b="1" dirty="0" smtClean="0">
                <a:latin typeface="Microsoft YaHei Light" panose="020B0502040204020203" pitchFamily="34" charset="-122"/>
                <a:ea typeface="Microsoft YaHei Light" panose="020B0502040204020203" pitchFamily="34" charset="-122"/>
              </a:rPr>
              <a:t>O</a:t>
            </a:r>
            <a:r>
              <a:rPr lang="en-US" sz="2800" dirty="0" smtClean="0">
                <a:latin typeface="Microsoft YaHei Light" panose="020B0502040204020203" pitchFamily="34" charset="-122"/>
                <a:ea typeface="Microsoft YaHei Light" panose="020B0502040204020203" pitchFamily="34" charset="-122"/>
              </a:rPr>
              <a:t>perative </a:t>
            </a:r>
            <a:r>
              <a:rPr lang="en-US" sz="2800" b="1" dirty="0" smtClean="0">
                <a:latin typeface="Microsoft YaHei Light" panose="020B0502040204020203" pitchFamily="34" charset="-122"/>
                <a:ea typeface="Microsoft YaHei Light" panose="020B0502040204020203" pitchFamily="34" charset="-122"/>
              </a:rPr>
              <a:t>D</a:t>
            </a:r>
            <a:r>
              <a:rPr lang="en-US" sz="2800" dirty="0" smtClean="0">
                <a:latin typeface="Microsoft YaHei Light" panose="020B0502040204020203" pitchFamily="34" charset="-122"/>
                <a:ea typeface="Microsoft YaHei Light" panose="020B0502040204020203" pitchFamily="34" charset="-122"/>
              </a:rPr>
              <a:t>eaths) scores</a:t>
            </a:r>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dirty="0" smtClean="0">
                <a:solidFill>
                  <a:srgbClr val="820000"/>
                </a:solidFill>
                <a:latin typeface="Microsoft YaHei Light" panose="020B0502040204020203" pitchFamily="34" charset="-122"/>
                <a:ea typeface="Microsoft YaHei Light" panose="020B0502040204020203" pitchFamily="34" charset="-122"/>
              </a:rPr>
              <a:t>NCEPOD</a:t>
            </a:r>
            <a:r>
              <a:rPr lang="en-US" sz="2800" i="1"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Time delay Examples</a:t>
            </a: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u="sng" dirty="0">
                <a:solidFill>
                  <a:schemeClr val="accent1">
                    <a:lumMod val="75000"/>
                  </a:schemeClr>
                </a:solidFill>
                <a:latin typeface="Microsoft YaHei Light" panose="020B0502040204020203" pitchFamily="34" charset="-122"/>
                <a:ea typeface="Microsoft YaHei Light" panose="020B0502040204020203" pitchFamily="34" charset="-122"/>
              </a:rPr>
              <a:t>Score </a:t>
            </a:r>
            <a:r>
              <a:rPr lang="en-US" sz="2800" b="1" u="sng" dirty="0" smtClean="0">
                <a:solidFill>
                  <a:schemeClr val="accent1">
                    <a:lumMod val="75000"/>
                  </a:schemeClr>
                </a:solidFill>
                <a:latin typeface="Microsoft YaHei Light" panose="020B0502040204020203" pitchFamily="34" charset="-122"/>
                <a:ea typeface="Microsoft YaHei Light" panose="020B0502040204020203" pitchFamily="34" charset="-122"/>
              </a:rPr>
              <a:t>1 </a:t>
            </a:r>
            <a:r>
              <a:rPr lang="en-US" sz="2800" b="1" i="1" dirty="0">
                <a:solidFill>
                  <a:srgbClr val="820000"/>
                </a:solidFill>
                <a:latin typeface="Microsoft YaHei Light" panose="020B0502040204020203" pitchFamily="34" charset="-122"/>
                <a:ea typeface="Microsoft YaHei Light" panose="020B0502040204020203" pitchFamily="34" charset="-122"/>
              </a:rPr>
              <a:t>Immediate Life threatening</a:t>
            </a:r>
            <a:r>
              <a:rPr lang="en-US" sz="2800" dirty="0">
                <a:latin typeface="Microsoft YaHei Light" panose="020B0502040204020203" pitchFamily="34" charset="-122"/>
                <a:ea typeface="Microsoft YaHei Light" panose="020B0502040204020203" pitchFamily="34" charset="-122"/>
              </a:rPr>
              <a:t>: often needs </a:t>
            </a:r>
            <a:r>
              <a:rPr lang="en-US" sz="2800" dirty="0" smtClean="0">
                <a:latin typeface="Microsoft YaHei Light" panose="020B0502040204020203" pitchFamily="34" charset="-122"/>
                <a:ea typeface="Microsoft YaHei Light" panose="020B0502040204020203" pitchFamily="34" charset="-122"/>
              </a:rPr>
              <a:t>resuscitation simultaneously </a:t>
            </a:r>
            <a:r>
              <a:rPr lang="en-US" sz="2800" dirty="0">
                <a:latin typeface="Microsoft YaHei Light" panose="020B0502040204020203" pitchFamily="34" charset="-122"/>
                <a:ea typeface="Microsoft YaHei Light" panose="020B0502040204020203" pitchFamily="34" charset="-122"/>
              </a:rPr>
              <a:t>with </a:t>
            </a:r>
            <a:r>
              <a:rPr lang="en-US" sz="2800" dirty="0" smtClean="0">
                <a:latin typeface="Microsoft YaHei Light" panose="020B0502040204020203" pitchFamily="34" charset="-122"/>
                <a:ea typeface="Microsoft YaHei Light" panose="020B0502040204020203" pitchFamily="34" charset="-122"/>
              </a:rPr>
              <a:t>surgical intervention</a:t>
            </a:r>
            <a:endParaRPr lang="en-US" sz="2800" dirty="0">
              <a:latin typeface="Microsoft YaHei Light" panose="020B0502040204020203" pitchFamily="34" charset="-122"/>
              <a:ea typeface="Microsoft YaHei Light" panose="020B0502040204020203" pitchFamily="34" charset="-122"/>
            </a:endParaRP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Ruptured abdominal aortic aneurysm</a:t>
            </a: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Ruptured spleen</a:t>
            </a: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Internal bleeding</a:t>
            </a: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Major </a:t>
            </a:r>
            <a:r>
              <a:rPr lang="en-US" sz="2800" dirty="0" smtClean="0">
                <a:latin typeface="Microsoft YaHei Light" panose="020B0502040204020203" pitchFamily="34" charset="-122"/>
                <a:ea typeface="Microsoft YaHei Light" panose="020B0502040204020203" pitchFamily="34" charset="-122"/>
              </a:rPr>
              <a:t>trauma</a:t>
            </a:r>
            <a:endParaRPr lang="en-US"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42</a:t>
            </a:fld>
            <a:endParaRPr lang="ar-SA"/>
          </a:p>
        </p:txBody>
      </p:sp>
    </p:spTree>
    <p:extLst>
      <p:ext uri="{BB962C8B-B14F-4D97-AF65-F5344CB8AC3E}">
        <p14:creationId xmlns:p14="http://schemas.microsoft.com/office/powerpoint/2010/main" val="36341415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8554" y="656735"/>
            <a:ext cx="10638692" cy="5324535"/>
          </a:xfrm>
          <a:prstGeom prst="rect">
            <a:avLst/>
          </a:prstGeom>
        </p:spPr>
        <p:txBody>
          <a:bodyPr wrap="square">
            <a:spAutoFit/>
          </a:bodyPr>
          <a:lstStyle/>
          <a:p>
            <a:pPr algn="ctr" rtl="0"/>
            <a:r>
              <a:rPr lang="en-US" sz="3200" b="1" u="sng" dirty="0">
                <a:solidFill>
                  <a:schemeClr val="accent6">
                    <a:lumMod val="50000"/>
                  </a:schemeClr>
                </a:solidFill>
                <a:latin typeface="Microsoft YaHei Light" panose="020B0502040204020203" pitchFamily="34" charset="-122"/>
                <a:ea typeface="Microsoft YaHei Light" panose="020B0502040204020203" pitchFamily="34" charset="-122"/>
              </a:rPr>
              <a:t>Indications for emergency surgery</a:t>
            </a:r>
          </a:p>
          <a:p>
            <a:pPr algn="l" rtl="0"/>
            <a:endParaRPr lang="en-US" sz="2800" dirty="0" smtClean="0">
              <a:latin typeface="Microsoft YaHei Light" panose="020B0502040204020203" pitchFamily="34" charset="-122"/>
              <a:ea typeface="Microsoft YaHei Light" panose="020B0502040204020203" pitchFamily="34" charset="-122"/>
            </a:endParaRPr>
          </a:p>
          <a:p>
            <a:pPr algn="l" rtl="0"/>
            <a:r>
              <a:rPr lang="en-US" sz="2800" b="1" dirty="0">
                <a:solidFill>
                  <a:srgbClr val="820000"/>
                </a:solidFill>
                <a:latin typeface="Microsoft YaHei Light" panose="020B0502040204020203" pitchFamily="34" charset="-122"/>
                <a:ea typeface="Microsoft YaHei Light" panose="020B0502040204020203" pitchFamily="34" charset="-122"/>
              </a:rPr>
              <a:t>NCEPOD</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Time delay Examples</a:t>
            </a: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u="sng" dirty="0">
                <a:solidFill>
                  <a:schemeClr val="accent1">
                    <a:lumMod val="75000"/>
                  </a:schemeClr>
                </a:solidFill>
                <a:latin typeface="Microsoft YaHei Light" panose="020B0502040204020203" pitchFamily="34" charset="-122"/>
                <a:ea typeface="Microsoft YaHei Light" panose="020B0502040204020203" pitchFamily="34" charset="-122"/>
              </a:rPr>
              <a:t>Score </a:t>
            </a:r>
            <a:r>
              <a:rPr lang="en-US" sz="2800" b="1" u="sng" dirty="0" smtClean="0">
                <a:solidFill>
                  <a:schemeClr val="accent1">
                    <a:lumMod val="75000"/>
                  </a:schemeClr>
                </a:solidFill>
                <a:latin typeface="Microsoft YaHei Light" panose="020B0502040204020203" pitchFamily="34" charset="-122"/>
                <a:ea typeface="Microsoft YaHei Light" panose="020B0502040204020203" pitchFamily="34" charset="-122"/>
              </a:rPr>
              <a:t>1a </a:t>
            </a:r>
            <a:r>
              <a:rPr lang="en-US" sz="2800" b="1" i="1" dirty="0">
                <a:solidFill>
                  <a:srgbClr val="820000"/>
                </a:solidFill>
                <a:latin typeface="Microsoft YaHei Light" panose="020B0502040204020203" pitchFamily="34" charset="-122"/>
                <a:ea typeface="Microsoft YaHei Light" panose="020B0502040204020203" pitchFamily="34" charset="-122"/>
              </a:rPr>
              <a:t>Within 6 hours Life threatening </a:t>
            </a:r>
            <a:r>
              <a:rPr lang="en-US" sz="2800" dirty="0">
                <a:latin typeface="Microsoft YaHei Light" panose="020B0502040204020203" pitchFamily="34" charset="-122"/>
                <a:ea typeface="Microsoft YaHei Light" panose="020B0502040204020203" pitchFamily="34" charset="-122"/>
              </a:rPr>
              <a:t>but not immediate. </a:t>
            </a:r>
            <a:r>
              <a:rPr lang="en-US" sz="2800" dirty="0" smtClean="0">
                <a:latin typeface="Microsoft YaHei Light" panose="020B0502040204020203" pitchFamily="34" charset="-122"/>
                <a:ea typeface="Microsoft YaHei Light" panose="020B0502040204020203" pitchFamily="34" charset="-122"/>
              </a:rPr>
              <a:t>Often needs </a:t>
            </a:r>
            <a:r>
              <a:rPr lang="en-US" sz="2800" b="1" dirty="0" smtClean="0">
                <a:latin typeface="Microsoft YaHei Light" panose="020B0502040204020203" pitchFamily="34" charset="-122"/>
                <a:ea typeface="Microsoft YaHei Light" panose="020B0502040204020203" pitchFamily="34" charset="-122"/>
              </a:rPr>
              <a:t>resuscitation</a:t>
            </a:r>
            <a:r>
              <a:rPr lang="en-US" sz="2800" dirty="0" smtClean="0">
                <a:latin typeface="Microsoft YaHei Light" panose="020B0502040204020203" pitchFamily="34" charset="-122"/>
                <a:ea typeface="Microsoft YaHei Light" panose="020B0502040204020203" pitchFamily="34" charset="-122"/>
              </a:rPr>
              <a:t> and </a:t>
            </a:r>
            <a:r>
              <a:rPr lang="en-US" sz="2800" b="1" dirty="0" smtClean="0">
                <a:latin typeface="Microsoft YaHei Light" panose="020B0502040204020203" pitchFamily="34" charset="-122"/>
                <a:ea typeface="Microsoft YaHei Light" panose="020B0502040204020203" pitchFamily="34" charset="-122"/>
              </a:rPr>
              <a:t>stabilization</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prior to theatre</a:t>
            </a:r>
          </a:p>
          <a:p>
            <a:pPr marL="1257300" lvl="2" indent="-3429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Visceral Perforations</a:t>
            </a:r>
            <a:endParaRPr lang="en-US" sz="2800" dirty="0">
              <a:latin typeface="Microsoft YaHei Light" panose="020B0502040204020203" pitchFamily="34" charset="-122"/>
              <a:ea typeface="Microsoft YaHei Light" panose="020B0502040204020203" pitchFamily="34" charset="-122"/>
            </a:endParaRP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Large bowel obstruction (esp. closed </a:t>
            </a:r>
            <a:r>
              <a:rPr lang="en-US" sz="2800" dirty="0" smtClean="0">
                <a:latin typeface="Microsoft YaHei Light" panose="020B0502040204020203" pitchFamily="34" charset="-122"/>
                <a:ea typeface="Microsoft YaHei Light" panose="020B0502040204020203" pitchFamily="34" charset="-122"/>
              </a:rPr>
              <a:t>loop)</a:t>
            </a:r>
            <a:endParaRPr lang="en-US" sz="2800" dirty="0">
              <a:latin typeface="Microsoft YaHei Light" panose="020B0502040204020203" pitchFamily="34" charset="-122"/>
              <a:ea typeface="Microsoft YaHei Light" panose="020B0502040204020203" pitchFamily="34" charset="-122"/>
            </a:endParaRP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Ischaemic bowel</a:t>
            </a: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Toxic megacolon</a:t>
            </a:r>
          </a:p>
          <a:p>
            <a:pPr marL="1257300" lvl="2" indent="-342900" algn="l" rtl="0">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rPr>
              <a:t>Septic </a:t>
            </a:r>
            <a:r>
              <a:rPr lang="en-US" sz="2800" dirty="0" smtClean="0">
                <a:latin typeface="Microsoft YaHei Light" panose="020B0502040204020203" pitchFamily="34" charset="-122"/>
                <a:ea typeface="Microsoft YaHei Light" panose="020B0502040204020203" pitchFamily="34" charset="-122"/>
              </a:rPr>
              <a:t>patients</a:t>
            </a:r>
            <a:endParaRPr lang="en-US"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43</a:t>
            </a:fld>
            <a:endParaRPr lang="ar-SA"/>
          </a:p>
        </p:txBody>
      </p:sp>
    </p:spTree>
    <p:extLst>
      <p:ext uri="{BB962C8B-B14F-4D97-AF65-F5344CB8AC3E}">
        <p14:creationId xmlns:p14="http://schemas.microsoft.com/office/powerpoint/2010/main" val="41415354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8554" y="709480"/>
            <a:ext cx="10638692" cy="5324535"/>
          </a:xfrm>
          <a:prstGeom prst="rect">
            <a:avLst/>
          </a:prstGeom>
        </p:spPr>
        <p:txBody>
          <a:bodyPr wrap="square">
            <a:spAutoFit/>
          </a:bodyPr>
          <a:lstStyle/>
          <a:p>
            <a:pPr algn="ctr" rtl="0"/>
            <a:r>
              <a:rPr lang="en-US" sz="3200" b="1" u="sng" dirty="0">
                <a:solidFill>
                  <a:schemeClr val="accent6">
                    <a:lumMod val="50000"/>
                  </a:schemeClr>
                </a:solidFill>
                <a:latin typeface="Microsoft YaHei Light" panose="020B0502040204020203" pitchFamily="34" charset="-122"/>
                <a:ea typeface="Microsoft YaHei Light" panose="020B0502040204020203" pitchFamily="34" charset="-122"/>
              </a:rPr>
              <a:t>Indications for emergency surgery</a:t>
            </a:r>
          </a:p>
          <a:p>
            <a:pPr algn="l" rtl="0"/>
            <a:endParaRPr lang="en-US" sz="2800" dirty="0" smtClean="0">
              <a:latin typeface="Microsoft YaHei Light" panose="020B0502040204020203" pitchFamily="34" charset="-122"/>
              <a:ea typeface="Microsoft YaHei Light" panose="020B0502040204020203" pitchFamily="34" charset="-122"/>
            </a:endParaRPr>
          </a:p>
          <a:p>
            <a:pPr algn="l" rtl="0"/>
            <a:r>
              <a:rPr lang="en-US" sz="2800" b="1" dirty="0">
                <a:solidFill>
                  <a:srgbClr val="820000"/>
                </a:solidFill>
                <a:latin typeface="Microsoft YaHei Light" panose="020B0502040204020203" pitchFamily="34" charset="-122"/>
                <a:ea typeface="Microsoft YaHei Light" panose="020B0502040204020203" pitchFamily="34" charset="-122"/>
              </a:rPr>
              <a:t>NCEPOD</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Time delay Examples</a:t>
            </a: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endParaRPr lang="en-US" sz="2800" b="1" dirty="0" smtClean="0">
              <a:latin typeface="Microsoft YaHei Light" panose="020B0502040204020203" pitchFamily="34" charset="-122"/>
              <a:ea typeface="Microsoft YaHei Light" panose="020B0502040204020203" pitchFamily="34" charset="-122"/>
            </a:endParaRPr>
          </a:p>
          <a:p>
            <a:pPr algn="l" rtl="0"/>
            <a:r>
              <a:rPr lang="en-US" sz="2800" b="1" u="sng" dirty="0">
                <a:solidFill>
                  <a:schemeClr val="accent1">
                    <a:lumMod val="75000"/>
                  </a:schemeClr>
                </a:solidFill>
                <a:latin typeface="Microsoft YaHei Light" panose="020B0502040204020203" pitchFamily="34" charset="-122"/>
                <a:ea typeface="Microsoft YaHei Light" panose="020B0502040204020203" pitchFamily="34" charset="-122"/>
              </a:rPr>
              <a:t>Score</a:t>
            </a:r>
            <a:r>
              <a:rPr lang="en-US" sz="2800" u="sng" dirty="0">
                <a:solidFill>
                  <a:schemeClr val="accent1">
                    <a:lumMod val="75000"/>
                  </a:schemeClr>
                </a:solidFill>
                <a:latin typeface="Microsoft YaHei Light" panose="020B0502040204020203" pitchFamily="34" charset="-122"/>
                <a:ea typeface="Microsoft YaHei Light" panose="020B0502040204020203" pitchFamily="34" charset="-122"/>
              </a:rPr>
              <a:t> </a:t>
            </a:r>
            <a:r>
              <a:rPr lang="en-US" sz="2800" b="1" u="sng" dirty="0" smtClean="0">
                <a:solidFill>
                  <a:schemeClr val="accent1">
                    <a:lumMod val="75000"/>
                  </a:schemeClr>
                </a:solidFill>
                <a:latin typeface="Microsoft YaHei Light" panose="020B0502040204020203" pitchFamily="34" charset="-122"/>
                <a:ea typeface="Microsoft YaHei Light" panose="020B0502040204020203" pitchFamily="34" charset="-122"/>
              </a:rPr>
              <a:t>2</a:t>
            </a:r>
            <a:r>
              <a:rPr lang="en-US" sz="2800" u="sng" dirty="0" smtClean="0">
                <a:solidFill>
                  <a:schemeClr val="accent1">
                    <a:lumMod val="75000"/>
                  </a:schemeClr>
                </a:solidFill>
                <a:latin typeface="Microsoft YaHei Light" panose="020B0502040204020203" pitchFamily="34" charset="-122"/>
                <a:ea typeface="Microsoft YaHei Light" panose="020B0502040204020203" pitchFamily="34" charset="-122"/>
              </a:rPr>
              <a:t> </a:t>
            </a:r>
            <a:r>
              <a:rPr lang="en-US" sz="2800" b="1" i="1" dirty="0">
                <a:solidFill>
                  <a:srgbClr val="820000"/>
                </a:solidFill>
                <a:latin typeface="Microsoft YaHei Light" panose="020B0502040204020203" pitchFamily="34" charset="-122"/>
                <a:ea typeface="Microsoft YaHei Light" panose="020B0502040204020203" pitchFamily="34" charset="-122"/>
              </a:rPr>
              <a:t>Within 24 hours: Urgent</a:t>
            </a:r>
          </a:p>
          <a:p>
            <a:pPr algn="l" rtl="0"/>
            <a:r>
              <a:rPr lang="en-US" sz="2800" dirty="0">
                <a:latin typeface="Microsoft YaHei Light" panose="020B0502040204020203" pitchFamily="34" charset="-122"/>
                <a:ea typeface="Microsoft YaHei Light" panose="020B0502040204020203" pitchFamily="34" charset="-122"/>
              </a:rPr>
              <a:t>D</a:t>
            </a:r>
            <a:r>
              <a:rPr lang="en-US" sz="2800" dirty="0" smtClean="0">
                <a:latin typeface="Microsoft YaHei Light" panose="020B0502040204020203" pitchFamily="34" charset="-122"/>
                <a:ea typeface="Microsoft YaHei Light" panose="020B0502040204020203" pitchFamily="34" charset="-122"/>
              </a:rPr>
              <a:t>eterioration </a:t>
            </a:r>
            <a:r>
              <a:rPr lang="en-US" sz="2800" dirty="0">
                <a:latin typeface="Microsoft YaHei Light" panose="020B0502040204020203" pitchFamily="34" charset="-122"/>
                <a:ea typeface="Microsoft YaHei Light" panose="020B0502040204020203" pitchFamily="34" charset="-122"/>
              </a:rPr>
              <a:t>of </a:t>
            </a:r>
            <a:r>
              <a:rPr lang="en-US" sz="2800" dirty="0" smtClean="0">
                <a:latin typeface="Microsoft YaHei Light" panose="020B0502040204020203" pitchFamily="34" charset="-122"/>
                <a:ea typeface="Microsoft YaHei Light" panose="020B0502040204020203" pitchFamily="34" charset="-122"/>
              </a:rPr>
              <a:t>condition that potentially threatens life,</a:t>
            </a:r>
          </a:p>
          <a:p>
            <a:pPr algn="l" rtl="0"/>
            <a:r>
              <a:rPr lang="en-US" sz="2800" dirty="0" smtClean="0">
                <a:latin typeface="Microsoft YaHei Light" panose="020B0502040204020203" pitchFamily="34" charset="-122"/>
                <a:ea typeface="Microsoft YaHei Light" panose="020B0502040204020203" pitchFamily="34" charset="-122"/>
              </a:rPr>
              <a:t>e.g Appendicitis</a:t>
            </a:r>
            <a:endParaRPr lang="en-US" sz="2800" dirty="0">
              <a:latin typeface="Microsoft YaHei Light" panose="020B0502040204020203" pitchFamily="34" charset="-122"/>
              <a:ea typeface="Microsoft YaHei Light" panose="020B0502040204020203" pitchFamily="34" charset="-122"/>
            </a:endParaRP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b="1" u="sng" dirty="0">
                <a:solidFill>
                  <a:schemeClr val="accent1">
                    <a:lumMod val="75000"/>
                  </a:schemeClr>
                </a:solidFill>
                <a:latin typeface="Microsoft YaHei Light" panose="020B0502040204020203" pitchFamily="34" charset="-122"/>
                <a:ea typeface="Microsoft YaHei Light" panose="020B0502040204020203" pitchFamily="34" charset="-122"/>
              </a:rPr>
              <a:t>Score 3</a:t>
            </a:r>
            <a:r>
              <a:rPr lang="en-US" sz="2800" b="1" dirty="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a:t>
            </a:r>
            <a:r>
              <a:rPr lang="en-US" sz="2800" b="1" i="1" dirty="0">
                <a:solidFill>
                  <a:srgbClr val="820000"/>
                </a:solidFill>
                <a:latin typeface="Microsoft YaHei Light" panose="020B0502040204020203" pitchFamily="34" charset="-122"/>
                <a:ea typeface="Microsoft YaHei Light" panose="020B0502040204020203" pitchFamily="34" charset="-122"/>
              </a:rPr>
              <a:t>expedited</a:t>
            </a:r>
            <a:r>
              <a:rPr lang="en-US" sz="2800" dirty="0" smtClean="0">
                <a:latin typeface="Microsoft YaHei Light" panose="020B0502040204020203" pitchFamily="34" charset="-122"/>
                <a:ea typeface="Microsoft YaHei Light" panose="020B0502040204020203" pitchFamily="34" charset="-122"/>
              </a:rPr>
              <a:t>)</a:t>
            </a:r>
          </a:p>
          <a:p>
            <a:pPr algn="l" rtl="0"/>
            <a:endParaRPr lang="en-US" sz="2800" dirty="0" smtClean="0">
              <a:latin typeface="Microsoft YaHei Light" panose="020B0502040204020203" pitchFamily="34" charset="-122"/>
              <a:ea typeface="Microsoft YaHei Light" panose="020B0502040204020203" pitchFamily="34" charset="-122"/>
            </a:endParaRPr>
          </a:p>
          <a:p>
            <a:pPr algn="l" rtl="0"/>
            <a:r>
              <a:rPr lang="en-US" sz="2800" b="1" u="sng" dirty="0" smtClean="0">
                <a:solidFill>
                  <a:schemeClr val="accent1">
                    <a:lumMod val="75000"/>
                  </a:schemeClr>
                </a:solidFill>
                <a:latin typeface="Microsoft YaHei Light" panose="020B0502040204020203" pitchFamily="34" charset="-122"/>
                <a:ea typeface="Microsoft YaHei Light" panose="020B0502040204020203" pitchFamily="34" charset="-122"/>
              </a:rPr>
              <a:t>Score </a:t>
            </a:r>
            <a:r>
              <a:rPr lang="en-US" sz="2800" b="1" u="sng" dirty="0">
                <a:solidFill>
                  <a:schemeClr val="accent1">
                    <a:lumMod val="75000"/>
                  </a:schemeClr>
                </a:solidFill>
                <a:latin typeface="Microsoft YaHei Light" panose="020B0502040204020203" pitchFamily="34" charset="-122"/>
                <a:ea typeface="Microsoft YaHei Light" panose="020B0502040204020203" pitchFamily="34" charset="-122"/>
              </a:rPr>
              <a:t>4</a:t>
            </a:r>
            <a:r>
              <a:rPr lang="en-US" sz="2800" dirty="0" smtClean="0">
                <a:latin typeface="Microsoft YaHei Light" panose="020B0502040204020203" pitchFamily="34" charset="-122"/>
                <a:ea typeface="Microsoft YaHei Light" panose="020B0502040204020203" pitchFamily="34" charset="-122"/>
              </a:rPr>
              <a:t> </a:t>
            </a:r>
            <a:r>
              <a:rPr lang="en-US" sz="2800" dirty="0">
                <a:latin typeface="Microsoft YaHei Light" panose="020B0502040204020203" pitchFamily="34" charset="-122"/>
                <a:ea typeface="Microsoft YaHei Light" panose="020B0502040204020203" pitchFamily="34" charset="-122"/>
              </a:rPr>
              <a:t>(</a:t>
            </a:r>
            <a:r>
              <a:rPr lang="en-US" sz="2800" b="1" i="1" dirty="0">
                <a:solidFill>
                  <a:srgbClr val="820000"/>
                </a:solidFill>
                <a:latin typeface="Microsoft YaHei Light" panose="020B0502040204020203" pitchFamily="34" charset="-122"/>
                <a:ea typeface="Microsoft YaHei Light" panose="020B0502040204020203" pitchFamily="34" charset="-122"/>
              </a:rPr>
              <a:t>elective</a:t>
            </a:r>
            <a:r>
              <a:rPr lang="en-US" sz="2800" dirty="0">
                <a:latin typeface="Microsoft YaHei Light" panose="020B0502040204020203" pitchFamily="34" charset="-122"/>
                <a:ea typeface="Microsoft YaHei Light" panose="020B0502040204020203" pitchFamily="34" charset="-122"/>
              </a:rPr>
              <a:t>) not shown.</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44</a:t>
            </a:fld>
            <a:endParaRPr lang="ar-SA"/>
          </a:p>
        </p:txBody>
      </p:sp>
    </p:spTree>
    <p:extLst>
      <p:ext uri="{BB962C8B-B14F-4D97-AF65-F5344CB8AC3E}">
        <p14:creationId xmlns:p14="http://schemas.microsoft.com/office/powerpoint/2010/main" val="4012099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6141" y="1241419"/>
            <a:ext cx="10811435" cy="4280531"/>
          </a:xfrm>
          <a:prstGeom prst="rect">
            <a:avLst/>
          </a:prstGeom>
        </p:spPr>
        <p:txBody>
          <a:bodyPr wrap="square">
            <a:spAutoFit/>
          </a:bodyPr>
          <a:lstStyle/>
          <a:p>
            <a:pPr algn="ctr" rtl="0">
              <a:lnSpc>
                <a:spcPct val="107000"/>
              </a:lnSpc>
            </a:pPr>
            <a:r>
              <a:rPr lang="en-US" sz="3200" b="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Conclusion</a:t>
            </a:r>
            <a:endPar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Investigations are essential to allow accurate and timely patient assessment and diagnosis. </a:t>
            </a:r>
            <a:r>
              <a:rPr lang="en-US" sz="2800" i="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However</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these should not take the place of good history taking and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physical examination</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a:t>
            </a:r>
            <a:endPar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endParaRPr lang="en-US" sz="2800" dirty="0">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It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is essential to be </a:t>
            </a:r>
            <a:r>
              <a:rPr lang="en-US" sz="2800" i="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aware of the limitations and potential complications </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when requesting investigations, to make sure they are appropriate for the patient and the suspected diagnoses.</a:t>
            </a:r>
            <a:endParaRPr lang="en-US" sz="2800" dirty="0">
              <a:effectLst/>
              <a:latin typeface="Microsoft YaHei Light" panose="020B0502040204020203" pitchFamily="34" charset="-122"/>
              <a:ea typeface="Microsoft YaHei Light" panose="020B0502040204020203" pitchFamily="34" charset="-122"/>
              <a:cs typeface="Arial" panose="020B0604020202020204" pitchFamily="34" charset="0"/>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45</a:t>
            </a:fld>
            <a:endParaRPr lang="ar-SA"/>
          </a:p>
        </p:txBody>
      </p:sp>
    </p:spTree>
    <p:extLst>
      <p:ext uri="{BB962C8B-B14F-4D97-AF65-F5344CB8AC3E}">
        <p14:creationId xmlns:p14="http://schemas.microsoft.com/office/powerpoint/2010/main" val="20988087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t-BR" smtClean="0"/>
              <a:t>N J Elsaadi, BMC 2019</a:t>
            </a:r>
            <a:endParaRPr lang="ar-SA"/>
          </a:p>
        </p:txBody>
      </p:sp>
      <p:sp>
        <p:nvSpPr>
          <p:cNvPr id="3" name="Slide Number Placeholder 2"/>
          <p:cNvSpPr>
            <a:spLocks noGrp="1"/>
          </p:cNvSpPr>
          <p:nvPr>
            <p:ph type="sldNum" sz="quarter" idx="12"/>
          </p:nvPr>
        </p:nvSpPr>
        <p:spPr/>
        <p:txBody>
          <a:bodyPr/>
          <a:lstStyle/>
          <a:p>
            <a:fld id="{3F82E611-C276-4C30-AC87-79A7AFB4E99B}" type="slidenum">
              <a:rPr lang="ar-SA" smtClean="0"/>
              <a:t>46</a:t>
            </a:fld>
            <a:endParaRPr lang="ar-SA"/>
          </a:p>
        </p:txBody>
      </p:sp>
      <p:sp>
        <p:nvSpPr>
          <p:cNvPr id="5" name="Rectangle 4"/>
          <p:cNvSpPr/>
          <p:nvPr/>
        </p:nvSpPr>
        <p:spPr>
          <a:xfrm>
            <a:off x="1294408" y="2259596"/>
            <a:ext cx="9281259" cy="707886"/>
          </a:xfrm>
          <a:prstGeom prst="rect">
            <a:avLst/>
          </a:prstGeom>
        </p:spPr>
        <p:txBody>
          <a:bodyPr wrap="none">
            <a:spAutoFit/>
          </a:bodyPr>
          <a:lstStyle/>
          <a:p>
            <a:r>
              <a:rPr lang="en-US" sz="4000" b="1" dirty="0" smtClean="0">
                <a:solidFill>
                  <a:srgbClr val="0A0A80"/>
                </a:solidFill>
                <a:latin typeface="Microsoft YaHei Light" panose="020B0502040204020203" pitchFamily="34" charset="-122"/>
                <a:ea typeface="Microsoft YaHei Light" panose="020B0502040204020203" pitchFamily="34" charset="-122"/>
                <a:cs typeface="Arial" panose="020B0604020202020204" pitchFamily="34" charset="0"/>
              </a:rPr>
              <a:t>THANKS A LOT FOR YOUR ATTENTION</a:t>
            </a:r>
            <a:endParaRPr lang="ar-SA" sz="4000" dirty="0">
              <a:solidFill>
                <a:srgbClr val="0A0A80"/>
              </a:solidFill>
            </a:endParaRPr>
          </a:p>
        </p:txBody>
      </p:sp>
    </p:spTree>
    <p:extLst>
      <p:ext uri="{BB962C8B-B14F-4D97-AF65-F5344CB8AC3E}">
        <p14:creationId xmlns:p14="http://schemas.microsoft.com/office/powerpoint/2010/main" val="1225182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5350" y="291331"/>
            <a:ext cx="10572750" cy="6186309"/>
          </a:xfrm>
          <a:prstGeom prst="rect">
            <a:avLst/>
          </a:prstGeom>
        </p:spPr>
        <p:txBody>
          <a:bodyPr wrap="square">
            <a:spAutoFit/>
          </a:bodyPr>
          <a:lstStyle/>
          <a:p>
            <a:pPr algn="ctr" rtl="0"/>
            <a:r>
              <a:rPr lang="en-US" sz="3200" b="1" dirty="0">
                <a:solidFill>
                  <a:srgbClr val="002060"/>
                </a:solidFill>
                <a:latin typeface="Microsoft YaHei Light" panose="020B0502040204020203" pitchFamily="34" charset="-122"/>
                <a:ea typeface="Microsoft YaHei Light" panose="020B0502040204020203" pitchFamily="34" charset="-122"/>
              </a:rPr>
              <a:t>Key </a:t>
            </a:r>
            <a:r>
              <a:rPr lang="en-US" sz="3200" b="1" dirty="0" smtClean="0">
                <a:solidFill>
                  <a:srgbClr val="002060"/>
                </a:solidFill>
                <a:latin typeface="Microsoft YaHei Light" panose="020B0502040204020203" pitchFamily="34" charset="-122"/>
                <a:ea typeface="Microsoft YaHei Light" panose="020B0502040204020203" pitchFamily="34" charset="-122"/>
              </a:rPr>
              <a:t>Points of The Lecture</a:t>
            </a:r>
            <a:endParaRPr lang="en-US" sz="3200" b="1" dirty="0">
              <a:solidFill>
                <a:srgbClr val="002060"/>
              </a:solidFill>
              <a:latin typeface="Microsoft YaHei Light" panose="020B0502040204020203" pitchFamily="34" charset="-122"/>
              <a:ea typeface="Microsoft YaHei Light" panose="020B0502040204020203" pitchFamily="34" charset="-122"/>
            </a:endParaRPr>
          </a:p>
          <a:p>
            <a:pPr marL="457200" indent="-457200" algn="ctr" rtl="0">
              <a:buFont typeface="Arial" panose="020B0604020202020204" pitchFamily="34" charset="0"/>
              <a:buChar char="•"/>
            </a:pPr>
            <a:endParaRPr lang="en-US" sz="2800" b="1" dirty="0" smtClean="0">
              <a:latin typeface="Microsoft YaHei Light" panose="020B0502040204020203" pitchFamily="34" charset="-122"/>
              <a:ea typeface="Microsoft YaHei Light" panose="020B0502040204020203" pitchFamily="34" charset="-122"/>
            </a:endParaRPr>
          </a:p>
          <a:p>
            <a:pPr marL="457200" indent="-457200" algn="l" rtl="0">
              <a:buFont typeface="Arial" panose="020B0604020202020204" pitchFamily="34" charset="0"/>
              <a:buChar char="•"/>
            </a:pPr>
            <a:r>
              <a:rPr lang="en-US" sz="2800" dirty="0" smtClean="0">
                <a:latin typeface="Microsoft YaHei Light" panose="020B0502040204020203" pitchFamily="34" charset="-122"/>
                <a:ea typeface="Microsoft YaHei Light" panose="020B0502040204020203" pitchFamily="34" charset="-122"/>
              </a:rPr>
              <a:t>A thorough clinical history taking and physical examination of the patient are of paramount importance in making the </a:t>
            </a:r>
            <a:r>
              <a:rPr lang="en-US" sz="2800" b="1" dirty="0" smtClean="0">
                <a:latin typeface="Microsoft YaHei Light" panose="020B0502040204020203" pitchFamily="34" charset="-122"/>
                <a:ea typeface="Microsoft YaHei Light" panose="020B0502040204020203" pitchFamily="34" charset="-122"/>
              </a:rPr>
              <a:t>correct diagnosis</a:t>
            </a:r>
            <a:r>
              <a:rPr lang="en-US" sz="2800" dirty="0" smtClean="0">
                <a:latin typeface="Microsoft YaHei Light" panose="020B0502040204020203" pitchFamily="34" charset="-122"/>
                <a:ea typeface="Microsoft YaHei Light" panose="020B0502040204020203" pitchFamily="34" charset="-122"/>
              </a:rPr>
              <a:t>.</a:t>
            </a:r>
          </a:p>
          <a:p>
            <a:pPr marL="457200" indent="-457200" algn="l" rtl="0">
              <a:buFont typeface="Arial" panose="020B0604020202020204" pitchFamily="34" charset="0"/>
              <a:buChar char="•"/>
            </a:pPr>
            <a:r>
              <a:rPr lang="en-US" sz="2800" dirty="0" smtClean="0">
                <a:latin typeface="Microsoft YaHei Light" panose="020B0502040204020203" pitchFamily="34" charset="-122"/>
                <a:ea typeface="Microsoft YaHei Light" panose="020B0502040204020203" pitchFamily="34" charset="-122"/>
              </a:rPr>
              <a:t>Imaging (radiography, USG, CT scanning) and laboratory tests are </a:t>
            </a:r>
            <a:r>
              <a:rPr lang="en-US" sz="2800" b="1" dirty="0" smtClean="0">
                <a:latin typeface="Microsoft YaHei Light" panose="020B0502040204020203" pitchFamily="34" charset="-122"/>
                <a:ea typeface="Microsoft YaHei Light" panose="020B0502040204020203" pitchFamily="34" charset="-122"/>
              </a:rPr>
              <a:t>ancillary studies </a:t>
            </a:r>
            <a:r>
              <a:rPr lang="en-US" sz="2800" dirty="0" smtClean="0">
                <a:latin typeface="Microsoft YaHei Light" panose="020B0502040204020203" pitchFamily="34" charset="-122"/>
                <a:ea typeface="Microsoft YaHei Light" panose="020B0502040204020203" pitchFamily="34" charset="-122"/>
              </a:rPr>
              <a:t>and do not replace a careful clinical diagnosis.</a:t>
            </a:r>
          </a:p>
          <a:p>
            <a:pPr marL="457200" indent="-457200" algn="l" rtl="0">
              <a:buFont typeface="Arial" panose="020B0604020202020204" pitchFamily="34" charset="0"/>
              <a:buChar char="•"/>
            </a:pPr>
            <a:r>
              <a:rPr lang="en-US" sz="2800" dirty="0" smtClean="0">
                <a:latin typeface="Microsoft YaHei Light" panose="020B0502040204020203" pitchFamily="34" charset="-122"/>
                <a:ea typeface="Microsoft YaHei Light" panose="020B0502040204020203" pitchFamily="34" charset="-122"/>
              </a:rPr>
              <a:t>The prompt diagnosis of an acute surgical abdomen and the recognition and correction of physiological derangements will </a:t>
            </a:r>
            <a:r>
              <a:rPr lang="en-US" sz="2800" b="1" dirty="0" smtClean="0">
                <a:latin typeface="Microsoft YaHei Light" panose="020B0502040204020203" pitchFamily="34" charset="-122"/>
                <a:ea typeface="Microsoft YaHei Light" panose="020B0502040204020203" pitchFamily="34" charset="-122"/>
              </a:rPr>
              <a:t>save lives</a:t>
            </a:r>
            <a:r>
              <a:rPr lang="en-US" sz="2800" dirty="0" smtClean="0">
                <a:latin typeface="Microsoft YaHei Light" panose="020B0502040204020203" pitchFamily="34" charset="-122"/>
                <a:ea typeface="Microsoft YaHei Light" panose="020B0502040204020203" pitchFamily="34" charset="-122"/>
              </a:rPr>
              <a:t>.</a:t>
            </a:r>
          </a:p>
          <a:p>
            <a:pPr marL="457200" indent="-457200" algn="l" rtl="0">
              <a:buFont typeface="Arial" panose="020B0604020202020204" pitchFamily="34" charset="0"/>
              <a:buChar char="•"/>
            </a:pPr>
            <a:r>
              <a:rPr lang="en-US" sz="2800" dirty="0" smtClean="0">
                <a:latin typeface="Microsoft YaHei Light" panose="020B0502040204020203" pitchFamily="34" charset="-122"/>
                <a:ea typeface="Microsoft YaHei Light" panose="020B0502040204020203" pitchFamily="34" charset="-122"/>
              </a:rPr>
              <a:t>The evaluation of any trauma patient should follow the standard ABCD (Airway–Breathing–Circulation–Disability) </a:t>
            </a:r>
            <a:r>
              <a:rPr lang="en-US" sz="2800" b="1" dirty="0" smtClean="0">
                <a:latin typeface="Microsoft YaHei Light" panose="020B0502040204020203" pitchFamily="34" charset="-122"/>
                <a:ea typeface="Microsoft YaHei Light" panose="020B0502040204020203" pitchFamily="34" charset="-122"/>
              </a:rPr>
              <a:t>sequence of advanced trauma life support</a:t>
            </a:r>
            <a:r>
              <a:rPr lang="en-US" sz="2800" dirty="0" smtClean="0">
                <a:latin typeface="Microsoft YaHei Light" panose="020B0502040204020203" pitchFamily="34" charset="-122"/>
                <a:ea typeface="Microsoft YaHei Light" panose="020B0502040204020203" pitchFamily="34" charset="-122"/>
              </a:rPr>
              <a:t>.</a:t>
            </a:r>
            <a:endParaRPr lang="ar-SA" sz="2800" dirty="0">
              <a:latin typeface="Microsoft YaHei Light" panose="020B0502040204020203" pitchFamily="34" charset="-122"/>
              <a:ea typeface="Microsoft YaHei Light" panose="020B0502040204020203" pitchFamily="34" charset="-122"/>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5</a:t>
            </a:fld>
            <a:endParaRPr lang="ar-SA"/>
          </a:p>
        </p:txBody>
      </p:sp>
    </p:spTree>
    <p:extLst>
      <p:ext uri="{BB962C8B-B14F-4D97-AF65-F5344CB8AC3E}">
        <p14:creationId xmlns:p14="http://schemas.microsoft.com/office/powerpoint/2010/main" val="679168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2991" y="568261"/>
            <a:ext cx="10112188" cy="5690532"/>
          </a:xfrm>
          <a:prstGeom prst="rect">
            <a:avLst/>
          </a:prstGeom>
        </p:spPr>
        <p:txBody>
          <a:bodyPr wrap="square">
            <a:spAutoFit/>
          </a:bodyPr>
          <a:lstStyle/>
          <a:p>
            <a:pPr algn="ctr" rtl="0">
              <a:lnSpc>
                <a:spcPct val="107000"/>
              </a:lnSpc>
            </a:pPr>
            <a:r>
              <a:rPr lang="en-US" sz="3200" b="1" dirty="0">
                <a:solidFill>
                  <a:srgbClr val="002060"/>
                </a:solidFill>
                <a:latin typeface="Microsoft YaHei Light" panose="020B0502040204020203" pitchFamily="34" charset="-122"/>
                <a:ea typeface="Microsoft YaHei Light" panose="020B0502040204020203" pitchFamily="34" charset="-122"/>
                <a:cs typeface="Arial Unicode MS" panose="020B0604020202020204" pitchFamily="34" charset="-128"/>
              </a:rPr>
              <a:t>Abstract</a:t>
            </a:r>
            <a:endParaRPr lang="en-US" sz="3200" b="1" dirty="0">
              <a:latin typeface="Microsoft YaHei Light" panose="020B0502040204020203" pitchFamily="34" charset="-122"/>
              <a:ea typeface="Microsoft YaHei Light" panose="020B0502040204020203" pitchFamily="34" charset="-122"/>
              <a:cs typeface="Arial Unicode MS" panose="020B0604020202020204" pitchFamily="34" charset="-128"/>
            </a:endParaRPr>
          </a:p>
          <a:p>
            <a:pPr algn="l" rtl="0">
              <a:lnSpc>
                <a:spcPct val="107000"/>
              </a:lnSpc>
            </a:pP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 </a:t>
            </a:r>
          </a:p>
          <a:p>
            <a:pPr marL="457200" indent="-457200" algn="l" rtl="0">
              <a:lnSpc>
                <a:spcPct val="107000"/>
              </a:lnSpc>
              <a:buFont typeface="Wingdings" panose="05000000000000000000" pitchFamily="2" charset="2"/>
              <a:buChar char="§"/>
            </a:pP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The ‘acute abdomen’ is a common </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general surgery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emergency resulting from conditions that range from </a:t>
            </a:r>
            <a:r>
              <a:rPr lang="en-US" sz="2800" i="1" dirty="0">
                <a:solidFill>
                  <a:srgbClr val="FF0000"/>
                </a:solidFill>
                <a:latin typeface="Microsoft YaHei Light" panose="020B0502040204020203" pitchFamily="34" charset="-122"/>
                <a:ea typeface="Microsoft YaHei Light" panose="020B0502040204020203" pitchFamily="34" charset="-122"/>
                <a:cs typeface="Arial Unicode MS" panose="020B0604020202020204" pitchFamily="34" charset="-128"/>
              </a:rPr>
              <a:t>serious</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 life-threatening surgical pathologies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to </a:t>
            </a:r>
            <a:r>
              <a:rPr lang="en-US" sz="2800" i="1" dirty="0">
                <a:solidFill>
                  <a:srgbClr val="FF0000"/>
                </a:solidFill>
                <a:latin typeface="Microsoft YaHei Light" panose="020B0502040204020203" pitchFamily="34" charset="-122"/>
                <a:ea typeface="Microsoft YaHei Light" panose="020B0502040204020203" pitchFamily="34" charset="-122"/>
                <a:cs typeface="Arial Unicode MS" panose="020B0604020202020204" pitchFamily="34" charset="-128"/>
              </a:rPr>
              <a:t>benign</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 gynaecological and even medical </a:t>
            </a:r>
            <a:r>
              <a:rPr lang="en-US" sz="2800" dirty="0" smtClean="0">
                <a:latin typeface="Microsoft YaHei Light" panose="020B0502040204020203" pitchFamily="34" charset="-122"/>
                <a:ea typeface="Microsoft YaHei Light" panose="020B0502040204020203" pitchFamily="34" charset="-122"/>
                <a:cs typeface="Arial Unicode MS" panose="020B0604020202020204" pitchFamily="34" charset="-128"/>
              </a:rPr>
              <a:t>conditions.</a:t>
            </a:r>
          </a:p>
          <a:p>
            <a:pPr marL="457200" indent="-457200" algn="l" rtl="0">
              <a:lnSpc>
                <a:spcPct val="107000"/>
              </a:lnSpc>
              <a:buFont typeface="Wingdings" panose="05000000000000000000" pitchFamily="2" charset="2"/>
              <a:buChar char="§"/>
            </a:pPr>
            <a:r>
              <a:rPr lang="en-US" sz="2800" dirty="0" smtClean="0">
                <a:solidFill>
                  <a:srgbClr val="FF0000"/>
                </a:solidFill>
                <a:latin typeface="Microsoft YaHei Light" panose="020B0502040204020203" pitchFamily="34" charset="-122"/>
                <a:ea typeface="Microsoft YaHei Light" panose="020B0502040204020203" pitchFamily="34" charset="-122"/>
                <a:cs typeface="Arial Unicode MS" panose="020B0604020202020204" pitchFamily="34" charset="-128"/>
              </a:rPr>
              <a:t>Accurate </a:t>
            </a:r>
            <a:r>
              <a:rPr lang="en-US" sz="2800" dirty="0">
                <a:solidFill>
                  <a:srgbClr val="FF0000"/>
                </a:solidFill>
                <a:latin typeface="Microsoft YaHei Light" panose="020B0502040204020203" pitchFamily="34" charset="-122"/>
                <a:ea typeface="Microsoft YaHei Light" panose="020B0502040204020203" pitchFamily="34" charset="-122"/>
                <a:cs typeface="Arial Unicode MS" panose="020B0604020202020204" pitchFamily="34" charset="-128"/>
              </a:rPr>
              <a:t>diagnosis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depends on a </a:t>
            </a:r>
            <a:r>
              <a:rPr lang="en-US" sz="2800" i="1" dirty="0">
                <a:solidFill>
                  <a:srgbClr val="002060"/>
                </a:solidFill>
                <a:latin typeface="Microsoft YaHei Light" panose="020B0502040204020203" pitchFamily="34" charset="-122"/>
                <a:ea typeface="Microsoft YaHei Light" panose="020B0502040204020203" pitchFamily="34" charset="-122"/>
                <a:cs typeface="Arial Unicode MS" panose="020B0604020202020204" pitchFamily="34" charset="-128"/>
              </a:rPr>
              <a:t>structured systematic approach</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including a </a:t>
            </a:r>
            <a:r>
              <a:rPr lang="en-US" sz="2800" dirty="0" smtClean="0">
                <a:latin typeface="Microsoft YaHei Light" panose="020B0502040204020203" pitchFamily="34" charset="-122"/>
                <a:ea typeface="Microsoft YaHei Light" panose="020B0502040204020203" pitchFamily="34" charset="-122"/>
                <a:cs typeface="Arial Unicode MS" panose="020B0604020202020204" pitchFamily="34" charset="-128"/>
              </a:rPr>
              <a:t>carefully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detailed history, a thorough physical examination and appropriate investigations.</a:t>
            </a:r>
          </a:p>
          <a:p>
            <a:pPr marL="457200" indent="-457200" algn="l" rtl="0">
              <a:lnSpc>
                <a:spcPct val="107000"/>
              </a:lnSpc>
              <a:buFont typeface="Wingdings" panose="05000000000000000000" pitchFamily="2" charset="2"/>
              <a:buChar char="§"/>
            </a:pPr>
            <a:r>
              <a:rPr lang="en-US" sz="2800" dirty="0">
                <a:solidFill>
                  <a:srgbClr val="FF0000"/>
                </a:solidFill>
                <a:latin typeface="Microsoft YaHei Light" panose="020B0502040204020203" pitchFamily="34" charset="-122"/>
                <a:ea typeface="Microsoft YaHei Light" panose="020B0502040204020203" pitchFamily="34" charset="-122"/>
                <a:cs typeface="Arial Unicode MS" panose="020B0604020202020204" pitchFamily="34" charset="-128"/>
              </a:rPr>
              <a:t>Appropriate investigations </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are essential to confirm the correct diagnosis </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quickly</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 without </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delaying</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 treatment and </a:t>
            </a:r>
            <a:r>
              <a:rPr lang="en-US" sz="2800" i="1" dirty="0">
                <a:latin typeface="Microsoft YaHei Light" panose="020B0502040204020203" pitchFamily="34" charset="-122"/>
                <a:ea typeface="Microsoft YaHei Light" panose="020B0502040204020203" pitchFamily="34" charset="-122"/>
                <a:cs typeface="Arial Unicode MS" panose="020B0604020202020204" pitchFamily="34" charset="-128"/>
              </a:rPr>
              <a:t>worsening</a:t>
            </a:r>
            <a:r>
              <a:rPr lang="en-US" sz="2800" dirty="0">
                <a:latin typeface="Microsoft YaHei Light" panose="020B0502040204020203" pitchFamily="34" charset="-122"/>
                <a:ea typeface="Microsoft YaHei Light" panose="020B0502040204020203" pitchFamily="34" charset="-122"/>
                <a:cs typeface="Arial Unicode MS" panose="020B0604020202020204" pitchFamily="34" charset="-128"/>
              </a:rPr>
              <a:t> outcome.</a:t>
            </a:r>
            <a:endParaRPr lang="en-US" sz="2800" dirty="0">
              <a:effectLst/>
              <a:latin typeface="Microsoft YaHei Light" panose="020B0502040204020203" pitchFamily="34" charset="-122"/>
              <a:ea typeface="Microsoft YaHei Light" panose="020B0502040204020203" pitchFamily="34" charset="-122"/>
              <a:cs typeface="Arial Unicode MS" panose="020B0604020202020204" pitchFamily="34" charset="-128"/>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6</a:t>
            </a:fld>
            <a:endParaRPr lang="ar-SA"/>
          </a:p>
        </p:txBody>
      </p:sp>
    </p:spTree>
    <p:extLst>
      <p:ext uri="{BB962C8B-B14F-4D97-AF65-F5344CB8AC3E}">
        <p14:creationId xmlns:p14="http://schemas.microsoft.com/office/powerpoint/2010/main" val="31038043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2323" y="580016"/>
            <a:ext cx="10040815" cy="5693866"/>
          </a:xfrm>
          <a:prstGeom prst="rect">
            <a:avLst/>
          </a:prstGeom>
        </p:spPr>
        <p:txBody>
          <a:bodyPr wrap="square">
            <a:spAutoFit/>
          </a:bodyPr>
          <a:lstStyle/>
          <a:p>
            <a:pPr algn="ctr" rtl="0"/>
            <a:r>
              <a:rPr lang="en-US" sz="2800" b="1" dirty="0" smtClean="0">
                <a:solidFill>
                  <a:srgbClr val="002060"/>
                </a:solidFill>
                <a:latin typeface="Microsoft YaHei Light" panose="020B0502040204020203" pitchFamily="34" charset="-122"/>
                <a:ea typeface="Microsoft YaHei Light" panose="020B0502040204020203" pitchFamily="34" charset="-122"/>
              </a:rPr>
              <a:t>INTRODUCTION</a:t>
            </a:r>
          </a:p>
          <a:p>
            <a:pPr algn="l" rtl="0"/>
            <a:endParaRPr lang="en-US" sz="2800" b="1" dirty="0">
              <a:latin typeface="Microsoft YaHei Light" panose="020B0502040204020203" pitchFamily="34" charset="-122"/>
              <a:ea typeface="Microsoft YaHei Light" panose="020B0502040204020203" pitchFamily="34" charset="-122"/>
            </a:endParaRPr>
          </a:p>
          <a:p>
            <a:pPr algn="l" rtl="0"/>
            <a:r>
              <a:rPr lang="en-US" sz="2800" dirty="0">
                <a:latin typeface="Microsoft YaHei Light" panose="020B0502040204020203" pitchFamily="34" charset="-122"/>
                <a:ea typeface="Microsoft YaHei Light" panose="020B0502040204020203" pitchFamily="34" charset="-122"/>
              </a:rPr>
              <a:t>Abdominal pain (</a:t>
            </a:r>
            <a:r>
              <a:rPr lang="en-US" sz="2800" i="1" dirty="0">
                <a:solidFill>
                  <a:srgbClr val="002060"/>
                </a:solidFill>
                <a:latin typeface="Microsoft YaHei Light" panose="020B0502040204020203" pitchFamily="34" charset="-122"/>
                <a:ea typeface="Microsoft YaHei Light" panose="020B0502040204020203" pitchFamily="34" charset="-122"/>
              </a:rPr>
              <a:t>whether a new pain or </a:t>
            </a:r>
            <a:r>
              <a:rPr lang="en-US" sz="2800" i="1" dirty="0" smtClean="0">
                <a:solidFill>
                  <a:srgbClr val="002060"/>
                </a:solidFill>
                <a:latin typeface="Microsoft YaHei Light" panose="020B0502040204020203" pitchFamily="34" charset="-122"/>
                <a:ea typeface="Microsoft YaHei Light" panose="020B0502040204020203" pitchFamily="34" charset="-122"/>
              </a:rPr>
              <a:t>an acute </a:t>
            </a:r>
            <a:r>
              <a:rPr lang="en-US" sz="2800" i="1" dirty="0">
                <a:solidFill>
                  <a:srgbClr val="002060"/>
                </a:solidFill>
                <a:latin typeface="Microsoft YaHei Light" panose="020B0502040204020203" pitchFamily="34" charset="-122"/>
                <a:ea typeface="Microsoft YaHei Light" panose="020B0502040204020203" pitchFamily="34" charset="-122"/>
              </a:rPr>
              <a:t>exacerbation of a chronic pain</a:t>
            </a:r>
            <a:r>
              <a:rPr lang="en-US" sz="2800" dirty="0">
                <a:latin typeface="Microsoft YaHei Light" panose="020B0502040204020203" pitchFamily="34" charset="-122"/>
                <a:ea typeface="Microsoft YaHei Light" panose="020B0502040204020203" pitchFamily="34" charset="-122"/>
              </a:rPr>
              <a:t>) is one of the most common reasons why patients seek medical attention. </a:t>
            </a:r>
            <a:endParaRPr lang="en-US" sz="2800" dirty="0" smtClean="0">
              <a:latin typeface="Microsoft YaHei Light" panose="020B0502040204020203" pitchFamily="34" charset="-122"/>
              <a:ea typeface="Microsoft YaHei Light" panose="020B0502040204020203" pitchFamily="34" charset="-122"/>
            </a:endParaRPr>
          </a:p>
          <a:p>
            <a:pPr algn="l" rtl="0"/>
            <a:endParaRPr lang="en-US" sz="2800" dirty="0">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The </a:t>
            </a:r>
            <a:r>
              <a:rPr lang="en-US" sz="2800" dirty="0">
                <a:latin typeface="Microsoft YaHei Light" panose="020B0502040204020203" pitchFamily="34" charset="-122"/>
                <a:ea typeface="Microsoft YaHei Light" panose="020B0502040204020203" pitchFamily="34" charset="-122"/>
              </a:rPr>
              <a:t>main questions that the clinician needs to answer when evaluating a patient with abdominal pain </a:t>
            </a:r>
            <a:r>
              <a:rPr lang="en-US" sz="2800" dirty="0" smtClean="0">
                <a:latin typeface="Microsoft YaHei Light" panose="020B0502040204020203" pitchFamily="34" charset="-122"/>
                <a:ea typeface="Microsoft YaHei Light" panose="020B0502040204020203" pitchFamily="34" charset="-122"/>
              </a:rPr>
              <a:t>are:</a:t>
            </a:r>
          </a:p>
          <a:p>
            <a:pPr marL="457200" indent="-4572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a:t>
            </a:r>
            <a:r>
              <a:rPr lang="en-US" sz="2800" i="1" dirty="0" smtClean="0">
                <a:solidFill>
                  <a:srgbClr val="002060"/>
                </a:solidFill>
                <a:latin typeface="Microsoft YaHei Light" panose="020B0502040204020203" pitchFamily="34" charset="-122"/>
                <a:ea typeface="Microsoft YaHei Light" panose="020B0502040204020203" pitchFamily="34" charset="-122"/>
              </a:rPr>
              <a:t>Does </a:t>
            </a:r>
            <a:r>
              <a:rPr lang="en-US" sz="2800" i="1" dirty="0">
                <a:solidFill>
                  <a:srgbClr val="002060"/>
                </a:solidFill>
                <a:latin typeface="Microsoft YaHei Light" panose="020B0502040204020203" pitchFamily="34" charset="-122"/>
                <a:ea typeface="Microsoft YaHei Light" panose="020B0502040204020203" pitchFamily="34" charset="-122"/>
              </a:rPr>
              <a:t>the patient have an acute abdomen or not</a:t>
            </a:r>
            <a:r>
              <a:rPr lang="en-US" sz="2800" i="1" dirty="0" smtClean="0">
                <a:solidFill>
                  <a:srgbClr val="002060"/>
                </a:solidFill>
                <a:latin typeface="Microsoft YaHei Light" panose="020B0502040204020203" pitchFamily="34" charset="-122"/>
                <a:ea typeface="Microsoft YaHei Light" panose="020B0502040204020203" pitchFamily="34" charset="-122"/>
              </a:rPr>
              <a:t>?’</a:t>
            </a:r>
            <a:endParaRPr lang="en-US" sz="2800" dirty="0" smtClean="0">
              <a:latin typeface="Microsoft YaHei Light" panose="020B0502040204020203" pitchFamily="34" charset="-122"/>
              <a:ea typeface="Microsoft YaHei Light" panose="020B0502040204020203" pitchFamily="34" charset="-122"/>
            </a:endParaRPr>
          </a:p>
          <a:p>
            <a:pPr marL="457200" indent="-457200" algn="l" rtl="0">
              <a:buFont typeface="Wingdings" panose="05000000000000000000" pitchFamily="2" charset="2"/>
              <a:buChar char="§"/>
            </a:pPr>
            <a:r>
              <a:rPr lang="en-US" sz="2800" dirty="0" smtClean="0">
                <a:latin typeface="Microsoft YaHei Light" panose="020B0502040204020203" pitchFamily="34" charset="-122"/>
                <a:ea typeface="Microsoft YaHei Light" panose="020B0502040204020203" pitchFamily="34" charset="-122"/>
              </a:rPr>
              <a:t>‘</a:t>
            </a:r>
            <a:r>
              <a:rPr lang="en-US" sz="2800" i="1" dirty="0" smtClean="0">
                <a:solidFill>
                  <a:srgbClr val="002060"/>
                </a:solidFill>
                <a:latin typeface="Microsoft YaHei Light" panose="020B0502040204020203" pitchFamily="34" charset="-122"/>
                <a:ea typeface="Microsoft YaHei Light" panose="020B0502040204020203" pitchFamily="34" charset="-122"/>
              </a:rPr>
              <a:t>Does </a:t>
            </a:r>
            <a:r>
              <a:rPr lang="en-US" sz="2800" i="1" dirty="0">
                <a:solidFill>
                  <a:srgbClr val="002060"/>
                </a:solidFill>
                <a:latin typeface="Microsoft YaHei Light" panose="020B0502040204020203" pitchFamily="34" charset="-122"/>
                <a:ea typeface="Microsoft YaHei Light" panose="020B0502040204020203" pitchFamily="34" charset="-122"/>
              </a:rPr>
              <a:t>the patient need an operation?’ </a:t>
            </a:r>
            <a:endParaRPr lang="en-US" sz="2800" i="1" dirty="0" smtClean="0">
              <a:solidFill>
                <a:srgbClr val="002060"/>
              </a:solidFill>
              <a:latin typeface="Microsoft YaHei Light" panose="020B0502040204020203" pitchFamily="34" charset="-122"/>
              <a:ea typeface="Microsoft YaHei Light" panose="020B0502040204020203" pitchFamily="34" charset="-122"/>
            </a:endParaRPr>
          </a:p>
          <a:p>
            <a:pPr algn="l" rtl="0"/>
            <a:r>
              <a:rPr lang="en-US" sz="2800" dirty="0" smtClean="0">
                <a:latin typeface="Microsoft YaHei Light" panose="020B0502040204020203" pitchFamily="34" charset="-122"/>
                <a:ea typeface="Microsoft YaHei Light" panose="020B0502040204020203" pitchFamily="34" charset="-122"/>
              </a:rPr>
              <a:t>Without </a:t>
            </a:r>
            <a:r>
              <a:rPr lang="en-US" sz="2800" dirty="0">
                <a:latin typeface="Microsoft YaHei Light" panose="020B0502040204020203" pitchFamily="34" charset="-122"/>
                <a:ea typeface="Microsoft YaHei Light" panose="020B0502040204020203" pitchFamily="34" charset="-122"/>
              </a:rPr>
              <a:t>prompt diagnosis and treatment, an ‘acute abdomen’ may lead to serious complications and possibly the patient’s death</a:t>
            </a:r>
            <a:r>
              <a:rPr lang="en-US" sz="2800" dirty="0" smtClean="0">
                <a:latin typeface="Microsoft YaHei Light" panose="020B0502040204020203" pitchFamily="34" charset="-122"/>
                <a:ea typeface="Microsoft YaHei Light" panose="020B0502040204020203" pitchFamily="34" charset="-122"/>
              </a:rPr>
              <a:t>.</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7</a:t>
            </a:fld>
            <a:endParaRPr lang="ar-SA"/>
          </a:p>
        </p:txBody>
      </p:sp>
    </p:spTree>
    <p:extLst>
      <p:ext uri="{BB962C8B-B14F-4D97-AF65-F5344CB8AC3E}">
        <p14:creationId xmlns:p14="http://schemas.microsoft.com/office/powerpoint/2010/main" val="2069508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7824" y="786280"/>
            <a:ext cx="10497312" cy="2463367"/>
          </a:xfrm>
          <a:prstGeom prst="rect">
            <a:avLst/>
          </a:prstGeom>
        </p:spPr>
        <p:txBody>
          <a:bodyPr wrap="square">
            <a:spAutoFit/>
          </a:bodyPr>
          <a:lstStyle/>
          <a:p>
            <a:pPr algn="ctr" rtl="0">
              <a:lnSpc>
                <a:spcPct val="107000"/>
              </a:lnSpc>
            </a:pPr>
            <a:r>
              <a:rPr lang="en-US" sz="3200" b="1" dirty="0">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The assessment of the acute </a:t>
            </a:r>
            <a:r>
              <a:rPr lang="en-US" sz="3200" b="1" dirty="0" smtClean="0">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abdomen</a:t>
            </a:r>
          </a:p>
          <a:p>
            <a:pPr algn="l" rtl="0">
              <a:lnSpc>
                <a:spcPct val="107000"/>
              </a:lnSpc>
            </a:pPr>
            <a:endParaRPr lang="en-US" sz="2800" b="1" dirty="0">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endParaRPr>
          </a:p>
          <a:p>
            <a:pPr algn="l" rtl="0">
              <a:lnSpc>
                <a:spcPct val="107000"/>
              </a:lnSpc>
            </a:pPr>
            <a:r>
              <a:rPr lang="en-US" sz="2800"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The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assessment of the acute abdomen</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which accounts for up to 50% of non-traumatic emergency </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hospital admissions</a:t>
            </a:r>
            <a:r>
              <a:rPr lang="en-US" sz="2800" dirty="0">
                <a:latin typeface="Microsoft YaHei Light" panose="020B0502040204020203" pitchFamily="34" charset="-122"/>
                <a:ea typeface="Microsoft YaHei Light" panose="020B0502040204020203" pitchFamily="34" charset="-122"/>
                <a:cs typeface="Arial" panose="020B0604020202020204" pitchFamily="34" charset="0"/>
              </a:rPr>
              <a:t>, is a main requirement of </a:t>
            </a:r>
            <a:r>
              <a:rPr lang="en-US" sz="2800"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the Surgical </a:t>
            </a:r>
            <a:r>
              <a:rPr lang="en-US" sz="2800" dirty="0" smtClean="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Curriculum</a:t>
            </a:r>
            <a:r>
              <a:rPr lang="en-US" sz="2800" dirty="0" smtClean="0">
                <a:latin typeface="Microsoft YaHei Light" panose="020B0502040204020203" pitchFamily="34" charset="-122"/>
                <a:ea typeface="Microsoft YaHei Light" panose="020B0502040204020203" pitchFamily="34" charset="-122"/>
                <a:cs typeface="Arial" panose="020B0604020202020204" pitchFamily="34" charset="0"/>
              </a:rPr>
              <a:t>.</a:t>
            </a: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8</a:t>
            </a:fld>
            <a:endParaRPr lang="ar-SA"/>
          </a:p>
        </p:txBody>
      </p:sp>
    </p:spTree>
    <p:extLst>
      <p:ext uri="{BB962C8B-B14F-4D97-AF65-F5344CB8AC3E}">
        <p14:creationId xmlns:p14="http://schemas.microsoft.com/office/powerpoint/2010/main" val="3119389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7824" y="733525"/>
            <a:ext cx="10497312" cy="5822363"/>
          </a:xfrm>
          <a:prstGeom prst="rect">
            <a:avLst/>
          </a:prstGeom>
        </p:spPr>
        <p:txBody>
          <a:bodyPr wrap="square">
            <a:spAutoFit/>
          </a:bodyPr>
          <a:lstStyle/>
          <a:p>
            <a:pPr algn="ctr" rtl="0">
              <a:lnSpc>
                <a:spcPct val="107000"/>
              </a:lnSpc>
            </a:pPr>
            <a:r>
              <a:rPr lang="en-US" sz="3200" b="1" dirty="0" smtClean="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The </a:t>
            </a:r>
            <a:r>
              <a:rPr lang="en-US" sz="3200" b="1" dirty="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Surgical </a:t>
            </a:r>
            <a:r>
              <a:rPr lang="en-US" sz="3200" b="1" dirty="0" smtClean="0">
                <a:solidFill>
                  <a:srgbClr val="0070C0"/>
                </a:solidFill>
                <a:latin typeface="Microsoft YaHei Light" panose="020B0502040204020203" pitchFamily="34" charset="-122"/>
                <a:ea typeface="Microsoft YaHei Light" panose="020B0502040204020203" pitchFamily="34" charset="-122"/>
                <a:cs typeface="Arial" panose="020B0604020202020204" pitchFamily="34" charset="0"/>
              </a:rPr>
              <a:t>Curriculum</a:t>
            </a:r>
          </a:p>
          <a:p>
            <a:pPr algn="l" rtl="0">
              <a:lnSpc>
                <a:spcPct val="107000"/>
              </a:lnSpc>
            </a:pPr>
            <a:r>
              <a:rPr lang="en-US" sz="3200" b="1" i="1" dirty="0">
                <a:latin typeface="Microsoft YaHei Light" panose="020B0502040204020203" pitchFamily="34" charset="-122"/>
                <a:ea typeface="Microsoft YaHei Light" panose="020B0502040204020203" pitchFamily="34" charset="-122"/>
                <a:cs typeface="Arial" panose="020B0604020202020204" pitchFamily="34" charset="0"/>
              </a:rPr>
              <a:t>I</a:t>
            </a:r>
            <a:r>
              <a:rPr lang="en-US" sz="3200" b="1" i="1" dirty="0" smtClean="0">
                <a:latin typeface="Microsoft YaHei Light" panose="020B0502040204020203" pitchFamily="34" charset="-122"/>
                <a:ea typeface="Microsoft YaHei Light" panose="020B0502040204020203" pitchFamily="34" charset="-122"/>
                <a:cs typeface="Arial" panose="020B0604020202020204" pitchFamily="34" charset="0"/>
              </a:rPr>
              <a:t>t </a:t>
            </a:r>
            <a:r>
              <a:rPr lang="en-US" sz="3200" b="1" i="1" dirty="0">
                <a:latin typeface="Microsoft YaHei Light" panose="020B0502040204020203" pitchFamily="34" charset="-122"/>
                <a:ea typeface="Microsoft YaHei Light" panose="020B0502040204020203" pitchFamily="34" charset="-122"/>
                <a:cs typeface="Arial" panose="020B0604020202020204" pitchFamily="34" charset="0"/>
              </a:rPr>
              <a:t>states </a:t>
            </a:r>
            <a:r>
              <a:rPr lang="en-US" sz="3200" b="1" i="1" dirty="0" smtClean="0">
                <a:latin typeface="Microsoft YaHei Light" panose="020B0502040204020203" pitchFamily="34" charset="-122"/>
                <a:ea typeface="Microsoft YaHei Light" panose="020B0502040204020203" pitchFamily="34" charset="-122"/>
                <a:cs typeface="Arial" panose="020B0604020202020204" pitchFamily="34" charset="0"/>
              </a:rPr>
              <a:t>that </a:t>
            </a:r>
            <a:r>
              <a:rPr lang="en-US" sz="3200" b="1" i="1" dirty="0">
                <a:latin typeface="Microsoft YaHei Light" panose="020B0502040204020203" pitchFamily="34" charset="-122"/>
                <a:ea typeface="Microsoft YaHei Light" panose="020B0502040204020203" pitchFamily="34" charset="-122"/>
                <a:cs typeface="Arial" panose="020B0604020202020204" pitchFamily="34" charset="0"/>
              </a:rPr>
              <a:t>for the acute </a:t>
            </a:r>
            <a:r>
              <a:rPr lang="en-US" sz="3200" b="1" i="1" dirty="0" smtClean="0">
                <a:latin typeface="Microsoft YaHei Light" panose="020B0502040204020203" pitchFamily="34" charset="-122"/>
                <a:ea typeface="Microsoft YaHei Light" panose="020B0502040204020203" pitchFamily="34" charset="-122"/>
                <a:cs typeface="Arial" panose="020B0604020202020204" pitchFamily="34" charset="0"/>
              </a:rPr>
              <a:t>abdomen, </a:t>
            </a:r>
            <a:r>
              <a:rPr lang="en-US" sz="3200" b="1" i="1" dirty="0">
                <a:latin typeface="Microsoft YaHei Light" panose="020B0502040204020203" pitchFamily="34" charset="-122"/>
                <a:ea typeface="Microsoft YaHei Light" panose="020B0502040204020203" pitchFamily="34" charset="-122"/>
                <a:cs typeface="Arial" panose="020B0604020202020204" pitchFamily="34" charset="0"/>
              </a:rPr>
              <a:t>stated trainees should be able to</a:t>
            </a:r>
            <a:r>
              <a:rPr lang="en-US" sz="3200" b="1" i="1" dirty="0" smtClean="0">
                <a:latin typeface="Microsoft YaHei Light" panose="020B0502040204020203" pitchFamily="34" charset="-122"/>
                <a:ea typeface="Microsoft YaHei Light" panose="020B0502040204020203" pitchFamily="34" charset="-122"/>
                <a:cs typeface="Arial" panose="020B0604020202020204" pitchFamily="34" charset="0"/>
              </a:rPr>
              <a:t>:</a:t>
            </a:r>
          </a:p>
          <a:p>
            <a:pPr algn="l" rtl="0">
              <a:lnSpc>
                <a:spcPct val="107000"/>
              </a:lnSpc>
            </a:pPr>
            <a:endParaRPr lang="en-US" sz="2400" b="1" dirty="0">
              <a:latin typeface="Microsoft YaHei Light" panose="020B0502040204020203" pitchFamily="34" charset="-122"/>
              <a:ea typeface="Microsoft YaHei Light" panose="020B0502040204020203" pitchFamily="34" charset="-122"/>
              <a:cs typeface="Arial" panose="020B0604020202020204" pitchFamily="34" charset="0"/>
            </a:endParaRPr>
          </a:p>
          <a:p>
            <a:pPr marL="457200" marR="0" algn="l" rtl="0">
              <a:lnSpc>
                <a:spcPct val="107000"/>
              </a:lnSpc>
              <a:spcBef>
                <a:spcPts val="0"/>
              </a:spcBef>
              <a:spcAft>
                <a:spcPts val="0"/>
              </a:spcAft>
            </a:pP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“assess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and provide </a:t>
            </a:r>
            <a:r>
              <a:rPr lang="en-US" sz="2800" b="1"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the</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 </a:t>
            </a:r>
            <a:r>
              <a:rPr lang="en-US" sz="2800" b="1"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early care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of a patient presenting with acute abdominal symptoms and signs. This should include </a:t>
            </a:r>
            <a:r>
              <a:rPr lang="en-US" sz="2800" b="1" i="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localized and generalized peritonitis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(acute cholecystitis, acute diverticulitis, acute pancreatitis, visceral perforation, acute appendicitis and acute gynaecological conditions), </a:t>
            </a:r>
            <a:r>
              <a:rPr lang="en-US" sz="2800" b="1" i="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obstruction</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 (small and large bowel </a:t>
            </a: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vs </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obstructed herniae, adhesions, colonic carcinoma) and </a:t>
            </a:r>
            <a:r>
              <a:rPr lang="en-US" sz="2800" b="1" i="1" dirty="0">
                <a:solidFill>
                  <a:srgbClr val="820000"/>
                </a:solidFill>
                <a:latin typeface="Microsoft YaHei Light" panose="020B0502040204020203" pitchFamily="34" charset="-122"/>
                <a:ea typeface="Microsoft YaHei Light" panose="020B0502040204020203" pitchFamily="34" charset="-122"/>
                <a:cs typeface="Arial" panose="020B0604020202020204" pitchFamily="34" charset="0"/>
              </a:rPr>
              <a:t>localised abdominal pain</a:t>
            </a:r>
            <a:r>
              <a:rPr lang="en-US" sz="2800" dirty="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 (biliary colic, non-specific abdominal pain</a:t>
            </a:r>
            <a:r>
              <a:rPr lang="en-US" sz="2800" dirty="0" smtClean="0">
                <a:solidFill>
                  <a:srgbClr val="002060"/>
                </a:solidFill>
                <a:latin typeface="Microsoft YaHei Light" panose="020B0502040204020203" pitchFamily="34" charset="-122"/>
                <a:ea typeface="Microsoft YaHei Light" panose="020B0502040204020203" pitchFamily="34" charset="-122"/>
                <a:cs typeface="Arial" panose="020B0604020202020204" pitchFamily="34" charset="0"/>
              </a:rPr>
              <a:t>).”</a:t>
            </a:r>
            <a:endParaRPr lang="en-US" sz="2800" dirty="0">
              <a:effectLst/>
              <a:latin typeface="Microsoft YaHei Light" panose="020B0502040204020203" pitchFamily="34" charset="-122"/>
              <a:ea typeface="Microsoft YaHei Light" panose="020B0502040204020203" pitchFamily="34" charset="-122"/>
              <a:cs typeface="Arial" panose="020B0604020202020204" pitchFamily="34" charset="0"/>
            </a:endParaRPr>
          </a:p>
        </p:txBody>
      </p:sp>
      <p:sp>
        <p:nvSpPr>
          <p:cNvPr id="3" name="Footer Placeholder 2"/>
          <p:cNvSpPr>
            <a:spLocks noGrp="1"/>
          </p:cNvSpPr>
          <p:nvPr>
            <p:ph type="ftr" sz="quarter" idx="11"/>
          </p:nvPr>
        </p:nvSpPr>
        <p:spPr/>
        <p:txBody>
          <a:bodyPr/>
          <a:lstStyle/>
          <a:p>
            <a:r>
              <a:rPr lang="pt-BR" smtClean="0"/>
              <a:t>N J Elsaadi, BMC 2019</a:t>
            </a:r>
            <a:endParaRPr lang="ar-SA"/>
          </a:p>
        </p:txBody>
      </p:sp>
      <p:sp>
        <p:nvSpPr>
          <p:cNvPr id="4" name="Slide Number Placeholder 3"/>
          <p:cNvSpPr>
            <a:spLocks noGrp="1"/>
          </p:cNvSpPr>
          <p:nvPr>
            <p:ph type="sldNum" sz="quarter" idx="12"/>
          </p:nvPr>
        </p:nvSpPr>
        <p:spPr/>
        <p:txBody>
          <a:bodyPr/>
          <a:lstStyle/>
          <a:p>
            <a:fld id="{3F82E611-C276-4C30-AC87-79A7AFB4E99B}" type="slidenum">
              <a:rPr lang="ar-SA" smtClean="0"/>
              <a:t>9</a:t>
            </a:fld>
            <a:endParaRPr lang="ar-SA"/>
          </a:p>
        </p:txBody>
      </p:sp>
    </p:spTree>
    <p:extLst>
      <p:ext uri="{BB962C8B-B14F-4D97-AF65-F5344CB8AC3E}">
        <p14:creationId xmlns:p14="http://schemas.microsoft.com/office/powerpoint/2010/main" val="6337635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4258</TotalTime>
  <Words>4959</Words>
  <Application>Microsoft Office PowerPoint</Application>
  <PresentationFormat>Widescreen</PresentationFormat>
  <Paragraphs>551</Paragraphs>
  <Slides>46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 Unicode MS</vt:lpstr>
      <vt:lpstr>Microsoft YaHei Light</vt:lpstr>
      <vt:lpstr>Arial</vt:lpstr>
      <vt:lpstr>Calibri</vt:lpstr>
      <vt:lpstr>Calibri Light</vt:lpstr>
      <vt:lpstr>Times New Roman</vt:lpstr>
      <vt:lpstr>Wingdings</vt:lpstr>
      <vt:lpstr>Office Theme</vt:lpstr>
      <vt:lpstr>PowerPoint Presentation</vt:lpstr>
      <vt:lpstr>Acute Abdomen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‏‏مستخدم Windows</dc:creator>
  <cp:lastModifiedBy>SARA</cp:lastModifiedBy>
  <cp:revision>118</cp:revision>
  <dcterms:created xsi:type="dcterms:W3CDTF">2018-11-07T18:29:36Z</dcterms:created>
  <dcterms:modified xsi:type="dcterms:W3CDTF">2020-06-20T07:57:11Z</dcterms:modified>
</cp:coreProperties>
</file>