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4" r:id="rId3"/>
    <p:sldId id="259" r:id="rId4"/>
    <p:sldId id="257" r:id="rId5"/>
    <p:sldId id="261" r:id="rId6"/>
    <p:sldId id="258" r:id="rId7"/>
    <p:sldId id="260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em" initials="s" lastIdx="1" clrIdx="0">
    <p:extLst>
      <p:ext uri="{19B8F6BF-5375-455C-9EA6-DF929625EA0E}">
        <p15:presenceInfo xmlns:p15="http://schemas.microsoft.com/office/powerpoint/2012/main" userId="sale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32" autoAdjust="0"/>
  </p:normalViewPr>
  <p:slideViewPr>
    <p:cSldViewPr snapToGrid="0">
      <p:cViewPr varScale="1">
        <p:scale>
          <a:sx n="65" d="100"/>
          <a:sy n="65" d="100"/>
        </p:scale>
        <p:origin x="648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961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77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1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66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89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2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77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3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48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62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5451F-BC79-4507-AAAC-560629798A1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41B0DE0-B104-4DF1-AEF2-805B084C1A9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45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f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E7A33-47DB-4469-B75E-5A72AE4F5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504" y="42535"/>
            <a:ext cx="8637587" cy="554962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Libyan International Medical University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7A6F49-EDB0-481E-A245-757D553F3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515" y="1895717"/>
            <a:ext cx="9686950" cy="694690"/>
          </a:xfrm>
        </p:spPr>
        <p:txBody>
          <a:bodyPr>
            <a:noAutofit/>
          </a:bodyPr>
          <a:lstStyle/>
          <a:p>
            <a:r>
              <a:rPr lang="en-US" sz="3600" cap="none" dirty="0" smtClean="0"/>
              <a:t>The Importance</a:t>
            </a:r>
            <a:r>
              <a:rPr lang="en-US" sz="3600" dirty="0" smtClean="0"/>
              <a:t> </a:t>
            </a:r>
            <a:r>
              <a:rPr lang="en-US" sz="3600" cap="none" dirty="0"/>
              <a:t>of Literature Review in Research.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DA9CA3D4-2734-4A64-A4F9-B3FBBAE0A6C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7" y="137123"/>
            <a:ext cx="1553497" cy="1107624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EAADBE2-A653-4CAD-B8AD-D00994E61F4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355" y="42535"/>
            <a:ext cx="1415845" cy="14158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87A760-2F3E-4B4B-87F1-0C420EBB3C4A}"/>
              </a:ext>
            </a:extLst>
          </p:cNvPr>
          <p:cNvSpPr txBox="1"/>
          <p:nvPr/>
        </p:nvSpPr>
        <p:spPr>
          <a:xfrm>
            <a:off x="253365" y="3936067"/>
            <a:ext cx="34423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BY : SALEM IBRAHIM OSMAN</a:t>
            </a:r>
          </a:p>
          <a:p>
            <a:r>
              <a:rPr lang="en-US" dirty="0"/>
              <a:t>ID : 3799</a:t>
            </a:r>
          </a:p>
          <a:p>
            <a:r>
              <a:rPr lang="en-US" dirty="0"/>
              <a:t>Email:salem_3799@limu.edu.ly</a:t>
            </a:r>
          </a:p>
        </p:txBody>
      </p:sp>
      <p:pic>
        <p:nvPicPr>
          <p:cNvPr id="6" name="Picture 5" descr="A computer on a stack of books&#10;&#10;Description automatically generated with medium confidence">
            <a:extLst>
              <a:ext uri="{FF2B5EF4-FFF2-40B4-BE49-F238E27FC236}">
                <a16:creationId xmlns:a16="http://schemas.microsoft.com/office/drawing/2014/main" id="{35112347-DD58-4770-99EE-F3D1A6D838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921" y="3546002"/>
            <a:ext cx="3890079" cy="264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4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0FA06-A197-4557-83C5-C1218FBD8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131" y="486032"/>
            <a:ext cx="6577652" cy="897926"/>
          </a:xfrm>
        </p:spPr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60934-B056-4319-A7CE-CC865ACBC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131" y="1771138"/>
            <a:ext cx="11050799" cy="2405436"/>
          </a:xfrm>
        </p:spPr>
        <p:txBody>
          <a:bodyPr/>
          <a:lstStyle/>
          <a:p>
            <a:r>
              <a:rPr lang="en-US" dirty="0"/>
              <a:t>Definition for Literature Review.</a:t>
            </a:r>
          </a:p>
          <a:p>
            <a:r>
              <a:rPr lang="en-US" dirty="0"/>
              <a:t>Importance of Literature Review in Research.</a:t>
            </a:r>
          </a:p>
          <a:p>
            <a:r>
              <a:rPr lang="en-US" dirty="0"/>
              <a:t>Purpose of Literature Review.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34B05E-3CEA-4A4B-A4C0-E96E08D0AA62}"/>
              </a:ext>
            </a:extLst>
          </p:cNvPr>
          <p:cNvSpPr txBox="1"/>
          <p:nvPr/>
        </p:nvSpPr>
        <p:spPr>
          <a:xfrm>
            <a:off x="5397844" y="5763053"/>
            <a:ext cx="6100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882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6799FA-D18D-45FF-8159-C826F0E36B60}"/>
              </a:ext>
            </a:extLst>
          </p:cNvPr>
          <p:cNvSpPr txBox="1"/>
          <p:nvPr/>
        </p:nvSpPr>
        <p:spPr>
          <a:xfrm>
            <a:off x="5175422" y="5773469"/>
            <a:ext cx="6100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123271-C88F-4C0C-B664-B63D7AA44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4" y="435188"/>
            <a:ext cx="9603275" cy="760670"/>
          </a:xfrm>
        </p:spPr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39E02-016A-45AC-9EC2-0F45605F7BA8}"/>
              </a:ext>
            </a:extLst>
          </p:cNvPr>
          <p:cNvSpPr txBox="1"/>
          <p:nvPr/>
        </p:nvSpPr>
        <p:spPr>
          <a:xfrm>
            <a:off x="1927654" y="2471352"/>
            <a:ext cx="782594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 literature review is an overview of the previously published works on a specific topic. The term can refer to a full scholarly paper or a section of a scholarly work such as a book, or an article.</a:t>
            </a:r>
            <a:endParaRPr lang="en-US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BE199D-F8FE-444F-840A-B17C48F30334}"/>
              </a:ext>
            </a:extLst>
          </p:cNvPr>
          <p:cNvSpPr txBox="1"/>
          <p:nvPr/>
        </p:nvSpPr>
        <p:spPr>
          <a:xfrm>
            <a:off x="932936" y="1948132"/>
            <a:ext cx="61001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354019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60B6C-7A71-4213-BAC9-D0D781AD0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79" y="175260"/>
            <a:ext cx="9603275" cy="908874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en-US" dirty="0"/>
              <a:t> </a:t>
            </a:r>
            <a:r>
              <a:rPr lang="en-US" b="1" i="0" dirty="0">
                <a:solidFill>
                  <a:srgbClr val="07080F"/>
                </a:solidFill>
                <a:effectLst/>
                <a:latin typeface="inherit"/>
              </a:rPr>
              <a:t>Importance of literature review in research</a:t>
            </a:r>
            <a:r>
              <a:rPr lang="en-US" b="1" i="0" dirty="0">
                <a:solidFill>
                  <a:srgbClr val="07080F"/>
                </a:solidFill>
                <a:effectLst/>
                <a:latin typeface="Lato" panose="020B0604020202020204" pitchFamily="34" charset="0"/>
              </a:rPr>
              <a:t/>
            </a:r>
            <a:br>
              <a:rPr lang="en-US" b="1" i="0" dirty="0">
                <a:solidFill>
                  <a:srgbClr val="07080F"/>
                </a:solidFill>
                <a:effectLst/>
                <a:latin typeface="Lato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3FE91-99ED-4D5D-80D3-0A2597A42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479" y="1857375"/>
            <a:ext cx="11555761" cy="42951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 It brings out the dialects of contradictions between different thoughts within the field to establish facts.</a:t>
            </a:r>
          </a:p>
          <a:p>
            <a:pPr marL="0" indent="0" algn="l" fontAlgn="base">
              <a:buNone/>
            </a:pPr>
            <a:r>
              <a:rPr lang="en-US" b="0" i="0" dirty="0">
                <a:solidFill>
                  <a:srgbClr val="353535"/>
                </a:solidFill>
                <a:effectLst/>
                <a:latin typeface="inherit"/>
              </a:rPr>
              <a:t>2 It helps in calculating the impact of the latest information in the field by mapping their progress of knowledge.</a:t>
            </a:r>
          </a:p>
          <a:p>
            <a:pPr marL="0" indent="0">
              <a:buNone/>
            </a:pPr>
            <a:r>
              <a:rPr lang="en-US" dirty="0"/>
              <a:t>3 The research gaps scrutinized initially are further explored to establish the latest facts of theories to add value to the field.</a:t>
            </a:r>
          </a:p>
          <a:p>
            <a:pPr marL="0" indent="0">
              <a:buNone/>
            </a:pPr>
            <a:r>
              <a:rPr lang="en-US" dirty="0"/>
              <a:t>4 Indicates the current research place in the schema of a particular field.</a:t>
            </a:r>
          </a:p>
          <a:p>
            <a:pPr marL="0" indent="0">
              <a:buNone/>
            </a:pPr>
            <a:r>
              <a:rPr lang="en-US" dirty="0"/>
              <a:t>5 Provides information for relevancy and coherency to check the research.</a:t>
            </a:r>
          </a:p>
          <a:p>
            <a:pPr marL="0" indent="0">
              <a:buNone/>
            </a:pPr>
            <a:r>
              <a:rPr lang="en-US" dirty="0"/>
              <a:t>6 Justifies the research and sets up the research question.</a:t>
            </a:r>
          </a:p>
          <a:p>
            <a:pPr marL="0" indent="0">
              <a:buNone/>
            </a:pPr>
            <a:r>
              <a:rPr lang="en-US" dirty="0"/>
              <a:t>7 Helps to adopt a more suitable methodology for the research by examining the strengths and weaknesses of existing research in the same field.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E39953-4FD8-4BF9-8B42-22F89E210342}"/>
              </a:ext>
            </a:extLst>
          </p:cNvPr>
          <p:cNvSpPr txBox="1"/>
          <p:nvPr/>
        </p:nvSpPr>
        <p:spPr>
          <a:xfrm>
            <a:off x="5373130" y="5783168"/>
            <a:ext cx="6100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53263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C48690-0951-45F8-8CA0-6426F90D2EBE}"/>
              </a:ext>
            </a:extLst>
          </p:cNvPr>
          <p:cNvSpPr txBox="1"/>
          <p:nvPr/>
        </p:nvSpPr>
        <p:spPr>
          <a:xfrm>
            <a:off x="273909" y="171105"/>
            <a:ext cx="610011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8 Increases the value of the results by comparing it with the existing literature.</a:t>
            </a:r>
          </a:p>
          <a:p>
            <a:endParaRPr lang="en-US" dirty="0"/>
          </a:p>
          <a:p>
            <a:r>
              <a:rPr lang="en-US" dirty="0"/>
              <a:t>9 Provides a point of reference by writing the findings.</a:t>
            </a:r>
          </a:p>
          <a:p>
            <a:endParaRPr lang="en-US" dirty="0"/>
          </a:p>
          <a:p>
            <a:r>
              <a:rPr lang="en-US" dirty="0"/>
              <a:t>10 The more the reference of relevant sources of it could increase more of its trustworthiness with the readers.</a:t>
            </a:r>
          </a:p>
          <a:p>
            <a:endParaRPr lang="en-US" dirty="0"/>
          </a:p>
          <a:p>
            <a:r>
              <a:rPr lang="en-US" dirty="0"/>
              <a:t>11 By preventing plagiarism, it saves the scientific manuscript from rejection and thus also saves a lot of time and money.</a:t>
            </a:r>
          </a:p>
          <a:p>
            <a:endParaRPr lang="en-US" dirty="0"/>
          </a:p>
          <a:p>
            <a:r>
              <a:rPr lang="en-US" dirty="0"/>
              <a:t>12 </a:t>
            </a:r>
            <a:r>
              <a:rPr lang="en-US" b="0" i="0" dirty="0">
                <a:solidFill>
                  <a:srgbClr val="353535"/>
                </a:solidFill>
                <a:effectLst/>
                <a:latin typeface="inherit"/>
              </a:rPr>
              <a:t>Helps to compare and contrast to  show the originality and uniqueness of the research than that of the existing other researches.</a:t>
            </a:r>
          </a:p>
          <a:p>
            <a:endParaRPr lang="en-US" dirty="0">
              <a:solidFill>
                <a:srgbClr val="353535"/>
              </a:solidFill>
              <a:latin typeface="inherit"/>
            </a:endParaRPr>
          </a:p>
          <a:p>
            <a:r>
              <a:rPr lang="en-US" b="0" i="0" dirty="0">
                <a:solidFill>
                  <a:srgbClr val="353535"/>
                </a:solidFill>
                <a:effectLst/>
                <a:latin typeface="inherit"/>
              </a:rPr>
              <a:t>13 Rationalizes the need for conducting the particular research in a given field.</a:t>
            </a:r>
          </a:p>
          <a:p>
            <a:endParaRPr lang="en-US" dirty="0">
              <a:solidFill>
                <a:srgbClr val="353535"/>
              </a:solidFill>
              <a:latin typeface="inherit"/>
            </a:endParaRPr>
          </a:p>
          <a:p>
            <a:r>
              <a:rPr lang="en-US" b="0" i="0" dirty="0">
                <a:solidFill>
                  <a:srgbClr val="353535"/>
                </a:solidFill>
                <a:effectLst/>
                <a:latin typeface="inherit"/>
              </a:rPr>
              <a:t>14 Helps to collect data carefully for allowing any new methodology of research than the existing ones.</a:t>
            </a:r>
          </a:p>
          <a:p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CE07FBD-38AF-4BE6-ACC3-B0D688550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492" y="165253"/>
            <a:ext cx="2856470" cy="28564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5E48B6-EE62-4F0A-ABE6-BF749AEF0CFD}"/>
              </a:ext>
            </a:extLst>
          </p:cNvPr>
          <p:cNvSpPr txBox="1"/>
          <p:nvPr/>
        </p:nvSpPr>
        <p:spPr>
          <a:xfrm>
            <a:off x="5238347" y="5803416"/>
            <a:ext cx="6211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4375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A81029-C855-4D11-BFA5-76B11B857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34" y="76200"/>
            <a:ext cx="9211733" cy="59150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2BDD1D-8878-4F93-940C-975221BB6936}"/>
              </a:ext>
            </a:extLst>
          </p:cNvPr>
          <p:cNvSpPr txBox="1"/>
          <p:nvPr/>
        </p:nvSpPr>
        <p:spPr>
          <a:xfrm>
            <a:off x="5007504" y="5679042"/>
            <a:ext cx="61007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6581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C9703D-C8F9-44AD-A7C0-C2F3871F8C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160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C91973-9E12-4ADF-BB78-6240CAB69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333010"/>
            <a:ext cx="8524875" cy="582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6E36BB-2778-4A7A-A6E1-A9E2FBC78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125" y="5666348"/>
            <a:ext cx="396274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53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359F3-398A-4FAE-8DD2-0E60A955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301" y="790156"/>
            <a:ext cx="8630447" cy="1012930"/>
          </a:xfrm>
        </p:spPr>
        <p:txBody>
          <a:bodyPr/>
          <a:lstStyle/>
          <a:p>
            <a:r>
              <a:rPr lang="en-US" sz="3600" dirty="0"/>
              <a:t>References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F8D2A3-4C97-4534-BA77-01C3281BC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49" y="2159488"/>
            <a:ext cx="9900762" cy="14022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31CFEF-4732-46DC-A1E4-E081F6569A57}"/>
              </a:ext>
            </a:extLst>
          </p:cNvPr>
          <p:cNvSpPr txBox="1"/>
          <p:nvPr/>
        </p:nvSpPr>
        <p:spPr>
          <a:xfrm>
            <a:off x="5447013" y="5698512"/>
            <a:ext cx="6100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8464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D0712110-0BC1-4B31-B3BB-63B44222E8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466B5F3-C053-4580-B04A-1EF9498882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3D2FD0-AFF3-42CA-B5FE-34053A123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16" y="962902"/>
            <a:ext cx="4176384" cy="2380828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4800" dirty="0"/>
              <a:t>Thank you .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D341F-B982-4DF3-B816-5ED65614D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2617" y="3531204"/>
            <a:ext cx="4171479" cy="1610643"/>
          </a:xfrm>
        </p:spPr>
        <p:txBody>
          <a:bodyPr vert="horz" lIns="91440" tIns="91440" rIns="91440" bIns="91440" rtlCol="0">
            <a:normAutofit/>
          </a:bodyPr>
          <a:lstStyle/>
          <a:p>
            <a:r>
              <a:rPr lang="en-US" sz="1600" cap="all" dirty="0"/>
              <a:t>Any questions!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A6123F2-4B61-414F-A7E5-5B7828EACAE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2617" y="3528543"/>
            <a:ext cx="417147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Smiling Face with No Fill">
            <a:extLst>
              <a:ext uri="{FF2B5EF4-FFF2-40B4-BE49-F238E27FC236}">
                <a16:creationId xmlns:a16="http://schemas.microsoft.com/office/drawing/2014/main" id="{D17C4856-F29F-869F-4D17-B3BCD4B9F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44251" y="805583"/>
            <a:ext cx="4660762" cy="466076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5CED634-E2D0-4AB7-96DD-816C9B52C5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CDDCDFB-696D-4FDF-9B58-24F71B7C37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78040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1699</TotalTime>
  <Words>305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</vt:lpstr>
      <vt:lpstr>Gill Sans MT</vt:lpstr>
      <vt:lpstr>inherit</vt:lpstr>
      <vt:lpstr>Lato</vt:lpstr>
      <vt:lpstr>Gallery</vt:lpstr>
      <vt:lpstr>Libyan International Medical University</vt:lpstr>
      <vt:lpstr>Table of content</vt:lpstr>
      <vt:lpstr>literature review</vt:lpstr>
      <vt:lpstr> Importance of literature review in research </vt:lpstr>
      <vt:lpstr>PowerPoint Presentation</vt:lpstr>
      <vt:lpstr>PowerPoint Presentation</vt:lpstr>
      <vt:lpstr>PowerPoint Presentation</vt:lpstr>
      <vt:lpstr>References</vt:lpstr>
      <vt:lpstr>Thank you 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</dc:title>
  <dc:creator>salem</dc:creator>
  <cp:lastModifiedBy>Maher Fattouh</cp:lastModifiedBy>
  <cp:revision>14</cp:revision>
  <dcterms:created xsi:type="dcterms:W3CDTF">2022-03-29T19:06:15Z</dcterms:created>
  <dcterms:modified xsi:type="dcterms:W3CDTF">2022-04-05T07:15:59Z</dcterms:modified>
</cp:coreProperties>
</file>