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4" autoAdjust="0"/>
    <p:restoredTop sz="94660"/>
  </p:normalViewPr>
  <p:slideViewPr>
    <p:cSldViewPr snapToGrid="0">
      <p:cViewPr varScale="1">
        <p:scale>
          <a:sx n="74" d="100"/>
          <a:sy n="74" d="100"/>
        </p:scale>
        <p:origin x="5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12/11/2021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hsl.ethz.ch/pdfs/2003_4_S17_Papadopoulos" TargetMode="External"/><Relationship Id="rId2" Type="http://schemas.openxmlformats.org/officeDocument/2006/relationships/hyperlink" Target="http://www.africa-union.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sz="3200" dirty="0"/>
              <a:t/>
            </a:r>
            <a:br>
              <a:rPr lang="en-US" sz="3200" dirty="0"/>
            </a:br>
            <a:endParaRPr lang="ar-LY" sz="3200" dirty="0"/>
          </a:p>
        </p:txBody>
      </p:sp>
      <p:sp>
        <p:nvSpPr>
          <p:cNvPr id="3" name="عنوان فرعي 2"/>
          <p:cNvSpPr>
            <a:spLocks noGrp="1"/>
          </p:cNvSpPr>
          <p:nvPr>
            <p:ph type="subTitle" idx="1"/>
          </p:nvPr>
        </p:nvSpPr>
        <p:spPr>
          <a:xfrm>
            <a:off x="2463800" y="2514600"/>
            <a:ext cx="8636000" cy="1371600"/>
          </a:xfrm>
        </p:spPr>
        <p:txBody>
          <a:bodyPr>
            <a:normAutofit/>
          </a:bodyPr>
          <a:lstStyle/>
          <a:p>
            <a:pPr algn="ctr"/>
            <a:r>
              <a:rPr lang="en-US" sz="4000" dirty="0" smtClean="0">
                <a:solidFill>
                  <a:schemeClr val="accent4">
                    <a:lumMod val="50000"/>
                  </a:schemeClr>
                </a:solidFill>
              </a:rPr>
              <a:t>The </a:t>
            </a:r>
            <a:r>
              <a:rPr lang="en-US" sz="4000" dirty="0" smtClean="0">
                <a:solidFill>
                  <a:schemeClr val="accent4">
                    <a:lumMod val="50000"/>
                  </a:schemeClr>
                </a:solidFill>
              </a:rPr>
              <a:t>Definitions </a:t>
            </a:r>
            <a:r>
              <a:rPr lang="en-US" sz="4000" dirty="0" smtClean="0">
                <a:solidFill>
                  <a:schemeClr val="accent4">
                    <a:lumMod val="50000"/>
                  </a:schemeClr>
                </a:solidFill>
              </a:rPr>
              <a:t>of </a:t>
            </a:r>
            <a:r>
              <a:rPr lang="en-US" sz="4000" dirty="0" smtClean="0">
                <a:solidFill>
                  <a:schemeClr val="accent4">
                    <a:lumMod val="50000"/>
                  </a:schemeClr>
                </a:solidFill>
              </a:rPr>
              <a:t>Democracy</a:t>
            </a:r>
            <a:endParaRPr lang="ar-LY" sz="4000" dirty="0">
              <a:solidFill>
                <a:schemeClr val="accent4">
                  <a:lumMod val="50000"/>
                </a:schemeClr>
              </a:solidFill>
            </a:endParaRPr>
          </a:p>
        </p:txBody>
      </p:sp>
      <p:sp>
        <p:nvSpPr>
          <p:cNvPr id="4" name="مستطيل 3"/>
          <p:cNvSpPr/>
          <p:nvPr/>
        </p:nvSpPr>
        <p:spPr>
          <a:xfrm>
            <a:off x="2984500" y="337235"/>
            <a:ext cx="6832600" cy="646331"/>
          </a:xfrm>
          <a:prstGeom prst="rect">
            <a:avLst/>
          </a:prstGeom>
        </p:spPr>
        <p:txBody>
          <a:bodyPr wrap="square">
            <a:spAutoFit/>
          </a:bodyPr>
          <a:lstStyle/>
          <a:p>
            <a:pPr algn="ctr"/>
            <a:r>
              <a:rPr lang="en-US" dirty="0"/>
              <a:t>Libyan International Medical University</a:t>
            </a:r>
            <a:br>
              <a:rPr lang="en-US" dirty="0"/>
            </a:br>
            <a:r>
              <a:rPr lang="en-US" dirty="0"/>
              <a:t>Faculty of Business Administration</a:t>
            </a:r>
            <a:endParaRPr lang="ar-LY"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25100" y="-45731"/>
            <a:ext cx="1866900" cy="1620531"/>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51" y="-45731"/>
            <a:ext cx="1841501" cy="1540582"/>
          </a:xfrm>
          <a:prstGeom prst="rect">
            <a:avLst/>
          </a:prstGeom>
        </p:spPr>
      </p:pic>
      <p:sp>
        <p:nvSpPr>
          <p:cNvPr id="10" name="مستطيل 9"/>
          <p:cNvSpPr/>
          <p:nvPr/>
        </p:nvSpPr>
        <p:spPr>
          <a:xfrm>
            <a:off x="1460500" y="5322949"/>
            <a:ext cx="7254875" cy="1200329"/>
          </a:xfrm>
          <a:prstGeom prst="rect">
            <a:avLst/>
          </a:prstGeom>
        </p:spPr>
        <p:txBody>
          <a:bodyPr wrap="square">
            <a:spAutoFit/>
          </a:bodyPr>
          <a:lstStyle/>
          <a:p>
            <a:r>
              <a:rPr lang="en-US" dirty="0" err="1"/>
              <a:t>Name:Munsif</a:t>
            </a:r>
            <a:r>
              <a:rPr lang="en-US" dirty="0"/>
              <a:t> AL </a:t>
            </a:r>
            <a:r>
              <a:rPr lang="en-US" dirty="0" err="1"/>
              <a:t>Msallati</a:t>
            </a:r>
            <a:r>
              <a:rPr lang="en-US" dirty="0"/>
              <a:t/>
            </a:r>
            <a:br>
              <a:rPr lang="en-US" dirty="0"/>
            </a:br>
            <a:r>
              <a:rPr lang="en-US" dirty="0" smtClean="0"/>
              <a:t>ID:2707</a:t>
            </a:r>
            <a:r>
              <a:rPr lang="en-US" dirty="0"/>
              <a:t/>
            </a:r>
            <a:br>
              <a:rPr lang="en-US" dirty="0"/>
            </a:br>
            <a:r>
              <a:rPr lang="en-US" dirty="0" err="1"/>
              <a:t>email:MUNSIF</a:t>
            </a:r>
            <a:r>
              <a:rPr lang="en-US" dirty="0"/>
              <a:t> ALMASALATI 2707@limu.edu.ly</a:t>
            </a:r>
            <a:br>
              <a:rPr lang="en-US" dirty="0"/>
            </a:br>
            <a:r>
              <a:rPr lang="en-US" dirty="0"/>
              <a:t>Date:1-12-2021</a:t>
            </a:r>
            <a:endParaRPr lang="ar-LY" dirty="0"/>
          </a:p>
        </p:txBody>
      </p:sp>
    </p:spTree>
    <p:extLst>
      <p:ext uri="{BB962C8B-B14F-4D97-AF65-F5344CB8AC3E}">
        <p14:creationId xmlns:p14="http://schemas.microsoft.com/office/powerpoint/2010/main" val="2311922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556000" y="3257034"/>
            <a:ext cx="5068296" cy="933966"/>
          </a:xfrm>
          <a:prstGeom prst="rect">
            <a:avLst/>
          </a:prstGeom>
        </p:spPr>
        <p:txBody>
          <a:bodyPr wrap="square">
            <a:spAutoFit/>
          </a:bodyPr>
          <a:lstStyle/>
          <a:p>
            <a:pPr algn="ctr"/>
            <a:r>
              <a:rPr lang="en-US" sz="5400" dirty="0">
                <a:solidFill>
                  <a:schemeClr val="accent6">
                    <a:lumMod val="75000"/>
                  </a:schemeClr>
                </a:solidFill>
                <a:latin typeface="Andalus" panose="02020603050405020304" pitchFamily="18" charset="-78"/>
                <a:cs typeface="Andalus" panose="02020603050405020304" pitchFamily="18" charset="-78"/>
              </a:rPr>
              <a:t>Thank </a:t>
            </a:r>
            <a:r>
              <a:rPr lang="en-US" sz="5400" dirty="0" smtClean="0">
                <a:solidFill>
                  <a:schemeClr val="accent6">
                    <a:lumMod val="75000"/>
                  </a:schemeClr>
                </a:solidFill>
                <a:latin typeface="Andalus" panose="02020603050405020304" pitchFamily="18" charset="-78"/>
                <a:cs typeface="Andalus" panose="02020603050405020304" pitchFamily="18" charset="-78"/>
              </a:rPr>
              <a:t>you!</a:t>
            </a:r>
            <a:endParaRPr lang="ar-LY" sz="5400" dirty="0">
              <a:solidFill>
                <a:schemeClr val="accent6">
                  <a:lumMod val="75000"/>
                </a:schemeClr>
              </a:solidFill>
            </a:endParaRPr>
          </a:p>
        </p:txBody>
      </p:sp>
    </p:spTree>
    <p:extLst>
      <p:ext uri="{BB962C8B-B14F-4D97-AF65-F5344CB8AC3E}">
        <p14:creationId xmlns:p14="http://schemas.microsoft.com/office/powerpoint/2010/main" val="1099876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accent6">
                    <a:lumMod val="75000"/>
                  </a:schemeClr>
                </a:solidFill>
              </a:rPr>
              <a:t>Table of </a:t>
            </a:r>
            <a:r>
              <a:rPr lang="en-US" dirty="0" err="1">
                <a:solidFill>
                  <a:schemeClr val="accent6">
                    <a:lumMod val="75000"/>
                  </a:schemeClr>
                </a:solidFill>
              </a:rPr>
              <a:t>contants</a:t>
            </a:r>
            <a:r>
              <a:rPr lang="en-US" dirty="0">
                <a:solidFill>
                  <a:schemeClr val="accent6">
                    <a:lumMod val="75000"/>
                  </a:schemeClr>
                </a:solidFill>
              </a:rPr>
              <a:t>:</a:t>
            </a:r>
            <a:endParaRPr lang="ar-LY" dirty="0">
              <a:solidFill>
                <a:schemeClr val="accent6">
                  <a:lumMod val="75000"/>
                </a:schemeClr>
              </a:solidFill>
            </a:endParaRPr>
          </a:p>
        </p:txBody>
      </p:sp>
      <p:sp>
        <p:nvSpPr>
          <p:cNvPr id="3" name="عنصر نائب للمحتوى 2"/>
          <p:cNvSpPr>
            <a:spLocks noGrp="1"/>
          </p:cNvSpPr>
          <p:nvPr>
            <p:ph idx="1"/>
          </p:nvPr>
        </p:nvSpPr>
        <p:spPr/>
        <p:txBody>
          <a:bodyPr>
            <a:normAutofit/>
          </a:bodyPr>
          <a:lstStyle/>
          <a:p>
            <a:pPr marL="0" indent="0" algn="l">
              <a:buNone/>
            </a:pPr>
            <a:r>
              <a:rPr lang="en-US" sz="2800" dirty="0" smtClean="0">
                <a:solidFill>
                  <a:schemeClr val="accent6">
                    <a:lumMod val="75000"/>
                  </a:schemeClr>
                </a:solidFill>
              </a:rPr>
              <a:t>1-</a:t>
            </a:r>
            <a:r>
              <a:rPr lang="en-US" sz="2800" dirty="0" smtClean="0">
                <a:solidFill>
                  <a:schemeClr val="accent2">
                    <a:lumMod val="50000"/>
                  </a:schemeClr>
                </a:solidFill>
              </a:rPr>
              <a:t>Introduction.</a:t>
            </a:r>
            <a:endParaRPr lang="en-US" sz="2800" dirty="0">
              <a:solidFill>
                <a:schemeClr val="accent2">
                  <a:lumMod val="50000"/>
                </a:schemeClr>
              </a:solidFill>
            </a:endParaRPr>
          </a:p>
          <a:p>
            <a:pPr marL="0" indent="0" algn="l">
              <a:buNone/>
            </a:pPr>
            <a:r>
              <a:rPr lang="en-US" sz="2400" dirty="0" smtClean="0">
                <a:solidFill>
                  <a:schemeClr val="accent6">
                    <a:lumMod val="75000"/>
                  </a:schemeClr>
                </a:solidFill>
              </a:rPr>
              <a:t>2-</a:t>
            </a:r>
            <a:r>
              <a:rPr lang="en-US" sz="2400" dirty="0" smtClean="0">
                <a:solidFill>
                  <a:schemeClr val="accent2">
                    <a:lumMod val="50000"/>
                  </a:schemeClr>
                </a:solidFill>
              </a:rPr>
              <a:t>what </a:t>
            </a:r>
            <a:r>
              <a:rPr lang="en-US" sz="2400" dirty="0">
                <a:solidFill>
                  <a:schemeClr val="accent2">
                    <a:lumMod val="50000"/>
                  </a:schemeClr>
                </a:solidFill>
              </a:rPr>
              <a:t>is Democracy</a:t>
            </a:r>
            <a:r>
              <a:rPr lang="en-US" sz="2400" dirty="0">
                <a:solidFill>
                  <a:schemeClr val="accent2">
                    <a:lumMod val="75000"/>
                  </a:schemeClr>
                </a:solidFill>
              </a:rPr>
              <a:t>?</a:t>
            </a:r>
            <a:endParaRPr lang="en-US" sz="2400" dirty="0" smtClean="0">
              <a:solidFill>
                <a:schemeClr val="accent2">
                  <a:lumMod val="75000"/>
                </a:schemeClr>
              </a:solidFill>
            </a:endParaRPr>
          </a:p>
          <a:p>
            <a:pPr marL="0" indent="0" algn="l">
              <a:buNone/>
            </a:pPr>
            <a:r>
              <a:rPr lang="en-US" sz="2400" dirty="0" smtClean="0">
                <a:solidFill>
                  <a:schemeClr val="accent6">
                    <a:lumMod val="75000"/>
                  </a:schemeClr>
                </a:solidFill>
              </a:rPr>
              <a:t>3-</a:t>
            </a:r>
            <a:r>
              <a:rPr lang="en-US" sz="2400" dirty="0"/>
              <a:t> </a:t>
            </a:r>
            <a:r>
              <a:rPr lang="en-US" sz="2400" dirty="0">
                <a:solidFill>
                  <a:schemeClr val="accent2">
                    <a:lumMod val="50000"/>
                  </a:schemeClr>
                </a:solidFill>
              </a:rPr>
              <a:t>Rule of </a:t>
            </a:r>
            <a:r>
              <a:rPr lang="en-US" sz="2400" dirty="0">
                <a:solidFill>
                  <a:schemeClr val="accent2">
                    <a:lumMod val="50000"/>
                  </a:schemeClr>
                </a:solidFill>
              </a:rPr>
              <a:t>L</a:t>
            </a:r>
            <a:r>
              <a:rPr lang="en-US" sz="2400" dirty="0" smtClean="0">
                <a:solidFill>
                  <a:schemeClr val="accent2">
                    <a:lumMod val="50000"/>
                  </a:schemeClr>
                </a:solidFill>
              </a:rPr>
              <a:t>aw</a:t>
            </a:r>
            <a:r>
              <a:rPr lang="en-US" sz="2400" dirty="0" smtClean="0">
                <a:solidFill>
                  <a:schemeClr val="accent2">
                    <a:lumMod val="50000"/>
                  </a:schemeClr>
                </a:solidFill>
              </a:rPr>
              <a:t>.</a:t>
            </a:r>
          </a:p>
          <a:p>
            <a:pPr marL="0" indent="0" algn="l">
              <a:buNone/>
            </a:pPr>
            <a:r>
              <a:rPr lang="en-US" sz="2400" dirty="0" smtClean="0">
                <a:solidFill>
                  <a:schemeClr val="accent6">
                    <a:lumMod val="75000"/>
                  </a:schemeClr>
                </a:solidFill>
              </a:rPr>
              <a:t>4-</a:t>
            </a:r>
            <a:r>
              <a:rPr lang="en-US" sz="2400" dirty="0"/>
              <a:t> </a:t>
            </a:r>
            <a:r>
              <a:rPr lang="en-US" sz="2400" dirty="0">
                <a:solidFill>
                  <a:schemeClr val="accent3">
                    <a:lumMod val="75000"/>
                  </a:schemeClr>
                </a:solidFill>
              </a:rPr>
              <a:t>Democratic </a:t>
            </a:r>
            <a:r>
              <a:rPr lang="en-US" sz="2400" dirty="0">
                <a:solidFill>
                  <a:schemeClr val="accent3">
                    <a:lumMod val="75000"/>
                  </a:schemeClr>
                </a:solidFill>
              </a:rPr>
              <a:t>G</a:t>
            </a:r>
            <a:r>
              <a:rPr lang="en-US" sz="2400" dirty="0" smtClean="0">
                <a:solidFill>
                  <a:schemeClr val="accent3">
                    <a:lumMod val="75000"/>
                  </a:schemeClr>
                </a:solidFill>
              </a:rPr>
              <a:t>overnance</a:t>
            </a:r>
            <a:r>
              <a:rPr lang="en-US" sz="2400" dirty="0" smtClean="0">
                <a:solidFill>
                  <a:schemeClr val="accent3">
                    <a:lumMod val="75000"/>
                  </a:schemeClr>
                </a:solidFill>
              </a:rPr>
              <a:t>.</a:t>
            </a:r>
          </a:p>
          <a:p>
            <a:pPr marL="0" indent="0" algn="l">
              <a:buNone/>
            </a:pPr>
            <a:r>
              <a:rPr lang="en-US" sz="2400" dirty="0" smtClean="0">
                <a:solidFill>
                  <a:schemeClr val="accent6">
                    <a:lumMod val="75000"/>
                  </a:schemeClr>
                </a:solidFill>
              </a:rPr>
              <a:t>5-</a:t>
            </a:r>
            <a:r>
              <a:rPr lang="en-US" sz="2400" dirty="0" smtClean="0">
                <a:solidFill>
                  <a:schemeClr val="accent2">
                    <a:lumMod val="50000"/>
                  </a:schemeClr>
                </a:solidFill>
              </a:rPr>
              <a:t>Conoclusin</a:t>
            </a:r>
            <a:r>
              <a:rPr lang="en-US" sz="2400" dirty="0">
                <a:solidFill>
                  <a:schemeClr val="accent2">
                    <a:lumMod val="50000"/>
                  </a:schemeClr>
                </a:solidFill>
              </a:rPr>
              <a:t>.</a:t>
            </a:r>
            <a:endParaRPr lang="en-US" sz="2400" dirty="0" smtClean="0">
              <a:solidFill>
                <a:schemeClr val="accent6">
                  <a:lumMod val="75000"/>
                </a:schemeClr>
              </a:solidFill>
            </a:endParaRPr>
          </a:p>
          <a:p>
            <a:pPr marL="0" indent="0" algn="l">
              <a:buNone/>
            </a:pPr>
            <a:r>
              <a:rPr lang="en-US" sz="2400" dirty="0" smtClean="0">
                <a:solidFill>
                  <a:schemeClr val="accent6">
                    <a:lumMod val="75000"/>
                  </a:schemeClr>
                </a:solidFill>
              </a:rPr>
              <a:t>6-</a:t>
            </a:r>
            <a:r>
              <a:rPr lang="en-US" sz="2400" dirty="0" smtClean="0">
                <a:solidFill>
                  <a:schemeClr val="accent2">
                    <a:lumMod val="50000"/>
                  </a:schemeClr>
                </a:solidFill>
              </a:rPr>
              <a:t>Referance</a:t>
            </a:r>
            <a:r>
              <a:rPr lang="en-US" sz="2400" dirty="0" smtClean="0">
                <a:solidFill>
                  <a:schemeClr val="accent3">
                    <a:lumMod val="75000"/>
                  </a:schemeClr>
                </a:solidFill>
              </a:rPr>
              <a:t>s</a:t>
            </a:r>
            <a:r>
              <a:rPr lang="en-US" sz="2400" dirty="0" smtClean="0">
                <a:solidFill>
                  <a:schemeClr val="accent2">
                    <a:lumMod val="50000"/>
                  </a:schemeClr>
                </a:solidFill>
              </a:rPr>
              <a:t>.</a:t>
            </a:r>
            <a:endParaRPr lang="en-US" sz="2400" dirty="0" smtClean="0">
              <a:solidFill>
                <a:schemeClr val="accent6">
                  <a:lumMod val="75000"/>
                </a:schemeClr>
              </a:solidFill>
            </a:endParaRPr>
          </a:p>
        </p:txBody>
      </p:sp>
    </p:spTree>
    <p:extLst>
      <p:ext uri="{BB962C8B-B14F-4D97-AF65-F5344CB8AC3E}">
        <p14:creationId xmlns:p14="http://schemas.microsoft.com/office/powerpoint/2010/main" val="1667988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accent6">
                    <a:lumMod val="75000"/>
                  </a:schemeClr>
                </a:solidFill>
              </a:rPr>
              <a:t>Introduction:</a:t>
            </a:r>
            <a:endParaRPr lang="ar-LY" dirty="0">
              <a:solidFill>
                <a:schemeClr val="accent6">
                  <a:lumMod val="75000"/>
                </a:schemeClr>
              </a:solidFill>
            </a:endParaRPr>
          </a:p>
        </p:txBody>
      </p:sp>
      <p:sp>
        <p:nvSpPr>
          <p:cNvPr id="3" name="عنصر نائب للمحتوى 2"/>
          <p:cNvSpPr>
            <a:spLocks noGrp="1"/>
          </p:cNvSpPr>
          <p:nvPr>
            <p:ph idx="1"/>
          </p:nvPr>
        </p:nvSpPr>
        <p:spPr>
          <a:xfrm>
            <a:off x="2589212" y="1739900"/>
            <a:ext cx="8915400" cy="3777622"/>
          </a:xfrm>
        </p:spPr>
        <p:txBody>
          <a:bodyPr>
            <a:normAutofit fontScale="92500" lnSpcReduction="20000"/>
          </a:bodyPr>
          <a:lstStyle/>
          <a:p>
            <a:pPr marL="0" indent="0" algn="just">
              <a:buNone/>
            </a:pPr>
            <a:r>
              <a:rPr lang="en-US" sz="3200" dirty="0">
                <a:solidFill>
                  <a:schemeClr val="accent2">
                    <a:lumMod val="50000"/>
                  </a:schemeClr>
                </a:solidFill>
              </a:rPr>
              <a:t>The Individual Personality Rights constitute the core of human rights, given the fact that they include, for example, the right to life and the right to free personality development. Thanks to these rights, a human being can, for instance, be protected against attacks and manifestations of violence aimed at his/her person, and preserve his/her integrity and human dignity</a:t>
            </a:r>
            <a:r>
              <a:rPr lang="en-US" sz="3200" dirty="0" smtClean="0">
                <a:solidFill>
                  <a:schemeClr val="accent2">
                    <a:lumMod val="50000"/>
                  </a:schemeClr>
                </a:solidFill>
              </a:rPr>
              <a:t>.</a:t>
            </a:r>
            <a:endParaRPr lang="ar-LY" sz="3200" dirty="0" smtClean="0">
              <a:solidFill>
                <a:schemeClr val="accent2">
                  <a:lumMod val="50000"/>
                </a:schemeClr>
              </a:solidFill>
            </a:endParaRPr>
          </a:p>
          <a:p>
            <a:pPr marL="0" indent="0" algn="just">
              <a:buNone/>
            </a:pPr>
            <a:endParaRPr lang="ar-LY" sz="3200" dirty="0">
              <a:solidFill>
                <a:schemeClr val="accent3">
                  <a:lumMod val="75000"/>
                </a:schemeClr>
              </a:solidFill>
            </a:endParaRPr>
          </a:p>
          <a:p>
            <a:pPr marL="0" indent="0" algn="just">
              <a:buNone/>
            </a:pPr>
            <a:endParaRPr lang="ar-LY" sz="3200" dirty="0">
              <a:solidFill>
                <a:schemeClr val="accent3">
                  <a:lumMod val="75000"/>
                </a:schemeClr>
              </a:solidFill>
            </a:endParaRPr>
          </a:p>
        </p:txBody>
      </p:sp>
      <p:sp>
        <p:nvSpPr>
          <p:cNvPr id="4" name="مستطيل 3"/>
          <p:cNvSpPr/>
          <p:nvPr/>
        </p:nvSpPr>
        <p:spPr>
          <a:xfrm>
            <a:off x="11214100" y="5936734"/>
            <a:ext cx="290512" cy="584775"/>
          </a:xfrm>
          <a:prstGeom prst="rect">
            <a:avLst/>
          </a:prstGeom>
        </p:spPr>
        <p:txBody>
          <a:bodyPr wrap="square">
            <a:spAutoFit/>
          </a:bodyPr>
          <a:lstStyle/>
          <a:p>
            <a:r>
              <a:rPr lang="ar-LY" sz="3200" dirty="0">
                <a:solidFill>
                  <a:schemeClr val="accent6">
                    <a:lumMod val="75000"/>
                  </a:schemeClr>
                </a:solidFill>
              </a:rPr>
              <a:t>1</a:t>
            </a:r>
          </a:p>
        </p:txBody>
      </p:sp>
    </p:spTree>
    <p:extLst>
      <p:ext uri="{BB962C8B-B14F-4D97-AF65-F5344CB8AC3E}">
        <p14:creationId xmlns:p14="http://schemas.microsoft.com/office/powerpoint/2010/main" val="264957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3" y="546100"/>
            <a:ext cx="7469188" cy="990600"/>
          </a:xfrm>
        </p:spPr>
        <p:txBody>
          <a:bodyPr/>
          <a:lstStyle/>
          <a:p>
            <a:r>
              <a:rPr lang="en-US" dirty="0">
                <a:solidFill>
                  <a:schemeClr val="accent6">
                    <a:lumMod val="75000"/>
                  </a:schemeClr>
                </a:solidFill>
              </a:rPr>
              <a:t>What is </a:t>
            </a:r>
            <a:r>
              <a:rPr lang="en-US" dirty="0" smtClean="0">
                <a:solidFill>
                  <a:schemeClr val="accent6">
                    <a:lumMod val="75000"/>
                  </a:schemeClr>
                </a:solidFill>
              </a:rPr>
              <a:t>Democracy?</a:t>
            </a:r>
            <a:endParaRPr lang="ar-LY" dirty="0">
              <a:solidFill>
                <a:schemeClr val="accent6">
                  <a:lumMod val="75000"/>
                </a:schemeClr>
              </a:solidFill>
            </a:endParaRPr>
          </a:p>
        </p:txBody>
      </p:sp>
      <p:sp>
        <p:nvSpPr>
          <p:cNvPr id="3" name="عنصر نائب للمحتوى 2"/>
          <p:cNvSpPr>
            <a:spLocks noGrp="1"/>
          </p:cNvSpPr>
          <p:nvPr>
            <p:ph idx="1"/>
          </p:nvPr>
        </p:nvSpPr>
        <p:spPr/>
        <p:txBody>
          <a:bodyPr>
            <a:noAutofit/>
          </a:bodyPr>
          <a:lstStyle/>
          <a:p>
            <a:pPr marL="0" indent="0" algn="just">
              <a:buNone/>
            </a:pPr>
            <a:r>
              <a:rPr lang="en-US" sz="2800" dirty="0">
                <a:solidFill>
                  <a:schemeClr val="accent2">
                    <a:lumMod val="50000"/>
                  </a:schemeClr>
                </a:solidFill>
              </a:rPr>
              <a:t>The word ‘democracy» is a term that comes from Greek and it </a:t>
            </a:r>
            <a:r>
              <a:rPr lang="en-US" sz="2800" dirty="0" err="1" smtClean="0">
                <a:solidFill>
                  <a:schemeClr val="accent2">
                    <a:lumMod val="50000"/>
                  </a:schemeClr>
                </a:solidFill>
              </a:rPr>
              <a:t>ismade</a:t>
            </a:r>
            <a:r>
              <a:rPr lang="en-US" sz="2800" dirty="0" smtClean="0">
                <a:solidFill>
                  <a:schemeClr val="accent2">
                    <a:lumMod val="50000"/>
                  </a:schemeClr>
                </a:solidFill>
              </a:rPr>
              <a:t> </a:t>
            </a:r>
            <a:r>
              <a:rPr lang="en-US" sz="2800" dirty="0">
                <a:solidFill>
                  <a:schemeClr val="accent2">
                    <a:lumMod val="50000"/>
                  </a:schemeClr>
                </a:solidFill>
              </a:rPr>
              <a:t>up with two other words demos= People and </a:t>
            </a:r>
            <a:r>
              <a:rPr lang="en-US" sz="2800" dirty="0" err="1">
                <a:solidFill>
                  <a:schemeClr val="accent2">
                    <a:lumMod val="50000"/>
                  </a:schemeClr>
                </a:solidFill>
              </a:rPr>
              <a:t>kratein</a:t>
            </a:r>
            <a:r>
              <a:rPr lang="en-US" sz="2800" dirty="0">
                <a:solidFill>
                  <a:schemeClr val="accent2">
                    <a:lumMod val="50000"/>
                  </a:schemeClr>
                </a:solidFill>
              </a:rPr>
              <a:t>= to govern, to rule. “Democracy” can then be literally translated by the following terms: Government of the People or Government of the Majority. Democracy, as a State form, is to be distinguished from monarchy, aristocracy and dictatorship</a:t>
            </a:r>
            <a:r>
              <a:rPr lang="en-US" sz="2800" dirty="0" smtClean="0">
                <a:solidFill>
                  <a:schemeClr val="accent2">
                    <a:lumMod val="50000"/>
                  </a:schemeClr>
                </a:solidFill>
              </a:rPr>
              <a:t>.</a:t>
            </a:r>
          </a:p>
          <a:p>
            <a:pPr marL="457200" indent="-457200" algn="just">
              <a:buFont typeface="+mj-lt"/>
              <a:buAutoNum type="arabicPeriod"/>
            </a:pPr>
            <a:endParaRPr lang="en-US" sz="2800" dirty="0">
              <a:solidFill>
                <a:schemeClr val="accent2">
                  <a:lumMod val="50000"/>
                </a:schemeClr>
              </a:solidFill>
            </a:endParaRPr>
          </a:p>
          <a:p>
            <a:pPr marL="0" indent="0" algn="just">
              <a:buNone/>
            </a:pPr>
            <a:r>
              <a:rPr lang="en-US" sz="2800" dirty="0" smtClean="0">
                <a:solidFill>
                  <a:schemeClr val="accent6">
                    <a:lumMod val="75000"/>
                  </a:schemeClr>
                </a:solidFill>
              </a:rPr>
              <a:t>2</a:t>
            </a:r>
            <a:endParaRPr lang="ar-LY" sz="2000" dirty="0">
              <a:solidFill>
                <a:schemeClr val="accent6">
                  <a:lumMod val="75000"/>
                </a:schemeClr>
              </a:solidFill>
            </a:endParaRPr>
          </a:p>
        </p:txBody>
      </p:sp>
    </p:spTree>
    <p:extLst>
      <p:ext uri="{BB962C8B-B14F-4D97-AF65-F5344CB8AC3E}">
        <p14:creationId xmlns:p14="http://schemas.microsoft.com/office/powerpoint/2010/main" val="53024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accent6">
                    <a:lumMod val="75000"/>
                  </a:schemeClr>
                </a:solidFill>
              </a:rPr>
              <a:t>What is Democracy?</a:t>
            </a:r>
            <a:endParaRPr lang="ar-LY" dirty="0">
              <a:solidFill>
                <a:schemeClr val="accent6">
                  <a:lumMod val="75000"/>
                </a:schemeClr>
              </a:solidFill>
            </a:endParaRPr>
          </a:p>
        </p:txBody>
      </p:sp>
      <p:sp>
        <p:nvSpPr>
          <p:cNvPr id="3" name="عنصر نائب للمحتوى 2"/>
          <p:cNvSpPr>
            <a:spLocks noGrp="1"/>
          </p:cNvSpPr>
          <p:nvPr>
            <p:ph idx="1"/>
          </p:nvPr>
        </p:nvSpPr>
        <p:spPr/>
        <p:txBody>
          <a:bodyPr>
            <a:normAutofit/>
          </a:bodyPr>
          <a:lstStyle/>
          <a:p>
            <a:pPr marL="0" indent="0" algn="just">
              <a:buNone/>
            </a:pPr>
            <a:r>
              <a:rPr lang="en-US" sz="2400" dirty="0">
                <a:solidFill>
                  <a:schemeClr val="accent2">
                    <a:lumMod val="50000"/>
                  </a:schemeClr>
                </a:solidFill>
              </a:rPr>
              <a:t> You may have already heard about the most common definition of democracy: ‘the government of the people, by the people and for the </a:t>
            </a:r>
            <a:r>
              <a:rPr lang="en-US" sz="2400">
                <a:solidFill>
                  <a:schemeClr val="accent2">
                    <a:lumMod val="50000"/>
                  </a:schemeClr>
                </a:solidFill>
              </a:rPr>
              <a:t>people</a:t>
            </a:r>
            <a:r>
              <a:rPr lang="en-US" sz="2400" smtClean="0">
                <a:solidFill>
                  <a:schemeClr val="accent2">
                    <a:lumMod val="50000"/>
                  </a:schemeClr>
                </a:solidFill>
              </a:rPr>
              <a:t>’ </a:t>
            </a:r>
            <a:r>
              <a:rPr lang="en-US" sz="2400" dirty="0">
                <a:solidFill>
                  <a:schemeClr val="accent2">
                    <a:lumMod val="50000"/>
                  </a:schemeClr>
                </a:solidFill>
              </a:rPr>
              <a:t>To put it another way we can say that a government comes from the people; it is exercised by the people, and for the purpose of the people’s own interests. This description is only a very broad one, to start with, but the pages that follow will explain to you in a more concise way the different facets of </a:t>
            </a:r>
            <a:r>
              <a:rPr lang="en-US" sz="2400" dirty="0" smtClean="0">
                <a:solidFill>
                  <a:schemeClr val="accent2">
                    <a:lumMod val="50000"/>
                  </a:schemeClr>
                </a:solidFill>
              </a:rPr>
              <a:t>democracy.</a:t>
            </a:r>
          </a:p>
          <a:p>
            <a:pPr marL="0" indent="0" algn="l">
              <a:buNone/>
            </a:pPr>
            <a:endParaRPr lang="en-US" sz="2400" dirty="0">
              <a:solidFill>
                <a:schemeClr val="accent2">
                  <a:lumMod val="50000"/>
                </a:schemeClr>
              </a:solidFill>
            </a:endParaRPr>
          </a:p>
          <a:p>
            <a:pPr marL="0" indent="0">
              <a:buNone/>
            </a:pPr>
            <a:endParaRPr lang="ar-LY" sz="2400" dirty="0">
              <a:solidFill>
                <a:schemeClr val="accent2">
                  <a:lumMod val="50000"/>
                </a:schemeClr>
              </a:solidFill>
            </a:endParaRPr>
          </a:p>
          <a:p>
            <a:pPr marL="0" indent="0" algn="l">
              <a:buNone/>
            </a:pPr>
            <a:endParaRPr lang="ar-LY" dirty="0"/>
          </a:p>
        </p:txBody>
      </p:sp>
      <p:sp>
        <p:nvSpPr>
          <p:cNvPr id="4" name="مستطيل 3"/>
          <p:cNvSpPr/>
          <p:nvPr/>
        </p:nvSpPr>
        <p:spPr>
          <a:xfrm>
            <a:off x="11349747" y="6317734"/>
            <a:ext cx="383438" cy="523220"/>
          </a:xfrm>
          <a:prstGeom prst="rect">
            <a:avLst/>
          </a:prstGeom>
        </p:spPr>
        <p:txBody>
          <a:bodyPr wrap="none">
            <a:spAutoFit/>
          </a:bodyPr>
          <a:lstStyle/>
          <a:p>
            <a:r>
              <a:rPr lang="en-US" sz="2800" dirty="0">
                <a:solidFill>
                  <a:schemeClr val="accent6">
                    <a:lumMod val="75000"/>
                  </a:schemeClr>
                </a:solidFill>
              </a:rPr>
              <a:t>3</a:t>
            </a:r>
            <a:endParaRPr lang="ar-LY" sz="2800" dirty="0">
              <a:solidFill>
                <a:schemeClr val="accent6">
                  <a:lumMod val="75000"/>
                </a:schemeClr>
              </a:solidFill>
            </a:endParaRPr>
          </a:p>
        </p:txBody>
      </p:sp>
    </p:spTree>
    <p:extLst>
      <p:ext uri="{BB962C8B-B14F-4D97-AF65-F5344CB8AC3E}">
        <p14:creationId xmlns:p14="http://schemas.microsoft.com/office/powerpoint/2010/main" val="3975792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accent6">
                    <a:lumMod val="75000"/>
                  </a:schemeClr>
                </a:solidFill>
              </a:rPr>
              <a:t>Rule of </a:t>
            </a:r>
            <a:r>
              <a:rPr lang="en-US" dirty="0" smtClean="0">
                <a:solidFill>
                  <a:schemeClr val="accent6">
                    <a:lumMod val="75000"/>
                  </a:schemeClr>
                </a:solidFill>
              </a:rPr>
              <a:t>Law</a:t>
            </a:r>
            <a:r>
              <a:rPr lang="en-US" dirty="0" smtClean="0">
                <a:solidFill>
                  <a:schemeClr val="accent6">
                    <a:lumMod val="75000"/>
                  </a:schemeClr>
                </a:solidFill>
              </a:rPr>
              <a:t>:</a:t>
            </a:r>
            <a:endParaRPr lang="ar-LY" dirty="0">
              <a:solidFill>
                <a:schemeClr val="accent6">
                  <a:lumMod val="75000"/>
                </a:schemeClr>
              </a:solidFill>
            </a:endParaRPr>
          </a:p>
        </p:txBody>
      </p:sp>
      <p:sp>
        <p:nvSpPr>
          <p:cNvPr id="3" name="عنصر نائب للمحتوى 2"/>
          <p:cNvSpPr>
            <a:spLocks noGrp="1"/>
          </p:cNvSpPr>
          <p:nvPr>
            <p:ph idx="1"/>
          </p:nvPr>
        </p:nvSpPr>
        <p:spPr/>
        <p:txBody>
          <a:bodyPr>
            <a:normAutofit lnSpcReduction="10000"/>
          </a:bodyPr>
          <a:lstStyle/>
          <a:p>
            <a:pPr marL="0" indent="0" algn="just">
              <a:buNone/>
            </a:pPr>
            <a:r>
              <a:rPr lang="en-US" sz="2400" dirty="0">
                <a:solidFill>
                  <a:schemeClr val="accent2">
                    <a:lumMod val="50000"/>
                  </a:schemeClr>
                </a:solidFill>
              </a:rPr>
              <a:t>In a democratic State, all the citizens are equal in front of the law, even State employees and administration. The latter can only take action when it has been vested with the accruing responsibility by law or by the Constitution. Seen this way, a Rule of Law is then always founded on the respect of law and Constitution. This is a system that holds the State accountable for its acts in front of the citizens and it also gives the latter the opportunity to take a stand and to react according to its acts. In this State ruled order, citizens are completely free to take part in political life as </a:t>
            </a:r>
            <a:r>
              <a:rPr lang="en-US" sz="2400" dirty="0" smtClean="0">
                <a:solidFill>
                  <a:schemeClr val="accent2">
                    <a:lumMod val="50000"/>
                  </a:schemeClr>
                </a:solidFill>
              </a:rPr>
              <a:t>well.</a:t>
            </a:r>
          </a:p>
          <a:p>
            <a:pPr marL="0" indent="0" algn="just">
              <a:buNone/>
            </a:pPr>
            <a:endParaRPr lang="en-US" sz="2400" dirty="0">
              <a:solidFill>
                <a:schemeClr val="accent2">
                  <a:lumMod val="50000"/>
                </a:schemeClr>
              </a:solidFill>
            </a:endParaRPr>
          </a:p>
        </p:txBody>
      </p:sp>
      <p:sp>
        <p:nvSpPr>
          <p:cNvPr id="4" name="مستطيل 3"/>
          <p:cNvSpPr/>
          <p:nvPr/>
        </p:nvSpPr>
        <p:spPr>
          <a:xfrm>
            <a:off x="11261954" y="6076434"/>
            <a:ext cx="412292" cy="584775"/>
          </a:xfrm>
          <a:prstGeom prst="rect">
            <a:avLst/>
          </a:prstGeom>
        </p:spPr>
        <p:txBody>
          <a:bodyPr wrap="none">
            <a:spAutoFit/>
          </a:bodyPr>
          <a:lstStyle/>
          <a:p>
            <a:pPr algn="just"/>
            <a:r>
              <a:rPr lang="en-US" sz="3200" dirty="0">
                <a:solidFill>
                  <a:schemeClr val="accent6">
                    <a:lumMod val="75000"/>
                  </a:schemeClr>
                </a:solidFill>
              </a:rPr>
              <a:t>4</a:t>
            </a:r>
            <a:endParaRPr lang="ar-LY" sz="3200" dirty="0">
              <a:solidFill>
                <a:schemeClr val="accent6">
                  <a:lumMod val="75000"/>
                </a:schemeClr>
              </a:solidFill>
            </a:endParaRPr>
          </a:p>
        </p:txBody>
      </p:sp>
    </p:spTree>
    <p:extLst>
      <p:ext uri="{BB962C8B-B14F-4D97-AF65-F5344CB8AC3E}">
        <p14:creationId xmlns:p14="http://schemas.microsoft.com/office/powerpoint/2010/main" val="9421032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accent6">
                    <a:lumMod val="75000"/>
                  </a:schemeClr>
                </a:solidFill>
              </a:rPr>
              <a:t>Democratic </a:t>
            </a:r>
            <a:r>
              <a:rPr lang="en-US" dirty="0" smtClean="0">
                <a:solidFill>
                  <a:schemeClr val="accent6">
                    <a:lumMod val="75000"/>
                  </a:schemeClr>
                </a:solidFill>
              </a:rPr>
              <a:t>Governance</a:t>
            </a:r>
            <a:r>
              <a:rPr lang="en-US" dirty="0">
                <a:solidFill>
                  <a:schemeClr val="accent6">
                    <a:lumMod val="75000"/>
                  </a:schemeClr>
                </a:solidFill>
              </a:rPr>
              <a:t>:</a:t>
            </a:r>
            <a:endParaRPr lang="ar-LY" dirty="0">
              <a:solidFill>
                <a:schemeClr val="accent6">
                  <a:lumMod val="75000"/>
                </a:schemeClr>
              </a:solidFill>
            </a:endParaRPr>
          </a:p>
        </p:txBody>
      </p:sp>
      <p:sp>
        <p:nvSpPr>
          <p:cNvPr id="3" name="عنصر نائب للمحتوى 2"/>
          <p:cNvSpPr>
            <a:spLocks noGrp="1"/>
          </p:cNvSpPr>
          <p:nvPr>
            <p:ph idx="1"/>
          </p:nvPr>
        </p:nvSpPr>
        <p:spPr/>
        <p:txBody>
          <a:bodyPr>
            <a:normAutofit/>
          </a:bodyPr>
          <a:lstStyle/>
          <a:p>
            <a:pPr marL="0" indent="0" algn="just">
              <a:buNone/>
            </a:pPr>
            <a:r>
              <a:rPr lang="en-US" sz="2400" dirty="0">
                <a:solidFill>
                  <a:schemeClr val="accent3">
                    <a:lumMod val="75000"/>
                  </a:schemeClr>
                </a:solidFill>
              </a:rPr>
              <a:t>Given the fact that democracy constitutes a conviction, its orientation concerns fundamental values that help human beings to apply democratic transformations and to try to live this democracy. Those fundamental values, among others: justice, equality, solidarity, tolerance, pluralism, the taking into account of the minorities, non-violence, dialogue and negotiations, free community life. Democracy then respects and takes into consideration, as much as possible, the interests of the minorities in the framework of the adoption of majority decisions</a:t>
            </a:r>
            <a:r>
              <a:rPr lang="en-US" sz="2400" dirty="0" smtClean="0">
                <a:solidFill>
                  <a:schemeClr val="accent3">
                    <a:lumMod val="75000"/>
                  </a:schemeClr>
                </a:solidFill>
              </a:rPr>
              <a:t>.</a:t>
            </a:r>
          </a:p>
          <a:p>
            <a:pPr marL="0" indent="0" algn="just">
              <a:buNone/>
            </a:pPr>
            <a:endParaRPr lang="en-US" sz="2400" dirty="0">
              <a:solidFill>
                <a:schemeClr val="accent3">
                  <a:lumMod val="75000"/>
                </a:schemeClr>
              </a:solidFill>
            </a:endParaRPr>
          </a:p>
        </p:txBody>
      </p:sp>
      <p:sp>
        <p:nvSpPr>
          <p:cNvPr id="4" name="مستطيل 3"/>
          <p:cNvSpPr/>
          <p:nvPr/>
        </p:nvSpPr>
        <p:spPr>
          <a:xfrm>
            <a:off x="11298466" y="6139822"/>
            <a:ext cx="412292" cy="584775"/>
          </a:xfrm>
          <a:prstGeom prst="rect">
            <a:avLst/>
          </a:prstGeom>
        </p:spPr>
        <p:txBody>
          <a:bodyPr wrap="none">
            <a:spAutoFit/>
          </a:bodyPr>
          <a:lstStyle/>
          <a:p>
            <a:pPr algn="just"/>
            <a:r>
              <a:rPr lang="en-US" sz="3200" dirty="0">
                <a:solidFill>
                  <a:schemeClr val="accent6">
                    <a:lumMod val="75000"/>
                  </a:schemeClr>
                </a:solidFill>
              </a:rPr>
              <a:t>5</a:t>
            </a:r>
            <a:endParaRPr lang="ar-LY" sz="3200" dirty="0">
              <a:solidFill>
                <a:schemeClr val="accent6">
                  <a:lumMod val="75000"/>
                </a:schemeClr>
              </a:solidFill>
            </a:endParaRPr>
          </a:p>
        </p:txBody>
      </p:sp>
    </p:spTree>
    <p:extLst>
      <p:ext uri="{BB962C8B-B14F-4D97-AF65-F5344CB8AC3E}">
        <p14:creationId xmlns:p14="http://schemas.microsoft.com/office/powerpoint/2010/main" val="3796482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accent6">
                    <a:lumMod val="75000"/>
                  </a:schemeClr>
                </a:solidFill>
              </a:rPr>
              <a:t>Conclusion:</a:t>
            </a:r>
            <a:endParaRPr lang="ar-LY" dirty="0">
              <a:solidFill>
                <a:schemeClr val="accent6">
                  <a:lumMod val="75000"/>
                </a:schemeClr>
              </a:solidFill>
            </a:endParaRPr>
          </a:p>
        </p:txBody>
      </p:sp>
      <p:sp>
        <p:nvSpPr>
          <p:cNvPr id="3" name="عنصر نائب للمحتوى 2"/>
          <p:cNvSpPr>
            <a:spLocks noGrp="1"/>
          </p:cNvSpPr>
          <p:nvPr>
            <p:ph idx="1"/>
          </p:nvPr>
        </p:nvSpPr>
        <p:spPr/>
        <p:txBody>
          <a:bodyPr>
            <a:normAutofit/>
          </a:bodyPr>
          <a:lstStyle/>
          <a:p>
            <a:pPr marL="0" indent="0" algn="just">
              <a:buNone/>
            </a:pPr>
            <a:r>
              <a:rPr lang="en-US" sz="2400" dirty="0">
                <a:solidFill>
                  <a:schemeClr val="accent3">
                    <a:lumMod val="75000"/>
                  </a:schemeClr>
                </a:solidFill>
              </a:rPr>
              <a:t>Democratic government started thousands of years ago in ancient Greece, but it's still catching on all over the world. A dictatorship or monarchy is ruled by one person, but in a democratic society, or a </a:t>
            </a:r>
            <a:r>
              <a:rPr lang="en-US" sz="2400" i="1" dirty="0">
                <a:solidFill>
                  <a:schemeClr val="accent3">
                    <a:lumMod val="75000"/>
                  </a:schemeClr>
                </a:solidFill>
              </a:rPr>
              <a:t>democracy</a:t>
            </a:r>
            <a:r>
              <a:rPr lang="en-US" sz="2400" dirty="0">
                <a:solidFill>
                  <a:schemeClr val="accent3">
                    <a:lumMod val="75000"/>
                  </a:schemeClr>
                </a:solidFill>
              </a:rPr>
              <a:t>, the people rule. Even though there is a leader — a President in the United States — he or she is elected by the people. Anything that allows people more say in the government is democratic</a:t>
            </a:r>
            <a:r>
              <a:rPr lang="en-US" sz="2400" dirty="0" smtClean="0">
                <a:solidFill>
                  <a:schemeClr val="accent3">
                    <a:lumMod val="75000"/>
                  </a:schemeClr>
                </a:solidFill>
              </a:rPr>
              <a:t>.</a:t>
            </a:r>
          </a:p>
          <a:p>
            <a:pPr marL="0" indent="0" algn="just">
              <a:buNone/>
            </a:pPr>
            <a:endParaRPr lang="en-US" sz="2400" dirty="0">
              <a:solidFill>
                <a:schemeClr val="accent3">
                  <a:lumMod val="75000"/>
                </a:schemeClr>
              </a:solidFill>
            </a:endParaRPr>
          </a:p>
          <a:p>
            <a:pPr marL="0" indent="0" algn="just">
              <a:buNone/>
            </a:pPr>
            <a:endParaRPr lang="en-US" sz="2400" dirty="0" smtClean="0">
              <a:solidFill>
                <a:schemeClr val="accent3">
                  <a:lumMod val="75000"/>
                </a:schemeClr>
              </a:solidFill>
            </a:endParaRPr>
          </a:p>
          <a:p>
            <a:pPr marL="0" indent="0" algn="just">
              <a:buNone/>
            </a:pPr>
            <a:endParaRPr lang="ar-LY" sz="2400" dirty="0">
              <a:solidFill>
                <a:schemeClr val="accent3">
                  <a:lumMod val="75000"/>
                </a:schemeClr>
              </a:solidFill>
            </a:endParaRPr>
          </a:p>
        </p:txBody>
      </p:sp>
      <p:sp>
        <p:nvSpPr>
          <p:cNvPr id="4" name="مستطيل 3"/>
          <p:cNvSpPr/>
          <p:nvPr/>
        </p:nvSpPr>
        <p:spPr>
          <a:xfrm>
            <a:off x="11425947" y="6178034"/>
            <a:ext cx="412292" cy="584775"/>
          </a:xfrm>
          <a:prstGeom prst="rect">
            <a:avLst/>
          </a:prstGeom>
        </p:spPr>
        <p:txBody>
          <a:bodyPr wrap="none">
            <a:spAutoFit/>
          </a:bodyPr>
          <a:lstStyle/>
          <a:p>
            <a:r>
              <a:rPr lang="en-US" sz="3200" dirty="0">
                <a:solidFill>
                  <a:schemeClr val="accent6">
                    <a:lumMod val="75000"/>
                  </a:schemeClr>
                </a:solidFill>
              </a:rPr>
              <a:t>6</a:t>
            </a:r>
            <a:endParaRPr lang="ar-LY" sz="3200" dirty="0">
              <a:solidFill>
                <a:schemeClr val="accent6">
                  <a:lumMod val="75000"/>
                </a:schemeClr>
              </a:solidFill>
            </a:endParaRPr>
          </a:p>
        </p:txBody>
      </p:sp>
    </p:spTree>
    <p:extLst>
      <p:ext uri="{BB962C8B-B14F-4D97-AF65-F5344CB8AC3E}">
        <p14:creationId xmlns:p14="http://schemas.microsoft.com/office/powerpoint/2010/main" val="37998542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accent6">
                    <a:lumMod val="75000"/>
                  </a:schemeClr>
                </a:solidFill>
              </a:rPr>
              <a:t>References:</a:t>
            </a:r>
            <a:endParaRPr lang="ar-LY" dirty="0">
              <a:solidFill>
                <a:schemeClr val="accent6">
                  <a:lumMod val="75000"/>
                </a:schemeClr>
              </a:solidFill>
            </a:endParaRPr>
          </a:p>
        </p:txBody>
      </p:sp>
      <p:sp>
        <p:nvSpPr>
          <p:cNvPr id="3" name="عنصر نائب للمحتوى 2"/>
          <p:cNvSpPr>
            <a:spLocks noGrp="1"/>
          </p:cNvSpPr>
          <p:nvPr>
            <p:ph idx="1"/>
          </p:nvPr>
        </p:nvSpPr>
        <p:spPr/>
        <p:txBody>
          <a:bodyPr>
            <a:normAutofit lnSpcReduction="10000"/>
          </a:bodyPr>
          <a:lstStyle/>
          <a:p>
            <a:pPr algn="l">
              <a:buFontTx/>
              <a:buChar char="-"/>
            </a:pPr>
            <a:r>
              <a:rPr lang="en-US" dirty="0" smtClean="0"/>
              <a:t>www.freedomhouse.org </a:t>
            </a:r>
            <a:r>
              <a:rPr lang="en-US" dirty="0"/>
              <a:t>- </a:t>
            </a:r>
            <a:r>
              <a:rPr lang="en-US" dirty="0">
                <a:hlinkClick r:id="rId2"/>
              </a:rPr>
              <a:t>http://www.africa-union.org</a:t>
            </a:r>
            <a:r>
              <a:rPr lang="en-US" dirty="0" smtClean="0">
                <a:hlinkClick r:id="rId2"/>
              </a:rPr>
              <a:t>/</a:t>
            </a:r>
            <a:endParaRPr lang="en-US" dirty="0" smtClean="0"/>
          </a:p>
          <a:p>
            <a:pPr marL="0" indent="0" algn="l">
              <a:buNone/>
            </a:pPr>
            <a:r>
              <a:rPr lang="en-US" dirty="0" err="1" smtClean="0"/>
              <a:t>About_AU</a:t>
            </a:r>
            <a:r>
              <a:rPr lang="en-US" dirty="0" smtClean="0"/>
              <a:t>/au_in_a_nutshell.htm </a:t>
            </a:r>
            <a:r>
              <a:rPr lang="en-US" dirty="0"/>
              <a:t>- </a:t>
            </a:r>
            <a:r>
              <a:rPr lang="en-US" dirty="0" err="1" smtClean="0"/>
              <a:t>D@dalos</a:t>
            </a:r>
            <a:r>
              <a:rPr lang="en-US" dirty="0" smtClean="0"/>
              <a:t>: </a:t>
            </a:r>
            <a:r>
              <a:rPr lang="en-US" dirty="0"/>
              <a:t>www.dadalos.org - </a:t>
            </a:r>
            <a:r>
              <a:rPr lang="en-US" dirty="0">
                <a:hlinkClick r:id="rId3"/>
              </a:rPr>
              <a:t>http://</a:t>
            </a:r>
            <a:r>
              <a:rPr lang="en-US" dirty="0" smtClean="0">
                <a:hlinkClick r:id="rId3"/>
              </a:rPr>
              <a:t>www.hsl.ethz.ch/pdfs/2003_4_S17_Papadopoulos</a:t>
            </a:r>
            <a:r>
              <a:rPr lang="en-US" dirty="0" smtClean="0"/>
              <a:t>.</a:t>
            </a:r>
          </a:p>
          <a:p>
            <a:pPr marL="0" indent="0" algn="l">
              <a:buNone/>
            </a:pPr>
            <a:r>
              <a:rPr lang="en-US" dirty="0"/>
              <a:t>- United Nations Development </a:t>
            </a:r>
            <a:r>
              <a:rPr lang="en-US" dirty="0" err="1"/>
              <a:t>Programme</a:t>
            </a:r>
            <a:r>
              <a:rPr lang="en-US" dirty="0"/>
              <a:t> : Le </a:t>
            </a:r>
            <a:r>
              <a:rPr lang="en-US" dirty="0" err="1"/>
              <a:t>rôle</a:t>
            </a:r>
            <a:r>
              <a:rPr lang="en-US" dirty="0"/>
              <a:t> de la </a:t>
            </a:r>
            <a:r>
              <a:rPr lang="en-US" dirty="0" err="1"/>
              <a:t>gouvernance</a:t>
            </a:r>
            <a:r>
              <a:rPr lang="en-US" dirty="0"/>
              <a:t> et de la </a:t>
            </a:r>
            <a:r>
              <a:rPr lang="en-US" dirty="0" err="1"/>
              <a:t>décentralisation</a:t>
            </a:r>
            <a:r>
              <a:rPr lang="en-US" dirty="0"/>
              <a:t> </a:t>
            </a:r>
            <a:r>
              <a:rPr lang="en-US" dirty="0" err="1"/>
              <a:t>dans</a:t>
            </a:r>
            <a:r>
              <a:rPr lang="en-US" dirty="0"/>
              <a:t> la </a:t>
            </a:r>
            <a:r>
              <a:rPr lang="en-US" dirty="0" err="1"/>
              <a:t>réduction</a:t>
            </a:r>
            <a:r>
              <a:rPr lang="en-US" dirty="0"/>
              <a:t> de la </a:t>
            </a:r>
            <a:r>
              <a:rPr lang="en-US" dirty="0" err="1"/>
              <a:t>pauvreté</a:t>
            </a:r>
            <a:r>
              <a:rPr lang="en-US" dirty="0"/>
              <a:t>. Rapport national sur le </a:t>
            </a:r>
            <a:r>
              <a:rPr lang="en-US" dirty="0" err="1"/>
              <a:t>développement</a:t>
            </a:r>
            <a:r>
              <a:rPr lang="en-US" dirty="0"/>
              <a:t> </a:t>
            </a:r>
            <a:r>
              <a:rPr lang="en-US" dirty="0" err="1"/>
              <a:t>humain</a:t>
            </a:r>
            <a:r>
              <a:rPr lang="en-US" dirty="0"/>
              <a:t>, Madagascar 2000 - United Nations Development </a:t>
            </a:r>
            <a:r>
              <a:rPr lang="en-US" dirty="0" err="1"/>
              <a:t>Programme</a:t>
            </a:r>
            <a:r>
              <a:rPr lang="en-US" dirty="0"/>
              <a:t> : </a:t>
            </a:r>
            <a:r>
              <a:rPr lang="en-US" dirty="0" err="1"/>
              <a:t>Approfondir</a:t>
            </a:r>
            <a:r>
              <a:rPr lang="en-US" dirty="0"/>
              <a:t> la </a:t>
            </a:r>
            <a:r>
              <a:rPr lang="en-US" dirty="0" err="1"/>
              <a:t>démocratie</a:t>
            </a:r>
            <a:r>
              <a:rPr lang="en-US" dirty="0"/>
              <a:t> </a:t>
            </a:r>
            <a:r>
              <a:rPr lang="en-US" dirty="0" err="1"/>
              <a:t>dans</a:t>
            </a:r>
            <a:r>
              <a:rPr lang="en-US" dirty="0"/>
              <a:t> un monde </a:t>
            </a:r>
            <a:r>
              <a:rPr lang="en-US" dirty="0" err="1"/>
              <a:t>fragmenté</a:t>
            </a:r>
            <a:r>
              <a:rPr lang="en-US" dirty="0"/>
              <a:t>. Rapport </a:t>
            </a:r>
            <a:r>
              <a:rPr lang="en-US" dirty="0" err="1"/>
              <a:t>mondial</a:t>
            </a:r>
            <a:r>
              <a:rPr lang="en-US" dirty="0"/>
              <a:t> sur le </a:t>
            </a:r>
            <a:r>
              <a:rPr lang="en-US" dirty="0" err="1"/>
              <a:t>développement</a:t>
            </a:r>
            <a:r>
              <a:rPr lang="en-US" dirty="0"/>
              <a:t> </a:t>
            </a:r>
            <a:r>
              <a:rPr lang="en-US" dirty="0" err="1"/>
              <a:t>humain</a:t>
            </a:r>
            <a:r>
              <a:rPr lang="en-US" dirty="0"/>
              <a:t>, </a:t>
            </a:r>
            <a:r>
              <a:rPr lang="en-US" dirty="0" err="1"/>
              <a:t>Bruxelles</a:t>
            </a:r>
            <a:r>
              <a:rPr lang="en-US" dirty="0"/>
              <a:t> 2002. - Merkel, Wolfgang (</a:t>
            </a:r>
            <a:r>
              <a:rPr lang="en-US" dirty="0" err="1"/>
              <a:t>Hrg</a:t>
            </a:r>
            <a:r>
              <a:rPr lang="en-US" dirty="0"/>
              <a:t>.): </a:t>
            </a:r>
            <a:r>
              <a:rPr lang="en-US" dirty="0" err="1"/>
              <a:t>Systemwechsel</a:t>
            </a:r>
            <a:r>
              <a:rPr lang="en-US" dirty="0"/>
              <a:t> 1, </a:t>
            </a:r>
            <a:r>
              <a:rPr lang="en-US" dirty="0" err="1"/>
              <a:t>Theorien</a:t>
            </a:r>
            <a:r>
              <a:rPr lang="en-US" dirty="0"/>
              <a:t>, </a:t>
            </a:r>
            <a:r>
              <a:rPr lang="en-US" dirty="0" err="1"/>
              <a:t>Ansätze</a:t>
            </a:r>
            <a:r>
              <a:rPr lang="en-US" dirty="0"/>
              <a:t> und </a:t>
            </a:r>
            <a:r>
              <a:rPr lang="en-US" dirty="0" err="1"/>
              <a:t>Konzepten</a:t>
            </a:r>
            <a:r>
              <a:rPr lang="en-US" dirty="0"/>
              <a:t> der </a:t>
            </a:r>
            <a:r>
              <a:rPr lang="en-US" dirty="0" err="1"/>
              <a:t>Transitionsforschung</a:t>
            </a:r>
            <a:r>
              <a:rPr lang="en-US" dirty="0"/>
              <a:t>, </a:t>
            </a:r>
            <a:r>
              <a:rPr lang="en-US" dirty="0" err="1"/>
              <a:t>Opladen</a:t>
            </a:r>
            <a:r>
              <a:rPr lang="en-US" dirty="0"/>
              <a:t> 1996 - Merkel, Wolfgang / </a:t>
            </a:r>
            <a:r>
              <a:rPr lang="en-US" dirty="0" err="1"/>
              <a:t>Sandschneider</a:t>
            </a:r>
            <a:r>
              <a:rPr lang="en-US" dirty="0"/>
              <a:t>, Eberhard / </a:t>
            </a:r>
            <a:r>
              <a:rPr lang="en-US" dirty="0" err="1"/>
              <a:t>Segert</a:t>
            </a:r>
            <a:r>
              <a:rPr lang="en-US" dirty="0"/>
              <a:t>, Dieter (</a:t>
            </a:r>
            <a:r>
              <a:rPr lang="en-US" dirty="0" err="1"/>
              <a:t>Hrg</a:t>
            </a:r>
            <a:r>
              <a:rPr lang="en-US" dirty="0"/>
              <a:t>.): </a:t>
            </a:r>
            <a:r>
              <a:rPr lang="en-US" dirty="0" err="1"/>
              <a:t>Systemwechsel</a:t>
            </a:r>
            <a:r>
              <a:rPr lang="en-US" dirty="0"/>
              <a:t> 2. Die </a:t>
            </a:r>
            <a:r>
              <a:rPr lang="en-US" dirty="0" err="1"/>
              <a:t>Institutionalisierung</a:t>
            </a:r>
            <a:r>
              <a:rPr lang="en-US" dirty="0"/>
              <a:t> der </a:t>
            </a:r>
            <a:r>
              <a:rPr lang="en-US" dirty="0" err="1"/>
              <a:t>Demokratie</a:t>
            </a:r>
            <a:r>
              <a:rPr lang="en-US" dirty="0"/>
              <a:t>, </a:t>
            </a:r>
            <a:r>
              <a:rPr lang="en-US" dirty="0" err="1"/>
              <a:t>Opladen</a:t>
            </a:r>
            <a:r>
              <a:rPr lang="en-US" dirty="0"/>
              <a:t> 1996 - Meyer, Thomas / Breyer, Nicole (</a:t>
            </a:r>
            <a:r>
              <a:rPr lang="en-US" dirty="0" err="1"/>
              <a:t>Hrg</a:t>
            </a:r>
            <a:r>
              <a:rPr lang="en-US" dirty="0"/>
              <a:t>.): The future of social democracy, SAMSKRITI + FES, Bonn 2007</a:t>
            </a:r>
            <a:endParaRPr lang="ar-LY" dirty="0"/>
          </a:p>
        </p:txBody>
      </p:sp>
    </p:spTree>
    <p:extLst>
      <p:ext uri="{BB962C8B-B14F-4D97-AF65-F5344CB8AC3E}">
        <p14:creationId xmlns:p14="http://schemas.microsoft.com/office/powerpoint/2010/main" val="1677167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ربطة">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202</TotalTime>
  <Words>690</Words>
  <Application>Microsoft Office PowerPoint</Application>
  <PresentationFormat>Widescreen</PresentationFormat>
  <Paragraphs>37</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Andalus</vt:lpstr>
      <vt:lpstr>Arial</vt:lpstr>
      <vt:lpstr>Century Gothic</vt:lpstr>
      <vt:lpstr>Tahoma</vt:lpstr>
      <vt:lpstr>Wingdings 3</vt:lpstr>
      <vt:lpstr>ربطة</vt:lpstr>
      <vt:lpstr> </vt:lpstr>
      <vt:lpstr>Table of contants:</vt:lpstr>
      <vt:lpstr>Introduction:</vt:lpstr>
      <vt:lpstr>What is Democracy?</vt:lpstr>
      <vt:lpstr>What is Democracy?</vt:lpstr>
      <vt:lpstr>Rule of Law:</vt:lpstr>
      <vt:lpstr>Democratic Governance:</vt:lpstr>
      <vt:lpstr>Conclusion:</vt:lpstr>
      <vt:lpstr>References: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HP</dc:creator>
  <cp:lastModifiedBy>hP</cp:lastModifiedBy>
  <cp:revision>14</cp:revision>
  <dcterms:created xsi:type="dcterms:W3CDTF">2021-11-29T08:03:56Z</dcterms:created>
  <dcterms:modified xsi:type="dcterms:W3CDTF">2021-12-11T08:41:37Z</dcterms:modified>
</cp:coreProperties>
</file>