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43891200" cy="32918400"/>
  <p:notesSz cx="6858000" cy="9144000"/>
  <p:embeddedFontLst>
    <p:embeddedFont>
      <p:font typeface="Poppins Medium" panose="020B0604020202020204" charset="0"/>
      <p:regular r:id="rId3"/>
    </p:embeddedFont>
    <p:embeddedFont>
      <p:font typeface="Poppins Medium Bold" panose="020B0604020202020204" charset="0"/>
      <p:regular r:id="rId4"/>
    </p:embeddedFont>
    <p:embeddedFont>
      <p:font typeface="Arimo Bold" panose="020B0604020202020204" charset="0"/>
      <p:regular r:id="rId5"/>
    </p:embeddedFont>
    <p:embeddedFont>
      <p:font typeface="Calibri" panose="020F0502020204030204" pitchFamily="34" charset="0"/>
      <p:regular r:id="rId6"/>
      <p:bold r:id="rId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009999"/>
    <a:srgbClr val="008080"/>
    <a:srgbClr val="339933"/>
    <a:srgbClr val="336600"/>
    <a:srgbClr val="F1F0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17" d="100"/>
          <a:sy n="17" d="100"/>
        </p:scale>
        <p:origin x="109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font" Target="fonts/font5.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4AA0-4DA4-A4C8-877986F9F544}"/>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4AA0-4DA4-A4C8-877986F9F544}"/>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4AA0-4DA4-A4C8-877986F9F544}"/>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4AA0-4DA4-A4C8-877986F9F544}"/>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2-4AA0-4DA4-A4C8-877986F9F544}"/>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4AA0-4DA4-A4C8-877986F9F544}"/>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4AA0-4DA4-A4C8-877986F9F544}"/>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4-4AA0-4DA4-A4C8-877986F9F544}"/>
                </c:ext>
              </c:extLst>
            </c:dLbl>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2"/>
                <c:pt idx="0">
                  <c:v>1st Qtr</c:v>
                </c:pt>
                <c:pt idx="1">
                  <c:v>2nd Qtr</c:v>
                </c:pt>
              </c:strCache>
            </c:strRef>
          </c:cat>
          <c:val>
            <c:numRef>
              <c:f>Sheet1!$B$2:$B$5</c:f>
              <c:numCache>
                <c:formatCode>General</c:formatCode>
                <c:ptCount val="4"/>
                <c:pt idx="0">
                  <c:v>60.5</c:v>
                </c:pt>
                <c:pt idx="1">
                  <c:v>39.5</c:v>
                </c:pt>
              </c:numCache>
            </c:numRef>
          </c:val>
          <c:extLst>
            <c:ext xmlns:c16="http://schemas.microsoft.com/office/drawing/2014/chart" uri="{C3380CC4-5D6E-409C-BE32-E72D297353CC}">
              <c16:uniqueId val="{00000000-4AA0-4DA4-A4C8-877986F9F54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F0EA"/>
        </a:solidFill>
        <a:effectLst/>
      </p:bgPr>
    </p:bg>
    <p:spTree>
      <p:nvGrpSpPr>
        <p:cNvPr id="1" name=""/>
        <p:cNvGrpSpPr/>
        <p:nvPr/>
      </p:nvGrpSpPr>
      <p:grpSpPr>
        <a:xfrm>
          <a:off x="0" y="0"/>
          <a:ext cx="0" cy="0"/>
          <a:chOff x="0" y="0"/>
          <a:chExt cx="0" cy="0"/>
        </a:xfrm>
      </p:grpSpPr>
      <p:sp>
        <p:nvSpPr>
          <p:cNvPr id="2" name="AutoShape 2"/>
          <p:cNvSpPr/>
          <p:nvPr/>
        </p:nvSpPr>
        <p:spPr>
          <a:xfrm>
            <a:off x="-140176" y="0"/>
            <a:ext cx="22085776" cy="12965430"/>
          </a:xfrm>
          <a:prstGeom prst="rect">
            <a:avLst/>
          </a:prstGeom>
          <a:solidFill>
            <a:srgbClr val="326EB8">
              <a:alpha val="60000"/>
            </a:srgbClr>
          </a:solidFill>
        </p:spPr>
      </p:sp>
      <p:sp>
        <p:nvSpPr>
          <p:cNvPr id="3" name="AutoShape 3"/>
          <p:cNvSpPr/>
          <p:nvPr/>
        </p:nvSpPr>
        <p:spPr>
          <a:xfrm>
            <a:off x="21953379" y="19391740"/>
            <a:ext cx="21945600" cy="7207251"/>
          </a:xfrm>
          <a:prstGeom prst="rect">
            <a:avLst/>
          </a:prstGeom>
          <a:solidFill>
            <a:srgbClr val="FFFFFF"/>
          </a:solidFill>
        </p:spPr>
      </p:sp>
      <p:sp>
        <p:nvSpPr>
          <p:cNvPr id="4" name="AutoShape 4"/>
          <p:cNvSpPr/>
          <p:nvPr/>
        </p:nvSpPr>
        <p:spPr>
          <a:xfrm>
            <a:off x="0" y="19238259"/>
            <a:ext cx="11473370" cy="13680141"/>
          </a:xfrm>
          <a:prstGeom prst="rect">
            <a:avLst/>
          </a:prstGeom>
          <a:solidFill>
            <a:srgbClr val="E9C443"/>
          </a:solidFill>
        </p:spPr>
      </p:sp>
      <p:sp>
        <p:nvSpPr>
          <p:cNvPr id="5" name="AutoShape 5"/>
          <p:cNvSpPr/>
          <p:nvPr/>
        </p:nvSpPr>
        <p:spPr>
          <a:xfrm>
            <a:off x="-140176" y="12965430"/>
            <a:ext cx="22085776" cy="6272829"/>
          </a:xfrm>
          <a:prstGeom prst="rect">
            <a:avLst/>
          </a:prstGeom>
          <a:solidFill>
            <a:srgbClr val="FFFFFF"/>
          </a:solidFill>
        </p:spPr>
      </p:sp>
      <p:grpSp>
        <p:nvGrpSpPr>
          <p:cNvPr id="42" name="Group 42"/>
          <p:cNvGrpSpPr/>
          <p:nvPr/>
        </p:nvGrpSpPr>
        <p:grpSpPr>
          <a:xfrm>
            <a:off x="38669493" y="21463889"/>
            <a:ext cx="5135102" cy="5135102"/>
            <a:chOff x="0" y="0"/>
            <a:chExt cx="6350000" cy="6350000"/>
          </a:xfrm>
        </p:grpSpPr>
        <p:sp>
          <p:nvSpPr>
            <p:cNvPr id="43" name="Freeform 4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F1B17"/>
            </a:solidFill>
          </p:spPr>
        </p:sp>
      </p:grpSp>
      <p:pic>
        <p:nvPicPr>
          <p:cNvPr id="44" name="Picture 4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rot="7202360" flipH="1">
            <a:off x="36248495" y="23594365"/>
            <a:ext cx="2413484" cy="3283652"/>
          </a:xfrm>
          <a:prstGeom prst="rect">
            <a:avLst/>
          </a:prstGeom>
        </p:spPr>
      </p:pic>
      <p:sp>
        <p:nvSpPr>
          <p:cNvPr id="45" name="TextBox 45"/>
          <p:cNvSpPr txBox="1"/>
          <p:nvPr/>
        </p:nvSpPr>
        <p:spPr>
          <a:xfrm>
            <a:off x="1360939" y="1275994"/>
            <a:ext cx="20575966" cy="6513996"/>
          </a:xfrm>
          <a:prstGeom prst="rect">
            <a:avLst/>
          </a:prstGeom>
        </p:spPr>
        <p:txBody>
          <a:bodyPr lIns="0" tIns="0" rIns="0" bIns="0" rtlCol="0" anchor="t">
            <a:spAutoFit/>
          </a:bodyPr>
          <a:lstStyle/>
          <a:p>
            <a:pPr>
              <a:lnSpc>
                <a:spcPts val="16868"/>
              </a:lnSpc>
            </a:pPr>
            <a:r>
              <a:rPr lang="en-US" sz="16065" dirty="0">
                <a:solidFill>
                  <a:srgbClr val="07323F"/>
                </a:solidFill>
                <a:latin typeface="Londrina Solid Regular Bold"/>
              </a:rPr>
              <a:t>CHILD ABUSE RECOGNITION AND ROLE OF DENTIST DETECTING THEM</a:t>
            </a:r>
          </a:p>
        </p:txBody>
      </p:sp>
      <p:sp>
        <p:nvSpPr>
          <p:cNvPr id="46" name="TextBox 46"/>
          <p:cNvSpPr txBox="1"/>
          <p:nvPr/>
        </p:nvSpPr>
        <p:spPr>
          <a:xfrm>
            <a:off x="253417" y="9701818"/>
            <a:ext cx="20111647" cy="4308872"/>
          </a:xfrm>
          <a:prstGeom prst="rect">
            <a:avLst/>
          </a:prstGeom>
        </p:spPr>
        <p:txBody>
          <a:bodyPr wrap="square" lIns="0" tIns="0" rIns="0" bIns="0" rtlCol="0" anchor="t">
            <a:spAutoFit/>
          </a:bodyPr>
          <a:lstStyle/>
          <a:p>
            <a:pPr algn="ctr">
              <a:lnSpc>
                <a:spcPts val="8400"/>
              </a:lnSpc>
            </a:pPr>
            <a:r>
              <a:rPr lang="en-US" sz="5600" dirty="0">
                <a:solidFill>
                  <a:srgbClr val="1F1B17"/>
                </a:solidFill>
                <a:latin typeface="Poppins Medium Bold"/>
              </a:rPr>
              <a:t>Student name: Sara El-</a:t>
            </a:r>
            <a:r>
              <a:rPr lang="en-US" sz="5600" dirty="0" err="1">
                <a:solidFill>
                  <a:srgbClr val="1F1B17"/>
                </a:solidFill>
                <a:latin typeface="Poppins Medium Bold"/>
              </a:rPr>
              <a:t>Shakmak</a:t>
            </a:r>
            <a:endParaRPr lang="en-US" sz="5600" dirty="0">
              <a:solidFill>
                <a:srgbClr val="1F1B17"/>
              </a:solidFill>
              <a:latin typeface="Poppins Medium Bold"/>
            </a:endParaRPr>
          </a:p>
          <a:p>
            <a:pPr algn="ctr">
              <a:lnSpc>
                <a:spcPts val="8400"/>
              </a:lnSpc>
            </a:pPr>
            <a:r>
              <a:rPr lang="en-US" sz="5600" dirty="0">
                <a:solidFill>
                  <a:srgbClr val="1F1B17"/>
                </a:solidFill>
                <a:latin typeface="Arimo Bold"/>
              </a:rPr>
              <a:t>Student number: 2947</a:t>
            </a:r>
          </a:p>
          <a:p>
            <a:pPr algn="ctr">
              <a:lnSpc>
                <a:spcPts val="8400"/>
              </a:lnSpc>
            </a:pPr>
            <a:r>
              <a:rPr lang="en-US" sz="5600" dirty="0">
                <a:solidFill>
                  <a:srgbClr val="1F1B17"/>
                </a:solidFill>
                <a:latin typeface="Arimo Bold"/>
              </a:rPr>
              <a:t>Year: 2nd dent</a:t>
            </a:r>
          </a:p>
          <a:p>
            <a:pPr>
              <a:lnSpc>
                <a:spcPts val="8400"/>
              </a:lnSpc>
            </a:pPr>
            <a:endParaRPr lang="en-US" sz="5600" dirty="0">
              <a:solidFill>
                <a:srgbClr val="1F1B17"/>
              </a:solidFill>
              <a:latin typeface="Arimo Bold"/>
            </a:endParaRPr>
          </a:p>
        </p:txBody>
      </p:sp>
      <p:grpSp>
        <p:nvGrpSpPr>
          <p:cNvPr id="47" name="Group 47"/>
          <p:cNvGrpSpPr/>
          <p:nvPr/>
        </p:nvGrpSpPr>
        <p:grpSpPr>
          <a:xfrm>
            <a:off x="1828800" y="13997305"/>
            <a:ext cx="10386782" cy="1778299"/>
            <a:chOff x="0" y="0"/>
            <a:chExt cx="13849043" cy="2371066"/>
          </a:xfrm>
        </p:grpSpPr>
        <p:sp>
          <p:nvSpPr>
            <p:cNvPr id="48" name="TextBox 48"/>
            <p:cNvSpPr txBox="1"/>
            <p:nvPr/>
          </p:nvSpPr>
          <p:spPr>
            <a:xfrm>
              <a:off x="0" y="133350"/>
              <a:ext cx="13849043" cy="1329690"/>
            </a:xfrm>
            <a:prstGeom prst="rect">
              <a:avLst/>
            </a:prstGeom>
          </p:spPr>
          <p:txBody>
            <a:bodyPr lIns="0" tIns="0" rIns="0" bIns="0" rtlCol="0" anchor="t">
              <a:spAutoFit/>
            </a:bodyPr>
            <a:lstStyle/>
            <a:p>
              <a:pPr marL="0" lvl="0" indent="0" algn="l">
                <a:lnSpc>
                  <a:spcPts val="7200"/>
                </a:lnSpc>
              </a:pPr>
              <a:r>
                <a:rPr lang="en-US" sz="7200" u="none">
                  <a:solidFill>
                    <a:srgbClr val="1F1B17"/>
                  </a:solidFill>
                  <a:latin typeface="Poppins Medium"/>
                </a:rPr>
                <a:t>Introduction:</a:t>
              </a:r>
            </a:p>
          </p:txBody>
        </p:sp>
        <p:sp>
          <p:nvSpPr>
            <p:cNvPr id="49" name="TextBox 49"/>
            <p:cNvSpPr txBox="1"/>
            <p:nvPr/>
          </p:nvSpPr>
          <p:spPr>
            <a:xfrm>
              <a:off x="0" y="1845921"/>
              <a:ext cx="13849043" cy="525145"/>
            </a:xfrm>
            <a:prstGeom prst="rect">
              <a:avLst/>
            </a:prstGeom>
          </p:spPr>
          <p:txBody>
            <a:bodyPr lIns="0" tIns="0" rIns="0" bIns="0" rtlCol="0" anchor="t">
              <a:spAutoFit/>
            </a:bodyPr>
            <a:lstStyle/>
            <a:p>
              <a:pPr marL="0" lvl="0" indent="0" algn="l">
                <a:lnSpc>
                  <a:spcPts val="3359"/>
                </a:lnSpc>
                <a:spcBef>
                  <a:spcPct val="0"/>
                </a:spcBef>
              </a:pPr>
              <a:endParaRPr/>
            </a:p>
          </p:txBody>
        </p:sp>
      </p:grpSp>
      <p:grpSp>
        <p:nvGrpSpPr>
          <p:cNvPr id="50" name="Group 50"/>
          <p:cNvGrpSpPr/>
          <p:nvPr/>
        </p:nvGrpSpPr>
        <p:grpSpPr>
          <a:xfrm>
            <a:off x="13392797" y="2368564"/>
            <a:ext cx="17397632" cy="28217983"/>
            <a:chOff x="-13596475" y="2000015"/>
            <a:chExt cx="23196843" cy="37623977"/>
          </a:xfrm>
        </p:grpSpPr>
        <p:sp>
          <p:nvSpPr>
            <p:cNvPr id="51" name="TextBox 51"/>
            <p:cNvSpPr txBox="1"/>
            <p:nvPr/>
          </p:nvSpPr>
          <p:spPr>
            <a:xfrm>
              <a:off x="-13596475" y="38149733"/>
              <a:ext cx="9600368" cy="1474259"/>
            </a:xfrm>
            <a:prstGeom prst="rect">
              <a:avLst/>
            </a:prstGeom>
          </p:spPr>
          <p:txBody>
            <a:bodyPr lIns="0" tIns="0" rIns="0" bIns="0" rtlCol="0" anchor="t">
              <a:spAutoFit/>
            </a:bodyPr>
            <a:lstStyle/>
            <a:p>
              <a:pPr marL="0" lvl="0" indent="0" algn="l">
                <a:lnSpc>
                  <a:spcPts val="8000"/>
                </a:lnSpc>
              </a:pPr>
              <a:endParaRPr lang="en-US" sz="8000" dirty="0">
                <a:solidFill>
                  <a:srgbClr val="1F1B17"/>
                </a:solidFill>
                <a:latin typeface="Poppins Medium"/>
              </a:endParaRPr>
            </a:p>
          </p:txBody>
        </p:sp>
        <p:sp>
          <p:nvSpPr>
            <p:cNvPr id="52" name="TextBox 52"/>
            <p:cNvSpPr txBox="1"/>
            <p:nvPr/>
          </p:nvSpPr>
          <p:spPr>
            <a:xfrm>
              <a:off x="0" y="2000015"/>
              <a:ext cx="9600368" cy="525145"/>
            </a:xfrm>
            <a:prstGeom prst="rect">
              <a:avLst/>
            </a:prstGeom>
          </p:spPr>
          <p:txBody>
            <a:bodyPr lIns="0" tIns="0" rIns="0" bIns="0" rtlCol="0" anchor="t">
              <a:spAutoFit/>
            </a:bodyPr>
            <a:lstStyle/>
            <a:p>
              <a:pPr marL="0" lvl="0" indent="0" algn="l">
                <a:lnSpc>
                  <a:spcPts val="3359"/>
                </a:lnSpc>
                <a:spcBef>
                  <a:spcPct val="0"/>
                </a:spcBef>
              </a:pPr>
              <a:endParaRPr/>
            </a:p>
          </p:txBody>
        </p:sp>
      </p:grpSp>
      <p:grpSp>
        <p:nvGrpSpPr>
          <p:cNvPr id="53" name="Group 53"/>
          <p:cNvGrpSpPr/>
          <p:nvPr/>
        </p:nvGrpSpPr>
        <p:grpSpPr>
          <a:xfrm>
            <a:off x="23803404" y="1346413"/>
            <a:ext cx="11626445" cy="938149"/>
            <a:chOff x="0" y="0"/>
            <a:chExt cx="15501927" cy="1250865"/>
          </a:xfrm>
        </p:grpSpPr>
        <p:sp>
          <p:nvSpPr>
            <p:cNvPr id="54" name="TextBox 54"/>
            <p:cNvSpPr txBox="1"/>
            <p:nvPr/>
          </p:nvSpPr>
          <p:spPr>
            <a:xfrm>
              <a:off x="0" y="-66675"/>
              <a:ext cx="15501927" cy="676275"/>
            </a:xfrm>
            <a:prstGeom prst="rect">
              <a:avLst/>
            </a:prstGeom>
          </p:spPr>
          <p:txBody>
            <a:bodyPr lIns="0" tIns="0" rIns="0" bIns="0" rtlCol="0" anchor="t">
              <a:spAutoFit/>
            </a:bodyPr>
            <a:lstStyle/>
            <a:p>
              <a:pPr>
                <a:lnSpc>
                  <a:spcPts val="4200"/>
                </a:lnSpc>
              </a:pPr>
              <a:endParaRPr/>
            </a:p>
          </p:txBody>
        </p:sp>
        <p:sp>
          <p:nvSpPr>
            <p:cNvPr id="55" name="TextBox 55"/>
            <p:cNvSpPr txBox="1"/>
            <p:nvPr/>
          </p:nvSpPr>
          <p:spPr>
            <a:xfrm>
              <a:off x="0" y="745913"/>
              <a:ext cx="15459612" cy="504952"/>
            </a:xfrm>
            <a:prstGeom prst="rect">
              <a:avLst/>
            </a:prstGeom>
          </p:spPr>
          <p:txBody>
            <a:bodyPr lIns="0" tIns="0" rIns="0" bIns="0" rtlCol="0" anchor="t">
              <a:spAutoFit/>
            </a:bodyPr>
            <a:lstStyle/>
            <a:p>
              <a:pPr>
                <a:lnSpc>
                  <a:spcPts val="3276"/>
                </a:lnSpc>
              </a:pPr>
              <a:endParaRPr/>
            </a:p>
          </p:txBody>
        </p:sp>
      </p:grpSp>
      <p:grpSp>
        <p:nvGrpSpPr>
          <p:cNvPr id="56" name="Group 56"/>
          <p:cNvGrpSpPr/>
          <p:nvPr/>
        </p:nvGrpSpPr>
        <p:grpSpPr>
          <a:xfrm>
            <a:off x="20446903" y="27451525"/>
            <a:ext cx="2628900" cy="912934"/>
            <a:chOff x="0" y="0"/>
            <a:chExt cx="3505200" cy="1217245"/>
          </a:xfrm>
        </p:grpSpPr>
        <p:sp>
          <p:nvSpPr>
            <p:cNvPr id="57" name="TextBox 57"/>
            <p:cNvSpPr txBox="1"/>
            <p:nvPr/>
          </p:nvSpPr>
          <p:spPr>
            <a:xfrm>
              <a:off x="0" y="776979"/>
              <a:ext cx="3505200" cy="440267"/>
            </a:xfrm>
            <a:prstGeom prst="rect">
              <a:avLst/>
            </a:prstGeom>
          </p:spPr>
          <p:txBody>
            <a:bodyPr lIns="0" tIns="0" rIns="0" bIns="0" rtlCol="0" anchor="t">
              <a:spAutoFit/>
            </a:bodyPr>
            <a:lstStyle/>
            <a:p>
              <a:pPr algn="ctr">
                <a:lnSpc>
                  <a:spcPts val="2800"/>
                </a:lnSpc>
              </a:pPr>
              <a:endParaRPr/>
            </a:p>
          </p:txBody>
        </p:sp>
        <p:sp>
          <p:nvSpPr>
            <p:cNvPr id="58" name="TextBox 58"/>
            <p:cNvSpPr txBox="1"/>
            <p:nvPr/>
          </p:nvSpPr>
          <p:spPr>
            <a:xfrm>
              <a:off x="0" y="-66675"/>
              <a:ext cx="3505200" cy="773642"/>
            </a:xfrm>
            <a:prstGeom prst="rect">
              <a:avLst/>
            </a:prstGeom>
          </p:spPr>
          <p:txBody>
            <a:bodyPr lIns="0" tIns="0" rIns="0" bIns="0" rtlCol="0" anchor="t">
              <a:spAutoFit/>
            </a:bodyPr>
            <a:lstStyle/>
            <a:p>
              <a:pPr algn="ctr">
                <a:lnSpc>
                  <a:spcPts val="4900"/>
                </a:lnSpc>
              </a:pPr>
              <a:endParaRPr/>
            </a:p>
          </p:txBody>
        </p:sp>
      </p:grpSp>
      <p:grpSp>
        <p:nvGrpSpPr>
          <p:cNvPr id="59" name="Group 59"/>
          <p:cNvGrpSpPr/>
          <p:nvPr/>
        </p:nvGrpSpPr>
        <p:grpSpPr>
          <a:xfrm>
            <a:off x="23803404" y="3899113"/>
            <a:ext cx="11626445" cy="903813"/>
            <a:chOff x="0" y="0"/>
            <a:chExt cx="15501927" cy="1205084"/>
          </a:xfrm>
        </p:grpSpPr>
        <p:sp>
          <p:nvSpPr>
            <p:cNvPr id="60" name="TextBox 60"/>
            <p:cNvSpPr txBox="1"/>
            <p:nvPr/>
          </p:nvSpPr>
          <p:spPr>
            <a:xfrm>
              <a:off x="0" y="-66675"/>
              <a:ext cx="15501927" cy="676275"/>
            </a:xfrm>
            <a:prstGeom prst="rect">
              <a:avLst/>
            </a:prstGeom>
          </p:spPr>
          <p:txBody>
            <a:bodyPr lIns="0" tIns="0" rIns="0" bIns="0" rtlCol="0" anchor="t">
              <a:spAutoFit/>
            </a:bodyPr>
            <a:lstStyle/>
            <a:p>
              <a:pPr>
                <a:lnSpc>
                  <a:spcPts val="4200"/>
                </a:lnSpc>
              </a:pPr>
              <a:endParaRPr/>
            </a:p>
          </p:txBody>
        </p:sp>
        <p:sp>
          <p:nvSpPr>
            <p:cNvPr id="61" name="TextBox 61"/>
            <p:cNvSpPr txBox="1"/>
            <p:nvPr/>
          </p:nvSpPr>
          <p:spPr>
            <a:xfrm>
              <a:off x="0" y="679939"/>
              <a:ext cx="15459612" cy="525145"/>
            </a:xfrm>
            <a:prstGeom prst="rect">
              <a:avLst/>
            </a:prstGeom>
          </p:spPr>
          <p:txBody>
            <a:bodyPr lIns="0" tIns="0" rIns="0" bIns="0" rtlCol="0" anchor="t">
              <a:spAutoFit/>
            </a:bodyPr>
            <a:lstStyle/>
            <a:p>
              <a:pPr>
                <a:lnSpc>
                  <a:spcPts val="3359"/>
                </a:lnSpc>
              </a:pPr>
              <a:endParaRPr/>
            </a:p>
          </p:txBody>
        </p:sp>
      </p:grpSp>
      <p:grpSp>
        <p:nvGrpSpPr>
          <p:cNvPr id="62" name="Group 62"/>
          <p:cNvGrpSpPr/>
          <p:nvPr/>
        </p:nvGrpSpPr>
        <p:grpSpPr>
          <a:xfrm>
            <a:off x="1185387" y="19649726"/>
            <a:ext cx="7497914" cy="3939759"/>
            <a:chOff x="0" y="-1071113"/>
            <a:chExt cx="9997219" cy="5253011"/>
          </a:xfrm>
        </p:grpSpPr>
        <p:sp>
          <p:nvSpPr>
            <p:cNvPr id="63" name="TextBox 63"/>
            <p:cNvSpPr txBox="1"/>
            <p:nvPr/>
          </p:nvSpPr>
          <p:spPr>
            <a:xfrm>
              <a:off x="0" y="-1071113"/>
              <a:ext cx="9997219" cy="1474258"/>
            </a:xfrm>
            <a:prstGeom prst="rect">
              <a:avLst/>
            </a:prstGeom>
          </p:spPr>
          <p:txBody>
            <a:bodyPr lIns="0" tIns="0" rIns="0" bIns="0" rtlCol="0" anchor="t">
              <a:spAutoFit/>
            </a:bodyPr>
            <a:lstStyle/>
            <a:p>
              <a:pPr marL="0" lvl="0" indent="0" algn="l">
                <a:lnSpc>
                  <a:spcPts val="8000"/>
                </a:lnSpc>
              </a:pPr>
              <a:r>
                <a:rPr lang="en-US" sz="8000" u="none" dirty="0">
                  <a:solidFill>
                    <a:srgbClr val="1F1B17"/>
                  </a:solidFill>
                  <a:latin typeface="Poppins Medium"/>
                </a:rPr>
                <a:t>Methodology</a:t>
              </a:r>
            </a:p>
          </p:txBody>
        </p:sp>
        <p:sp>
          <p:nvSpPr>
            <p:cNvPr id="64" name="TextBox 64"/>
            <p:cNvSpPr txBox="1"/>
            <p:nvPr/>
          </p:nvSpPr>
          <p:spPr>
            <a:xfrm>
              <a:off x="0" y="1959548"/>
              <a:ext cx="9997219" cy="526161"/>
            </a:xfrm>
            <a:prstGeom prst="rect">
              <a:avLst/>
            </a:prstGeom>
          </p:spPr>
          <p:txBody>
            <a:bodyPr lIns="0" tIns="0" rIns="0" bIns="0" rtlCol="0" anchor="t">
              <a:spAutoFit/>
            </a:bodyPr>
            <a:lstStyle/>
            <a:p>
              <a:pPr marL="0" lvl="0" indent="0" algn="l">
                <a:lnSpc>
                  <a:spcPts val="3318"/>
                </a:lnSpc>
                <a:spcBef>
                  <a:spcPct val="0"/>
                </a:spcBef>
              </a:pPr>
              <a:endParaRPr/>
            </a:p>
          </p:txBody>
        </p:sp>
        <p:sp>
          <p:nvSpPr>
            <p:cNvPr id="65" name="TextBox 65"/>
            <p:cNvSpPr txBox="1"/>
            <p:nvPr/>
          </p:nvSpPr>
          <p:spPr>
            <a:xfrm>
              <a:off x="0" y="3656753"/>
              <a:ext cx="9997219" cy="525145"/>
            </a:xfrm>
            <a:prstGeom prst="rect">
              <a:avLst/>
            </a:prstGeom>
          </p:spPr>
          <p:txBody>
            <a:bodyPr lIns="0" tIns="0" rIns="0" bIns="0" rtlCol="0" anchor="t">
              <a:spAutoFit/>
            </a:bodyPr>
            <a:lstStyle/>
            <a:p>
              <a:pPr marL="0" lvl="0" indent="0" algn="l">
                <a:lnSpc>
                  <a:spcPts val="3359"/>
                </a:lnSpc>
                <a:spcBef>
                  <a:spcPct val="0"/>
                </a:spcBef>
              </a:pPr>
              <a:endParaRPr/>
            </a:p>
          </p:txBody>
        </p:sp>
      </p:grpSp>
      <p:grpSp>
        <p:nvGrpSpPr>
          <p:cNvPr id="66" name="Group 66"/>
          <p:cNvGrpSpPr/>
          <p:nvPr/>
        </p:nvGrpSpPr>
        <p:grpSpPr>
          <a:xfrm>
            <a:off x="9911989" y="28210864"/>
            <a:ext cx="10826780" cy="1086636"/>
            <a:chOff x="0" y="0"/>
            <a:chExt cx="14435707" cy="1448848"/>
          </a:xfrm>
        </p:grpSpPr>
        <p:sp>
          <p:nvSpPr>
            <p:cNvPr id="67" name="TextBox 67"/>
            <p:cNvSpPr txBox="1"/>
            <p:nvPr/>
          </p:nvSpPr>
          <p:spPr>
            <a:xfrm>
              <a:off x="0" y="47625"/>
              <a:ext cx="14435707" cy="561975"/>
            </a:xfrm>
            <a:prstGeom prst="rect">
              <a:avLst/>
            </a:prstGeom>
          </p:spPr>
          <p:txBody>
            <a:bodyPr lIns="0" tIns="0" rIns="0" bIns="0" rtlCol="0" anchor="t">
              <a:spAutoFit/>
            </a:bodyPr>
            <a:lstStyle/>
            <a:p>
              <a:pPr marL="0" lvl="0" indent="0" algn="l">
                <a:lnSpc>
                  <a:spcPts val="3000"/>
                </a:lnSpc>
              </a:pPr>
              <a:endParaRPr/>
            </a:p>
          </p:txBody>
        </p:sp>
        <p:sp>
          <p:nvSpPr>
            <p:cNvPr id="68" name="TextBox 68"/>
            <p:cNvSpPr txBox="1"/>
            <p:nvPr/>
          </p:nvSpPr>
          <p:spPr>
            <a:xfrm>
              <a:off x="0" y="1029960"/>
              <a:ext cx="14435707" cy="418888"/>
            </a:xfrm>
            <a:prstGeom prst="rect">
              <a:avLst/>
            </a:prstGeom>
          </p:spPr>
          <p:txBody>
            <a:bodyPr lIns="0" tIns="0" rIns="0" bIns="0" rtlCol="0" anchor="t">
              <a:spAutoFit/>
            </a:bodyPr>
            <a:lstStyle/>
            <a:p>
              <a:pPr marL="0" lvl="0" indent="0" algn="l">
                <a:lnSpc>
                  <a:spcPts val="2765"/>
                </a:lnSpc>
                <a:spcBef>
                  <a:spcPct val="0"/>
                </a:spcBef>
              </a:pPr>
              <a:endParaRPr/>
            </a:p>
          </p:txBody>
        </p:sp>
      </p:grpSp>
      <p:sp>
        <p:nvSpPr>
          <p:cNvPr id="69" name="TextBox 69"/>
          <p:cNvSpPr txBox="1"/>
          <p:nvPr/>
        </p:nvSpPr>
        <p:spPr>
          <a:xfrm>
            <a:off x="12010829" y="20595936"/>
            <a:ext cx="11147855" cy="1069976"/>
          </a:xfrm>
          <a:prstGeom prst="rect">
            <a:avLst/>
          </a:prstGeom>
        </p:spPr>
        <p:txBody>
          <a:bodyPr lIns="0" tIns="0" rIns="0" bIns="0" rtlCol="0" anchor="t">
            <a:spAutoFit/>
          </a:bodyPr>
          <a:lstStyle/>
          <a:p>
            <a:pPr marL="0" lvl="0" indent="0" algn="l">
              <a:lnSpc>
                <a:spcPts val="8000"/>
              </a:lnSpc>
              <a:spcBef>
                <a:spcPct val="0"/>
              </a:spcBef>
            </a:pPr>
            <a:r>
              <a:rPr lang="en-US" sz="8000" u="none">
                <a:solidFill>
                  <a:srgbClr val="1F1B17"/>
                </a:solidFill>
                <a:latin typeface="Poppins Medium"/>
              </a:rPr>
              <a:t>Results/Findings</a:t>
            </a:r>
          </a:p>
        </p:txBody>
      </p:sp>
      <p:sp>
        <p:nvSpPr>
          <p:cNvPr id="70" name="TextBox 70"/>
          <p:cNvSpPr txBox="1"/>
          <p:nvPr/>
        </p:nvSpPr>
        <p:spPr>
          <a:xfrm>
            <a:off x="22421883" y="20343968"/>
            <a:ext cx="10846499" cy="1069976"/>
          </a:xfrm>
          <a:prstGeom prst="rect">
            <a:avLst/>
          </a:prstGeom>
        </p:spPr>
        <p:txBody>
          <a:bodyPr lIns="0" tIns="0" rIns="0" bIns="0" rtlCol="0" anchor="t">
            <a:spAutoFit/>
          </a:bodyPr>
          <a:lstStyle/>
          <a:p>
            <a:pPr marL="0" lvl="0" indent="0" algn="l">
              <a:lnSpc>
                <a:spcPts val="8000"/>
              </a:lnSpc>
              <a:spcBef>
                <a:spcPct val="0"/>
              </a:spcBef>
            </a:pPr>
            <a:r>
              <a:rPr lang="en-US" sz="8000">
                <a:solidFill>
                  <a:srgbClr val="1F1B17"/>
                </a:solidFill>
                <a:latin typeface="Poppins Medium"/>
              </a:rPr>
              <a:t>Conclusion:</a:t>
            </a:r>
          </a:p>
        </p:txBody>
      </p:sp>
      <p:sp>
        <p:nvSpPr>
          <p:cNvPr id="92" name="TextBox 92"/>
          <p:cNvSpPr txBox="1"/>
          <p:nvPr/>
        </p:nvSpPr>
        <p:spPr>
          <a:xfrm>
            <a:off x="21487011" y="21755921"/>
            <a:ext cx="18107825" cy="2516505"/>
          </a:xfrm>
          <a:prstGeom prst="rect">
            <a:avLst/>
          </a:prstGeom>
        </p:spPr>
        <p:txBody>
          <a:bodyPr lIns="0" tIns="0" rIns="0" bIns="0" rtlCol="0" anchor="t">
            <a:spAutoFit/>
          </a:bodyPr>
          <a:lstStyle/>
          <a:p>
            <a:pPr algn="ctr">
              <a:lnSpc>
                <a:spcPts val="6719"/>
              </a:lnSpc>
              <a:spcBef>
                <a:spcPct val="0"/>
              </a:spcBef>
            </a:pPr>
            <a:r>
              <a:rPr lang="en-US" sz="4800" dirty="0">
                <a:solidFill>
                  <a:srgbClr val="000000"/>
                </a:solidFill>
                <a:latin typeface="Poppins Medium"/>
              </a:rPr>
              <a:t>”Somewhere in the world a child is suffering deliberate harm, inflicted by someone who is supposed to care about them, at this very moment. ”</a:t>
            </a:r>
          </a:p>
        </p:txBody>
      </p:sp>
      <p:sp>
        <p:nvSpPr>
          <p:cNvPr id="93" name="TextBox 93"/>
          <p:cNvSpPr txBox="1"/>
          <p:nvPr/>
        </p:nvSpPr>
        <p:spPr>
          <a:xfrm>
            <a:off x="33388200" y="23671230"/>
            <a:ext cx="15697687" cy="986858"/>
          </a:xfrm>
          <a:prstGeom prst="rect">
            <a:avLst/>
          </a:prstGeom>
        </p:spPr>
        <p:txBody>
          <a:bodyPr lIns="0" tIns="0" rIns="0" bIns="0" rtlCol="0" anchor="t">
            <a:spAutoFit/>
          </a:bodyPr>
          <a:lstStyle/>
          <a:p>
            <a:pPr algn="ctr">
              <a:lnSpc>
                <a:spcPts val="8166"/>
              </a:lnSpc>
              <a:spcBef>
                <a:spcPct val="0"/>
              </a:spcBef>
            </a:pPr>
            <a:r>
              <a:rPr lang="en-US" sz="5833" dirty="0">
                <a:solidFill>
                  <a:srgbClr val="E6E5D8"/>
                </a:solidFill>
                <a:latin typeface="Poppins Medium Bold"/>
              </a:rPr>
              <a:t>Hinchliffe</a:t>
            </a:r>
          </a:p>
        </p:txBody>
      </p:sp>
      <p:sp>
        <p:nvSpPr>
          <p:cNvPr id="94" name="TextBox 93"/>
          <p:cNvSpPr txBox="1"/>
          <p:nvPr/>
        </p:nvSpPr>
        <p:spPr>
          <a:xfrm>
            <a:off x="341835" y="20645812"/>
            <a:ext cx="11069364" cy="12403395"/>
          </a:xfrm>
          <a:prstGeom prst="rect">
            <a:avLst/>
          </a:prstGeom>
          <a:noFill/>
        </p:spPr>
        <p:txBody>
          <a:bodyPr wrap="square" rtlCol="0">
            <a:spAutoFit/>
          </a:bodyPr>
          <a:lstStyle/>
          <a:p>
            <a:r>
              <a:rPr lang="en-US" sz="4000" dirty="0"/>
              <a:t>Background: Child abuse and neglect (CAN) is considered a serious problem worldwide. Dentists have a significant role in recognizing and reporting CAN cases. Aim: The aim of this study was to assess the CAN-related knowledge and educational experiences among Saudi dental graduates. Design: Self-administered questionnaires were distributed to dental graduates from all dental schools in Saudi Arabia (n = 1552). Bivariate and multivariate logistic regression analyses were performed to assess the associations between knowledge level and different predictors. Results: A total of 988 dental graduates completed the questionnaire. The majority of them were dissatisfied with the amount of education they had received in their school (56.4%). Around 60% of the participants had inadequate knowledge regarding CAN. Graduates from government schools who received dental education about CAN and female participants had significantly higher odds of having adequate knowledge scores than others</a:t>
            </a:r>
          </a:p>
        </p:txBody>
      </p:sp>
      <p:pic>
        <p:nvPicPr>
          <p:cNvPr id="97" name="Picture 96"/>
          <p:cNvPicPr>
            <a:picLocks noChangeAspect="1"/>
          </p:cNvPicPr>
          <p:nvPr/>
        </p:nvPicPr>
        <p:blipFill rotWithShape="1">
          <a:blip r:embed="rId4">
            <a:extLst>
              <a:ext uri="{28A0092B-C50C-407E-A947-70E740481C1C}">
                <a14:useLocalDpi xmlns:a14="http://schemas.microsoft.com/office/drawing/2010/main" val="0"/>
              </a:ext>
            </a:extLst>
          </a:blip>
          <a:srcRect t="3815" r="878" b="4559"/>
          <a:stretch/>
        </p:blipFill>
        <p:spPr>
          <a:xfrm>
            <a:off x="21961159" y="7829960"/>
            <a:ext cx="21930041" cy="11503495"/>
          </a:xfrm>
          <a:prstGeom prst="rect">
            <a:avLst/>
          </a:prstGeom>
          <a:solidFill>
            <a:srgbClr val="F1F0EA"/>
          </a:solidFill>
          <a:ln>
            <a:noFill/>
          </a:ln>
        </p:spPr>
        <p:style>
          <a:lnRef idx="0">
            <a:scrgbClr r="0" g="0" b="0"/>
          </a:lnRef>
          <a:fillRef idx="0">
            <a:scrgbClr r="0" g="0" b="0"/>
          </a:fillRef>
          <a:effectRef idx="0">
            <a:scrgbClr r="0" g="0" b="0"/>
          </a:effectRef>
          <a:fontRef idx="minor">
            <a:schemeClr val="dk1"/>
          </a:fontRef>
        </p:style>
      </p:pic>
      <p:pic>
        <p:nvPicPr>
          <p:cNvPr id="98" name="Picture 97"/>
          <p:cNvPicPr>
            <a:picLocks noChangeAspect="1"/>
          </p:cNvPicPr>
          <p:nvPr/>
        </p:nvPicPr>
        <p:blipFill>
          <a:blip r:embed="rId5"/>
          <a:stretch>
            <a:fillRect/>
          </a:stretch>
        </p:blipFill>
        <p:spPr>
          <a:xfrm>
            <a:off x="21961160" y="0"/>
            <a:ext cx="21930040" cy="8455174"/>
          </a:xfrm>
          <a:prstGeom prst="rect">
            <a:avLst/>
          </a:prstGeom>
        </p:spPr>
      </p:pic>
      <p:sp>
        <p:nvSpPr>
          <p:cNvPr id="99" name="TextBox 98"/>
          <p:cNvSpPr txBox="1"/>
          <p:nvPr/>
        </p:nvSpPr>
        <p:spPr>
          <a:xfrm>
            <a:off x="23354627" y="620160"/>
            <a:ext cx="5136874" cy="1323439"/>
          </a:xfrm>
          <a:prstGeom prst="rect">
            <a:avLst/>
          </a:prstGeom>
          <a:noFill/>
        </p:spPr>
        <p:txBody>
          <a:bodyPr wrap="square" rtlCol="0">
            <a:spAutoFit/>
          </a:bodyPr>
          <a:lstStyle/>
          <a:p>
            <a:r>
              <a:rPr lang="en-US" sz="8000" dirty="0">
                <a:latin typeface="Poppins Medium" panose="020B0604020202020204" charset="0"/>
                <a:cs typeface="Poppins Medium" panose="020B0604020202020204" charset="0"/>
              </a:rPr>
              <a:t>Analysis</a:t>
            </a:r>
          </a:p>
        </p:txBody>
      </p:sp>
      <p:graphicFrame>
        <p:nvGraphicFramePr>
          <p:cNvPr id="102" name="Chart 101"/>
          <p:cNvGraphicFramePr/>
          <p:nvPr>
            <p:extLst>
              <p:ext uri="{D42A27DB-BD31-4B8C-83A1-F6EECF244321}">
                <p14:modId xmlns:p14="http://schemas.microsoft.com/office/powerpoint/2010/main" val="198753693"/>
              </p:ext>
            </p:extLst>
          </p:nvPr>
        </p:nvGraphicFramePr>
        <p:xfrm>
          <a:off x="30366863" y="1319316"/>
          <a:ext cx="13746987" cy="6170612"/>
        </p:xfrm>
        <a:graphic>
          <a:graphicData uri="http://schemas.openxmlformats.org/drawingml/2006/chart">
            <c:chart xmlns:c="http://schemas.openxmlformats.org/drawingml/2006/chart" xmlns:r="http://schemas.openxmlformats.org/officeDocument/2006/relationships" r:id="rId6"/>
          </a:graphicData>
        </a:graphic>
      </p:graphicFrame>
      <p:sp>
        <p:nvSpPr>
          <p:cNvPr id="103" name="Rectangle 102"/>
          <p:cNvSpPr/>
          <p:nvPr/>
        </p:nvSpPr>
        <p:spPr>
          <a:xfrm>
            <a:off x="28350451" y="2797161"/>
            <a:ext cx="363165" cy="601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28350451" y="3837568"/>
            <a:ext cx="363164" cy="516081"/>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28991206" y="2712863"/>
            <a:ext cx="4010200" cy="769441"/>
          </a:xfrm>
          <a:prstGeom prst="rect">
            <a:avLst/>
          </a:prstGeom>
          <a:noFill/>
        </p:spPr>
        <p:txBody>
          <a:bodyPr wrap="none" rtlCol="0">
            <a:spAutoFit/>
          </a:bodyPr>
          <a:lstStyle/>
          <a:p>
            <a:r>
              <a:rPr lang="en-US" sz="4400" dirty="0" smtClean="0"/>
              <a:t>NOT CONFIDENT</a:t>
            </a:r>
            <a:endParaRPr lang="en-US" sz="4400" dirty="0"/>
          </a:p>
        </p:txBody>
      </p:sp>
      <p:sp>
        <p:nvSpPr>
          <p:cNvPr id="107" name="TextBox 106"/>
          <p:cNvSpPr txBox="1"/>
          <p:nvPr/>
        </p:nvSpPr>
        <p:spPr>
          <a:xfrm>
            <a:off x="29280868" y="3717989"/>
            <a:ext cx="2520113" cy="769441"/>
          </a:xfrm>
          <a:prstGeom prst="rect">
            <a:avLst/>
          </a:prstGeom>
          <a:noFill/>
        </p:spPr>
        <p:txBody>
          <a:bodyPr wrap="none" rtlCol="0">
            <a:spAutoFit/>
          </a:bodyPr>
          <a:lstStyle/>
          <a:p>
            <a:r>
              <a:rPr lang="en-US" sz="4400" dirty="0" smtClean="0"/>
              <a:t>CONFIDET</a:t>
            </a:r>
            <a:endParaRPr lang="en-US" sz="4400" dirty="0"/>
          </a:p>
        </p:txBody>
      </p:sp>
      <p:pic>
        <p:nvPicPr>
          <p:cNvPr id="108" name="Picture 107"/>
          <p:cNvPicPr>
            <a:picLocks noChangeAspect="1"/>
          </p:cNvPicPr>
          <p:nvPr/>
        </p:nvPicPr>
        <p:blipFill>
          <a:blip r:embed="rId7"/>
          <a:stretch>
            <a:fillRect/>
          </a:stretch>
        </p:blipFill>
        <p:spPr>
          <a:xfrm>
            <a:off x="21898754" y="26627761"/>
            <a:ext cx="22087722" cy="6415363"/>
          </a:xfrm>
          <a:prstGeom prst="rect">
            <a:avLst/>
          </a:prstGeom>
        </p:spPr>
      </p:pic>
      <p:sp>
        <p:nvSpPr>
          <p:cNvPr id="109" name="TextBox 108"/>
          <p:cNvSpPr txBox="1"/>
          <p:nvPr/>
        </p:nvSpPr>
        <p:spPr>
          <a:xfrm>
            <a:off x="22612265" y="27244655"/>
            <a:ext cx="6101350" cy="1323439"/>
          </a:xfrm>
          <a:prstGeom prst="rect">
            <a:avLst/>
          </a:prstGeom>
          <a:noFill/>
        </p:spPr>
        <p:txBody>
          <a:bodyPr wrap="none" rtlCol="0">
            <a:spAutoFit/>
          </a:bodyPr>
          <a:lstStyle/>
          <a:p>
            <a:r>
              <a:rPr lang="en-US" sz="8000">
                <a:latin typeface="Poppins Medium" panose="020B0604020202020204" charset="0"/>
                <a:cs typeface="Poppins Medium" panose="020B0604020202020204" charset="0"/>
              </a:rPr>
              <a:t>RESOURCES</a:t>
            </a:r>
            <a:endParaRPr lang="en-US" sz="8000" dirty="0">
              <a:latin typeface="Poppins Medium" panose="020B0604020202020204" charset="0"/>
              <a:cs typeface="Poppins Medium" panose="020B0604020202020204" charset="0"/>
            </a:endParaRPr>
          </a:p>
        </p:txBody>
      </p:sp>
      <p:sp>
        <p:nvSpPr>
          <p:cNvPr id="110" name="TextBox 109"/>
          <p:cNvSpPr txBox="1"/>
          <p:nvPr/>
        </p:nvSpPr>
        <p:spPr>
          <a:xfrm>
            <a:off x="23803404" y="28597181"/>
            <a:ext cx="16669366" cy="2554545"/>
          </a:xfrm>
          <a:prstGeom prst="rect">
            <a:avLst/>
          </a:prstGeom>
          <a:noFill/>
        </p:spPr>
        <p:txBody>
          <a:bodyPr wrap="square" rtlCol="0">
            <a:spAutoFit/>
          </a:bodyPr>
          <a:lstStyle/>
          <a:p>
            <a:r>
              <a:rPr lang="en-US" sz="4000" dirty="0" err="1"/>
              <a:t>Sulimany</a:t>
            </a:r>
            <a:r>
              <a:rPr lang="en-US" sz="4000" dirty="0"/>
              <a:t> AM, </a:t>
            </a:r>
            <a:r>
              <a:rPr lang="en-US" sz="4000" dirty="0" err="1"/>
              <a:t>Alsamhan</a:t>
            </a:r>
            <a:r>
              <a:rPr lang="en-US" sz="4000" dirty="0"/>
              <a:t> A, </a:t>
            </a:r>
            <a:r>
              <a:rPr lang="en-US" sz="4000" dirty="0" err="1"/>
              <a:t>Alawwad</a:t>
            </a:r>
            <a:r>
              <a:rPr lang="en-US" sz="4000" dirty="0"/>
              <a:t> AA, </a:t>
            </a:r>
            <a:r>
              <a:rPr lang="en-US" sz="4000" dirty="0" err="1"/>
              <a:t>Aqueel</a:t>
            </a:r>
            <a:r>
              <a:rPr lang="en-US" sz="4000" dirty="0"/>
              <a:t> M, </a:t>
            </a:r>
            <a:r>
              <a:rPr lang="en-US" sz="4000" dirty="0" err="1"/>
              <a:t>Alzaid</a:t>
            </a:r>
            <a:r>
              <a:rPr lang="en-US" sz="4000" dirty="0"/>
              <a:t> N, </a:t>
            </a:r>
            <a:r>
              <a:rPr lang="en-US" sz="4000" dirty="0" err="1"/>
              <a:t>Bawazir</a:t>
            </a:r>
            <a:r>
              <a:rPr lang="en-US" sz="4000" dirty="0"/>
              <a:t> OA, </a:t>
            </a:r>
            <a:r>
              <a:rPr lang="en-US" sz="4000" dirty="0" err="1"/>
              <a:t>Hamdan</a:t>
            </a:r>
            <a:r>
              <a:rPr lang="en-US" sz="4000" dirty="0"/>
              <a:t> HM. Knowledge Levels and Educational Experiences among Dental Graduates in Saudi Arabia Regarding Child Abuse and Neglect: A National Study. Children. 2021; 8(9):724. https://doi.org/10.3390/children8090724</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274</Words>
  <Application>Microsoft Office PowerPoint</Application>
  <PresentationFormat>Custom</PresentationFormat>
  <Paragraphs>17</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Poppins Medium</vt:lpstr>
      <vt:lpstr>Poppins Medium Bold</vt:lpstr>
      <vt:lpstr>Arial</vt:lpstr>
      <vt:lpstr>Arimo Bold</vt:lpstr>
      <vt:lpstr>Londrina Solid Regular Bold</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Colorful Playful and Illustrative Landscape University Research Poster</dc:title>
  <dc:creator>ANS</dc:creator>
  <cp:lastModifiedBy>ANS</cp:lastModifiedBy>
  <cp:revision>8</cp:revision>
  <dcterms:created xsi:type="dcterms:W3CDTF">2006-08-16T00:00:00Z</dcterms:created>
  <dcterms:modified xsi:type="dcterms:W3CDTF">2022-06-11T22:16:04Z</dcterms:modified>
  <dc:identifier>DAFCcLGOKRc</dc:identifier>
</cp:coreProperties>
</file>