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60" r:id="rId2"/>
    <p:sldMasterId id="2147483662" r:id="rId3"/>
    <p:sldMasterId id="2147483666" r:id="rId4"/>
    <p:sldMasterId id="2147483670" r:id="rId5"/>
  </p:sldMasterIdLst>
  <p:notesMasterIdLst>
    <p:notesMasterId r:id="rId7"/>
  </p:notesMasterIdLst>
  <p:handoutMasterIdLst>
    <p:handoutMasterId r:id="rId8"/>
  </p:handoutMasterIdLst>
  <p:sldIdLst>
    <p:sldId id="263" r:id="rId6"/>
  </p:sldIdLst>
  <p:sldSz cx="21388388" cy="30275213"/>
  <p:notesSz cx="6858000" cy="9144000"/>
  <p:defaultText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65">
          <p15:clr>
            <a:srgbClr val="A4A3A4"/>
          </p15:clr>
        </p15:guide>
        <p15:guide id="3" orient="horz" pos="18541">
          <p15:clr>
            <a:srgbClr val="A4A3A4"/>
          </p15:clr>
        </p15:guide>
        <p15:guide id="5" pos="131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7FA6"/>
    <a:srgbClr val="D15FB9"/>
    <a:srgbClr val="DBB3D5"/>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89" autoAdjust="0"/>
    <p:restoredTop sz="94777" autoAdjust="0"/>
  </p:normalViewPr>
  <p:slideViewPr>
    <p:cSldViewPr snapToGrid="0" snapToObjects="1" showGuides="1">
      <p:cViewPr>
        <p:scale>
          <a:sx n="30" d="100"/>
          <a:sy n="30" d="100"/>
        </p:scale>
        <p:origin x="-1548" y="-72"/>
      </p:cViewPr>
      <p:guideLst>
        <p:guide orient="horz" pos="265"/>
        <p:guide orient="horz" pos="18541"/>
        <p:guide pos="131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 /><Relationship Id="rId13" Type="http://schemas.openxmlformats.org/officeDocument/2006/relationships/tableStyles" Target="tableStyles.xml" /><Relationship Id="rId3" Type="http://schemas.openxmlformats.org/officeDocument/2006/relationships/slideMaster" Target="slideMasters/slideMaster3.xml" /><Relationship Id="rId7" Type="http://schemas.openxmlformats.org/officeDocument/2006/relationships/notesMaster" Target="notesMasters/notesMaster1.xml" /><Relationship Id="rId12" Type="http://schemas.openxmlformats.org/officeDocument/2006/relationships/theme" Target="theme/theme1.xml" /><Relationship Id="rId2" Type="http://schemas.openxmlformats.org/officeDocument/2006/relationships/slideMaster" Target="slideMasters/slideMaster2.xml" /><Relationship Id="rId1" Type="http://schemas.openxmlformats.org/officeDocument/2006/relationships/slideMaster" Target="slideMasters/slideMaster1.xml" /><Relationship Id="rId6" Type="http://schemas.openxmlformats.org/officeDocument/2006/relationships/slide" Target="slides/slide1.xml" /><Relationship Id="rId11" Type="http://schemas.openxmlformats.org/officeDocument/2006/relationships/viewProps" Target="viewProps.xml" /><Relationship Id="rId5" Type="http://schemas.openxmlformats.org/officeDocument/2006/relationships/slideMaster" Target="slideMasters/slideMaster5.xml" /><Relationship Id="rId10" Type="http://schemas.openxmlformats.org/officeDocument/2006/relationships/presProps" Target="presProps.xml" /><Relationship Id="rId4" Type="http://schemas.openxmlformats.org/officeDocument/2006/relationships/slideMaster" Target="slideMasters/slideMaster4.xml" /><Relationship Id="rId9" Type="http://schemas.openxmlformats.org/officeDocument/2006/relationships/commentAuthors" Target="commentAuthors.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6/12/2022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2639113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6/12/2022</a:t>
            </a:fld>
            <a:endParaRPr lang="en-US" dirty="0"/>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3109100856"/>
      </p:ext>
    </p:extLst>
  </p:cSld>
  <p:clrMap bg1="lt1" tx1="dk1" bg2="lt2" tx2="dk2" accent1="accent1" accent2="accent2" accent3="accent3" accent4="accent4" accent5="accent5" accent6="accent6" hlink="hlink" folHlink="folHlink"/>
  <p:notesStyle>
    <a:lvl1pPr marL="0" algn="l" defTabSz="3038715" rtl="0" eaLnBrk="1" latinLnBrk="0" hangingPunct="1">
      <a:defRPr sz="4100" kern="1200">
        <a:solidFill>
          <a:schemeClr val="tx1"/>
        </a:solidFill>
        <a:latin typeface="+mn-lt"/>
        <a:ea typeface="+mn-ea"/>
        <a:cs typeface="+mn-cs"/>
      </a:defRPr>
    </a:lvl1pPr>
    <a:lvl2pPr marL="1519358" algn="l" defTabSz="3038715" rtl="0" eaLnBrk="1" latinLnBrk="0" hangingPunct="1">
      <a:defRPr sz="4100" kern="1200">
        <a:solidFill>
          <a:schemeClr val="tx1"/>
        </a:solidFill>
        <a:latin typeface="+mn-lt"/>
        <a:ea typeface="+mn-ea"/>
        <a:cs typeface="+mn-cs"/>
      </a:defRPr>
    </a:lvl2pPr>
    <a:lvl3pPr marL="3038715" algn="l" defTabSz="3038715" rtl="0" eaLnBrk="1" latinLnBrk="0" hangingPunct="1">
      <a:defRPr sz="4100" kern="1200">
        <a:solidFill>
          <a:schemeClr val="tx1"/>
        </a:solidFill>
        <a:latin typeface="+mn-lt"/>
        <a:ea typeface="+mn-ea"/>
        <a:cs typeface="+mn-cs"/>
      </a:defRPr>
    </a:lvl3pPr>
    <a:lvl4pPr marL="4558071" algn="l" defTabSz="3038715" rtl="0" eaLnBrk="1" latinLnBrk="0" hangingPunct="1">
      <a:defRPr sz="4100" kern="1200">
        <a:solidFill>
          <a:schemeClr val="tx1"/>
        </a:solidFill>
        <a:latin typeface="+mn-lt"/>
        <a:ea typeface="+mn-ea"/>
        <a:cs typeface="+mn-cs"/>
      </a:defRPr>
    </a:lvl4pPr>
    <a:lvl5pPr marL="6077429" algn="l" defTabSz="3038715" rtl="0" eaLnBrk="1" latinLnBrk="0" hangingPunct="1">
      <a:defRPr sz="4100" kern="1200">
        <a:solidFill>
          <a:schemeClr val="tx1"/>
        </a:solidFill>
        <a:latin typeface="+mn-lt"/>
        <a:ea typeface="+mn-ea"/>
        <a:cs typeface="+mn-cs"/>
      </a:defRPr>
    </a:lvl5pPr>
    <a:lvl6pPr marL="7596786" algn="l" defTabSz="3038715" rtl="0" eaLnBrk="1" latinLnBrk="0" hangingPunct="1">
      <a:defRPr sz="4100" kern="1200">
        <a:solidFill>
          <a:schemeClr val="tx1"/>
        </a:solidFill>
        <a:latin typeface="+mn-lt"/>
        <a:ea typeface="+mn-ea"/>
        <a:cs typeface="+mn-cs"/>
      </a:defRPr>
    </a:lvl6pPr>
    <a:lvl7pPr marL="9116145" algn="l" defTabSz="3038715" rtl="0" eaLnBrk="1" latinLnBrk="0" hangingPunct="1">
      <a:defRPr sz="4100" kern="1200">
        <a:solidFill>
          <a:schemeClr val="tx1"/>
        </a:solidFill>
        <a:latin typeface="+mn-lt"/>
        <a:ea typeface="+mn-ea"/>
        <a:cs typeface="+mn-cs"/>
      </a:defRPr>
    </a:lvl7pPr>
    <a:lvl8pPr marL="10635501" algn="l" defTabSz="3038715" rtl="0" eaLnBrk="1" latinLnBrk="0" hangingPunct="1">
      <a:defRPr sz="4100" kern="1200">
        <a:solidFill>
          <a:schemeClr val="tx1"/>
        </a:solidFill>
        <a:latin typeface="+mn-lt"/>
        <a:ea typeface="+mn-ea"/>
        <a:cs typeface="+mn-cs"/>
      </a:defRPr>
    </a:lvl8pPr>
    <a:lvl9pPr marL="12154859" algn="l" defTabSz="3038715" rtl="0" eaLnBrk="1" latinLnBrk="0" hangingPunct="1">
      <a:defRPr sz="4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1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6" y="5365571"/>
            <a:ext cx="10101856"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3" y="4846571"/>
            <a:ext cx="1009388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4" y="13074968"/>
            <a:ext cx="10096349"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0846594" y="4846571"/>
            <a:ext cx="1009375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0846594" y="5365571"/>
            <a:ext cx="10093752"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0846595" y="13090934"/>
            <a:ext cx="10090978"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0842728" y="13648380"/>
            <a:ext cx="10094847"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0854419" y="23621119"/>
            <a:ext cx="10085926"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0846595" y="24192710"/>
            <a:ext cx="1009097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7" y="13633725"/>
            <a:ext cx="1010272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90079" y="3554249"/>
            <a:ext cx="15608232" cy="769234"/>
          </a:xfrm>
          <a:prstGeom prst="rect">
            <a:avLst/>
          </a:prstGeom>
        </p:spPr>
        <p:txBody>
          <a:bodyPr lIns="54681" tIns="27341" rIns="54681" bIns="27341">
            <a:normAutofit/>
          </a:bodyPr>
          <a:lstStyle>
            <a:lvl1pPr marL="0" indent="0" algn="ctr">
              <a:buFontTx/>
              <a:buNone/>
              <a:defRPr sz="43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9" name="Text Placeholder 76"/>
          <p:cNvSpPr>
            <a:spLocks noGrp="1"/>
          </p:cNvSpPr>
          <p:nvPr>
            <p:ph type="body" sz="quarter" idx="151" hasCustomPrompt="1"/>
          </p:nvPr>
        </p:nvSpPr>
        <p:spPr>
          <a:xfrm>
            <a:off x="2890079" y="2235565"/>
            <a:ext cx="15608232" cy="1318684"/>
          </a:xfrm>
          <a:prstGeom prst="rect">
            <a:avLst/>
          </a:prstGeom>
        </p:spPr>
        <p:txBody>
          <a:bodyPr lIns="54681" tIns="27341" rIns="54681" bIns="27341" anchor="t" anchorCtr="1">
            <a:normAutofit/>
          </a:bodyPr>
          <a:lstStyle>
            <a:lvl1pPr marL="0" indent="0" algn="ctr">
              <a:buFontTx/>
              <a:buNone/>
              <a:defRPr sz="69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80" name="Text Placeholder 76"/>
          <p:cNvSpPr>
            <a:spLocks noGrp="1"/>
          </p:cNvSpPr>
          <p:nvPr>
            <p:ph type="body" sz="quarter" idx="153" hasCustomPrompt="1"/>
          </p:nvPr>
        </p:nvSpPr>
        <p:spPr>
          <a:xfrm>
            <a:off x="2890079" y="348658"/>
            <a:ext cx="15608232" cy="1886907"/>
          </a:xfrm>
          <a:prstGeom prst="rect">
            <a:avLst/>
          </a:prstGeom>
        </p:spPr>
        <p:txBody>
          <a:bodyPr lIns="54681" tIns="27341" rIns="54681" bIns="27341" anchor="t" anchorCtr="1">
            <a:normAutofit/>
          </a:bodyPr>
          <a:lstStyle>
            <a:lvl1pPr marL="0" indent="0" algn="ctr">
              <a:buFontTx/>
              <a:buNone/>
              <a:defRPr sz="99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6" y="5365571"/>
            <a:ext cx="10101856"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3" y="4846571"/>
            <a:ext cx="1009388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4" y="13074968"/>
            <a:ext cx="10096349"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0846594" y="4846571"/>
            <a:ext cx="1009375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0846594" y="5365571"/>
            <a:ext cx="10093752"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0846595" y="13090934"/>
            <a:ext cx="10090978"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0842728" y="13648380"/>
            <a:ext cx="10094847"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0854419" y="23621119"/>
            <a:ext cx="10085926"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0846595" y="24192710"/>
            <a:ext cx="1009097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7" y="13633725"/>
            <a:ext cx="1010272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90079" y="3554249"/>
            <a:ext cx="15608232" cy="769234"/>
          </a:xfrm>
          <a:prstGeom prst="rect">
            <a:avLst/>
          </a:prstGeom>
        </p:spPr>
        <p:txBody>
          <a:bodyPr lIns="54681" tIns="27341" rIns="54681" bIns="27341">
            <a:normAutofit/>
          </a:bodyPr>
          <a:lstStyle>
            <a:lvl1pPr marL="0" indent="0" algn="ctr">
              <a:buFontTx/>
              <a:buNone/>
              <a:defRPr sz="43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9" name="Text Placeholder 76"/>
          <p:cNvSpPr>
            <a:spLocks noGrp="1"/>
          </p:cNvSpPr>
          <p:nvPr>
            <p:ph type="body" sz="quarter" idx="151" hasCustomPrompt="1"/>
          </p:nvPr>
        </p:nvSpPr>
        <p:spPr>
          <a:xfrm>
            <a:off x="2890079" y="2235565"/>
            <a:ext cx="15608232" cy="1318684"/>
          </a:xfrm>
          <a:prstGeom prst="rect">
            <a:avLst/>
          </a:prstGeom>
        </p:spPr>
        <p:txBody>
          <a:bodyPr lIns="54681" tIns="27341" rIns="54681" bIns="27341" anchor="t" anchorCtr="1">
            <a:normAutofit/>
          </a:bodyPr>
          <a:lstStyle>
            <a:lvl1pPr marL="0" indent="0" algn="ctr">
              <a:buFontTx/>
              <a:buNone/>
              <a:defRPr sz="69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80" name="Text Placeholder 76"/>
          <p:cNvSpPr>
            <a:spLocks noGrp="1"/>
          </p:cNvSpPr>
          <p:nvPr>
            <p:ph type="body" sz="quarter" idx="153" hasCustomPrompt="1"/>
          </p:nvPr>
        </p:nvSpPr>
        <p:spPr>
          <a:xfrm>
            <a:off x="2890079" y="348658"/>
            <a:ext cx="15608232" cy="1886907"/>
          </a:xfrm>
          <a:prstGeom prst="rect">
            <a:avLst/>
          </a:prstGeom>
        </p:spPr>
        <p:txBody>
          <a:bodyPr lIns="54681" tIns="27341" rIns="54681" bIns="27341" anchor="t" anchorCtr="1">
            <a:normAutofit/>
          </a:bodyPr>
          <a:lstStyle>
            <a:lvl1pPr marL="0" indent="0" algn="ctr">
              <a:buFontTx/>
              <a:buNone/>
              <a:defRPr sz="99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3014640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1"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4"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7"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93"/>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4267634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6x60 Template -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3103"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45037" y="4839719"/>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42716" y="13870648"/>
            <a:ext cx="4901506"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44652" y="13240465"/>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5646480" y="5664486"/>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5646480" y="501207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5646480" y="20211407"/>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5646480" y="1955169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16062017" y="501207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16062017" y="5671787"/>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16062017" y="1329585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16060794" y="13955567"/>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16062017" y="23614263"/>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16060794" y="2444633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83"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84" name="Text Placeholder 76"/>
          <p:cNvSpPr>
            <a:spLocks noGrp="1"/>
          </p:cNvSpPr>
          <p:nvPr>
            <p:ph type="body" sz="quarter" idx="184" hasCustomPrompt="1"/>
          </p:nvPr>
        </p:nvSpPr>
        <p:spPr>
          <a:xfrm>
            <a:off x="2855499" y="3083593"/>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85"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1859121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1"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3"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6"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91"/>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2387671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24002" y="5866321"/>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232848" y="5056458"/>
            <a:ext cx="4896864" cy="787017"/>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232847" y="13193841"/>
            <a:ext cx="4897637"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584593"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584591" y="5225735"/>
            <a:ext cx="4896864"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908485"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904614" y="5225735"/>
            <a:ext cx="4901506"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271246" y="5225735"/>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271246" y="5866321"/>
            <a:ext cx="4895959"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271246" y="13249230"/>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271248" y="13806060"/>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271246" y="23570719"/>
            <a:ext cx="4895959" cy="787017"/>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271248" y="24310969"/>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224002" y="13751015"/>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2890983" y="3112234"/>
            <a:ext cx="15593247" cy="1177369"/>
          </a:xfrm>
          <a:prstGeom prst="rect">
            <a:avLst/>
          </a:prstGeom>
        </p:spPr>
        <p:txBody>
          <a:bodyPr lIns="54425" tIns="27213" rIns="54425" bIns="27213">
            <a:normAutofit/>
          </a:bodyPr>
          <a:lstStyle>
            <a:lvl1pPr marL="0" indent="0" algn="ctr">
              <a:buFontTx/>
              <a:buNone/>
              <a:defRPr sz="36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8" name="Text Placeholder 76"/>
          <p:cNvSpPr>
            <a:spLocks noGrp="1"/>
          </p:cNvSpPr>
          <p:nvPr>
            <p:ph type="body" sz="quarter" idx="151" hasCustomPrompt="1"/>
          </p:nvPr>
        </p:nvSpPr>
        <p:spPr>
          <a:xfrm>
            <a:off x="2890983" y="1934864"/>
            <a:ext cx="15593247" cy="1177369"/>
          </a:xfrm>
          <a:prstGeom prst="rect">
            <a:avLst/>
          </a:prstGeom>
        </p:spPr>
        <p:txBody>
          <a:bodyPr lIns="54425" tIns="27213" rIns="54425" bIns="27213" anchor="t" anchorCtr="1">
            <a:normAutofit/>
          </a:bodyPr>
          <a:lstStyle>
            <a:lvl1pPr marL="0" indent="0" algn="ctr">
              <a:buFontTx/>
              <a:buNone/>
              <a:defRPr sz="52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79" name="Text Placeholder 76"/>
          <p:cNvSpPr>
            <a:spLocks noGrp="1"/>
          </p:cNvSpPr>
          <p:nvPr>
            <p:ph type="body" sz="quarter" idx="153" hasCustomPrompt="1"/>
          </p:nvPr>
        </p:nvSpPr>
        <p:spPr>
          <a:xfrm>
            <a:off x="2890983" y="428414"/>
            <a:ext cx="15593247" cy="1506453"/>
          </a:xfrm>
          <a:prstGeom prst="rect">
            <a:avLst/>
          </a:prstGeom>
        </p:spPr>
        <p:txBody>
          <a:bodyPr lIns="54425" tIns="27213" rIns="54425" bIns="27213" anchor="t" anchorCtr="1">
            <a:normAutofit/>
          </a:bodyPr>
          <a:lstStyle>
            <a:lvl1pPr marL="0" indent="0" algn="ctr">
              <a:buFontTx/>
              <a:buNone/>
              <a:defRPr sz="68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42036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0"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1"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4"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87"/>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290414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6x60 Template -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3103"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45037" y="4839719"/>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42716" y="13870648"/>
            <a:ext cx="4901506"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44651" y="13240465"/>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5646480" y="5664486"/>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5646480" y="501207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5646480" y="20211407"/>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5646480" y="1955169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16062017" y="501207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16062017" y="5671787"/>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16062017" y="1329585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16060792" y="13955567"/>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16062017" y="23614263"/>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16060792" y="2444633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83"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84" name="Text Placeholder 76"/>
          <p:cNvSpPr>
            <a:spLocks noGrp="1"/>
          </p:cNvSpPr>
          <p:nvPr>
            <p:ph type="body" sz="quarter" idx="184" hasCustomPrompt="1"/>
          </p:nvPr>
        </p:nvSpPr>
        <p:spPr>
          <a:xfrm>
            <a:off x="2855499" y="3083587"/>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85"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67484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24002" y="5866321"/>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232848" y="5056455"/>
            <a:ext cx="4896864" cy="787017"/>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232847" y="13193838"/>
            <a:ext cx="4897637"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584591"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584591" y="5225732"/>
            <a:ext cx="4896864"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908483"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904614" y="5225732"/>
            <a:ext cx="4901506"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271246" y="5225732"/>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271246" y="5866321"/>
            <a:ext cx="4895959"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271246" y="13249226"/>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271247" y="13806060"/>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271246" y="23570714"/>
            <a:ext cx="4895959" cy="787017"/>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271247" y="24310969"/>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224002" y="13751015"/>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2890981" y="3112234"/>
            <a:ext cx="15593247" cy="1177369"/>
          </a:xfrm>
          <a:prstGeom prst="rect">
            <a:avLst/>
          </a:prstGeom>
        </p:spPr>
        <p:txBody>
          <a:bodyPr lIns="54425" tIns="27213" rIns="54425" bIns="27213">
            <a:normAutofit/>
          </a:bodyPr>
          <a:lstStyle>
            <a:lvl1pPr marL="0" indent="0" algn="ctr">
              <a:buFontTx/>
              <a:buNone/>
              <a:defRPr sz="36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8" name="Text Placeholder 76"/>
          <p:cNvSpPr>
            <a:spLocks noGrp="1"/>
          </p:cNvSpPr>
          <p:nvPr>
            <p:ph type="body" sz="quarter" idx="151" hasCustomPrompt="1"/>
          </p:nvPr>
        </p:nvSpPr>
        <p:spPr>
          <a:xfrm>
            <a:off x="2890981" y="1934864"/>
            <a:ext cx="15593247" cy="1177369"/>
          </a:xfrm>
          <a:prstGeom prst="rect">
            <a:avLst/>
          </a:prstGeom>
        </p:spPr>
        <p:txBody>
          <a:bodyPr lIns="54425" tIns="27213" rIns="54425" bIns="27213" anchor="t" anchorCtr="1">
            <a:normAutofit/>
          </a:bodyPr>
          <a:lstStyle>
            <a:lvl1pPr marL="0" indent="0" algn="ctr">
              <a:buFontTx/>
              <a:buNone/>
              <a:defRPr sz="52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79" name="Text Placeholder 76"/>
          <p:cNvSpPr>
            <a:spLocks noGrp="1"/>
          </p:cNvSpPr>
          <p:nvPr>
            <p:ph type="body" sz="quarter" idx="153" hasCustomPrompt="1"/>
          </p:nvPr>
        </p:nvSpPr>
        <p:spPr>
          <a:xfrm>
            <a:off x="2890981" y="428410"/>
            <a:ext cx="15593247" cy="1506453"/>
          </a:xfrm>
          <a:prstGeom prst="rect">
            <a:avLst/>
          </a:prstGeom>
        </p:spPr>
        <p:txBody>
          <a:bodyPr lIns="54425" tIns="27213" rIns="54425" bIns="27213" anchor="t" anchorCtr="1">
            <a:normAutofit/>
          </a:bodyPr>
          <a:lstStyle>
            <a:lvl1pPr marL="0" indent="0" algn="ctr">
              <a:buFontTx/>
              <a:buNone/>
              <a:defRPr sz="68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2702522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 /><Relationship Id="rId3" Type="http://schemas.openxmlformats.org/officeDocument/2006/relationships/image" Target="../media/image1.png" /><Relationship Id="rId7" Type="http://schemas.openxmlformats.org/officeDocument/2006/relationships/hyperlink" Target="https://www.posterpresentations.com/how-to-change-the-research-poster-template-colors.html" TargetMode="External" /><Relationship Id="rId2" Type="http://schemas.openxmlformats.org/officeDocument/2006/relationships/theme" Target="../theme/theme1.xml" /><Relationship Id="rId1" Type="http://schemas.openxmlformats.org/officeDocument/2006/relationships/slideLayout" Target="../slideLayouts/slideLayout1.xml" /><Relationship Id="rId6" Type="http://schemas.openxmlformats.org/officeDocument/2006/relationships/image" Target="../media/image4.png" /><Relationship Id="rId5" Type="http://schemas.openxmlformats.org/officeDocument/2006/relationships/image" Target="../media/image3.png" /><Relationship Id="rId4" Type="http://schemas.openxmlformats.org/officeDocument/2006/relationships/image" Target="../media/image2.png" /><Relationship Id="rId9" Type="http://schemas.openxmlformats.org/officeDocument/2006/relationships/image" Target="../media/image6.png" /></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 /><Relationship Id="rId1" Type="http://schemas.openxmlformats.org/officeDocument/2006/relationships/slideLayout" Target="../slideLayouts/slideLayout2.xml" /></Relationships>
</file>

<file path=ppt/slideMasters/_rels/slideMaster3.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 /><Relationship Id="rId13" Type="http://schemas.openxmlformats.org/officeDocument/2006/relationships/image" Target="../media/image6.png" /><Relationship Id="rId3" Type="http://schemas.openxmlformats.org/officeDocument/2006/relationships/theme" Target="../theme/theme3.xml" /><Relationship Id="rId7" Type="http://schemas.openxmlformats.org/officeDocument/2006/relationships/image" Target="../media/image4.png" /><Relationship Id="rId12" Type="http://schemas.openxmlformats.org/officeDocument/2006/relationships/hyperlink" Target="https://www.posterpresentations.com/research" TargetMode="External" /><Relationship Id="rId2" Type="http://schemas.openxmlformats.org/officeDocument/2006/relationships/slideLayout" Target="../slideLayouts/slideLayout4.xml" /><Relationship Id="rId1" Type="http://schemas.openxmlformats.org/officeDocument/2006/relationships/slideLayout" Target="../slideLayouts/slideLayout3.xml" /><Relationship Id="rId6" Type="http://schemas.openxmlformats.org/officeDocument/2006/relationships/image" Target="../media/image3.png" /><Relationship Id="rId11" Type="http://schemas.openxmlformats.org/officeDocument/2006/relationships/image" Target="../media/image5.png" /><Relationship Id="rId5" Type="http://schemas.openxmlformats.org/officeDocument/2006/relationships/image" Target="../media/image2.png" /><Relationship Id="rId10" Type="http://schemas.openxmlformats.org/officeDocument/2006/relationships/image" Target="../media/image8.png" /><Relationship Id="rId4" Type="http://schemas.openxmlformats.org/officeDocument/2006/relationships/image" Target="../media/image1.png" /><Relationship Id="rId9" Type="http://schemas.openxmlformats.org/officeDocument/2006/relationships/image" Target="../media/image7.png" /></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 /><Relationship Id="rId13" Type="http://schemas.openxmlformats.org/officeDocument/2006/relationships/image" Target="../media/image6.png" /><Relationship Id="rId3" Type="http://schemas.openxmlformats.org/officeDocument/2006/relationships/theme" Target="../theme/theme4.xml" /><Relationship Id="rId7" Type="http://schemas.openxmlformats.org/officeDocument/2006/relationships/image" Target="../media/image4.png" /><Relationship Id="rId12" Type="http://schemas.openxmlformats.org/officeDocument/2006/relationships/hyperlink" Target="https://www.posterpresentations.com/research" TargetMode="External" /><Relationship Id="rId2" Type="http://schemas.openxmlformats.org/officeDocument/2006/relationships/slideLayout" Target="../slideLayouts/slideLayout6.xml" /><Relationship Id="rId1" Type="http://schemas.openxmlformats.org/officeDocument/2006/relationships/slideLayout" Target="../slideLayouts/slideLayout5.xml" /><Relationship Id="rId6" Type="http://schemas.openxmlformats.org/officeDocument/2006/relationships/image" Target="../media/image3.png" /><Relationship Id="rId11" Type="http://schemas.openxmlformats.org/officeDocument/2006/relationships/image" Target="../media/image5.png" /><Relationship Id="rId5" Type="http://schemas.openxmlformats.org/officeDocument/2006/relationships/image" Target="../media/image2.png" /><Relationship Id="rId10" Type="http://schemas.openxmlformats.org/officeDocument/2006/relationships/image" Target="../media/image8.png" /><Relationship Id="rId4" Type="http://schemas.openxmlformats.org/officeDocument/2006/relationships/image" Target="../media/image1.png" /><Relationship Id="rId9" Type="http://schemas.openxmlformats.org/officeDocument/2006/relationships/image" Target="../media/image7.png" /></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png" /><Relationship Id="rId13" Type="http://schemas.openxmlformats.org/officeDocument/2006/relationships/hyperlink" Target="https://www.posterpresentations.com/research" TargetMode="External" /><Relationship Id="rId3" Type="http://schemas.openxmlformats.org/officeDocument/2006/relationships/slideLayout" Target="../slideLayouts/slideLayout9.xml" /><Relationship Id="rId7" Type="http://schemas.openxmlformats.org/officeDocument/2006/relationships/image" Target="../media/image3.png" /><Relationship Id="rId12" Type="http://schemas.openxmlformats.org/officeDocument/2006/relationships/image" Target="../media/image5.png" /><Relationship Id="rId2" Type="http://schemas.openxmlformats.org/officeDocument/2006/relationships/slideLayout" Target="../slideLayouts/slideLayout8.xml" /><Relationship Id="rId1" Type="http://schemas.openxmlformats.org/officeDocument/2006/relationships/slideLayout" Target="../slideLayouts/slideLayout7.xml" /><Relationship Id="rId6" Type="http://schemas.openxmlformats.org/officeDocument/2006/relationships/image" Target="../media/image2.png" /><Relationship Id="rId11" Type="http://schemas.openxmlformats.org/officeDocument/2006/relationships/image" Target="../media/image8.png" /><Relationship Id="rId5" Type="http://schemas.openxmlformats.org/officeDocument/2006/relationships/image" Target="../media/image1.png" /><Relationship Id="rId10" Type="http://schemas.openxmlformats.org/officeDocument/2006/relationships/image" Target="../media/image7.png" /><Relationship Id="rId4" Type="http://schemas.openxmlformats.org/officeDocument/2006/relationships/theme" Target="../theme/theme5.xml" /><Relationship Id="rId9" Type="http://schemas.openxmlformats.org/officeDocument/2006/relationships/hyperlink" Target="https://www.posterpresentations.com/how-to-change-the-research-poster-template-colors.html" TargetMode="External" /><Relationship Id="rId14" Type="http://schemas.openxmlformats.org/officeDocument/2006/relationships/image" Target="../media/image6.png"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086753" y="29699044"/>
            <a:ext cx="1578661" cy="227684"/>
          </a:xfrm>
          <a:prstGeom prst="rect">
            <a:avLst/>
          </a:prstGeom>
          <a:noFill/>
          <a:ln w="9525">
            <a:noFill/>
            <a:miter lim="800000"/>
            <a:headEnd/>
            <a:tailEnd/>
          </a:ln>
          <a:effectLst/>
        </p:spPr>
        <p:txBody>
          <a:bodyPr wrap="square" lIns="63187" tIns="31588" rIns="63187" bIns="31588">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700" b="1" dirty="0">
                <a:solidFill>
                  <a:schemeClr val="bg1">
                    <a:lumMod val="75000"/>
                  </a:schemeClr>
                </a:solidFill>
                <a:latin typeface="Arial" charset="0"/>
              </a:rPr>
              <a:t>www.PosterPresentations.com</a:t>
            </a:r>
          </a:p>
        </p:txBody>
      </p:sp>
      <p:graphicFrame>
        <p:nvGraphicFramePr>
          <p:cNvPr id="3" name="Table 2">
            <a:extLst>
              <a:ext uri="{FF2B5EF4-FFF2-40B4-BE49-F238E27FC236}">
                <a16:creationId xmlns:a16="http://schemas.microsoft.com/office/drawing/2014/main" id="{C74784A8-6F25-7449-9CCF-614BC1946BC7}"/>
              </a:ext>
            </a:extLst>
          </p:cNvPr>
          <p:cNvGraphicFramePr>
            <a:graphicFrameLocks noGrp="1"/>
          </p:cNvGraphicFramePr>
          <p:nvPr userDrawn="1">
            <p:extLst>
              <p:ext uri="{D42A27DB-BD31-4B8C-83A1-F6EECF244321}">
                <p14:modId xmlns:p14="http://schemas.microsoft.com/office/powerpoint/2010/main" val="1988771644"/>
              </p:ext>
            </p:extLst>
          </p:nvPr>
        </p:nvGraphicFramePr>
        <p:xfrm>
          <a:off x="-8726464" y="34253"/>
          <a:ext cx="8117859" cy="30210615"/>
        </p:xfrm>
        <a:graphic>
          <a:graphicData uri="http://schemas.openxmlformats.org/drawingml/2006/table">
            <a:tbl>
              <a:tblPr firstRow="1" bandRow="1">
                <a:tableStyleId>{5C22544A-7EE6-4342-B048-85BDC9FD1C3A}</a:tableStyleId>
              </a:tblPr>
              <a:tblGrid>
                <a:gridCol w="3480873">
                  <a:extLst>
                    <a:ext uri="{9D8B030D-6E8A-4147-A177-3AD203B41FA5}">
                      <a16:colId xmlns:a16="http://schemas.microsoft.com/office/drawing/2014/main" val="20000"/>
                    </a:ext>
                  </a:extLst>
                </a:gridCol>
                <a:gridCol w="4636986">
                  <a:extLst>
                    <a:ext uri="{9D8B030D-6E8A-4147-A177-3AD203B41FA5}">
                      <a16:colId xmlns:a16="http://schemas.microsoft.com/office/drawing/2014/main" val="20001"/>
                    </a:ext>
                  </a:extLst>
                </a:gridCol>
              </a:tblGrid>
              <a:tr h="1170738">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100" b="0" spc="600" dirty="0">
                          <a:solidFill>
                            <a:srgbClr val="1F3A4E"/>
                          </a:solidFill>
                          <a:latin typeface="Arial Black" panose="020B0A04020102020204" pitchFamily="34" charset="0"/>
                        </a:rPr>
                        <a:t>QUICK START GUIDE</a:t>
                      </a:r>
                      <a:br>
                        <a:rPr lang="en-US" sz="3100" b="0" spc="600" dirty="0">
                          <a:solidFill>
                            <a:srgbClr val="1F3A4E"/>
                          </a:solidFill>
                          <a:latin typeface="Arial Black" panose="020B0A04020102020204" pitchFamily="34" charset="0"/>
                        </a:rPr>
                      </a:br>
                      <a:r>
                        <a:rPr lang="en-US" sz="2400" b="1" spc="0" dirty="0">
                          <a:solidFill>
                            <a:srgbClr val="FF0000"/>
                          </a:solidFill>
                          <a:latin typeface="Trebuchet MS" pitchFamily="34" charset="0"/>
                        </a:rPr>
                        <a:t>(THIS SIDEBAR WILL NOT PRINT)</a:t>
                      </a:r>
                      <a:endParaRPr lang="en-US" sz="3100" b="1" spc="600" dirty="0">
                        <a:solidFill>
                          <a:schemeClr val="bg1"/>
                        </a:solidFill>
                        <a:latin typeface="Trebuchet MS" pitchFamily="34" charset="0"/>
                      </a:endParaRPr>
                    </a:p>
                  </a:txBody>
                  <a:tcPr marL="182880" marT="137159">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3598932">
                <a:tc gridSpan="2">
                  <a:txBody>
                    <a:bodyPr/>
                    <a:lstStyle/>
                    <a:p>
                      <a:pPr defTabSz="3765639"/>
                      <a:r>
                        <a:rPr lang="en-US" sz="1800" i="0" dirty="0">
                          <a:solidFill>
                            <a:srgbClr val="D9D9D9"/>
                          </a:solidFill>
                          <a:latin typeface="Arial"/>
                          <a:cs typeface="Arial"/>
                        </a:rPr>
                        <a:t>This PowerPoint template produces a </a:t>
                      </a:r>
                      <a:r>
                        <a:rPr lang="en-US" sz="1800" i="0" dirty="0">
                          <a:solidFill>
                            <a:srgbClr val="FFC000"/>
                          </a:solidFill>
                          <a:latin typeface="Arial"/>
                          <a:cs typeface="Arial"/>
                        </a:rPr>
                        <a:t>A1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182880" marT="137159">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292704">
                <a:tc>
                  <a:txBody>
                    <a:bodyPr/>
                    <a:lstStyle/>
                    <a:p>
                      <a:pPr algn="ctr"/>
                      <a:endParaRPr lang="en-US" sz="1800" dirty="0">
                        <a:solidFill>
                          <a:srgbClr val="1F3A4E"/>
                        </a:solidFill>
                      </a:endParaRPr>
                    </a:p>
                    <a:p>
                      <a:pPr algn="ctr"/>
                      <a:endParaRPr lang="en-US" sz="1800" dirty="0">
                        <a:solidFill>
                          <a:srgbClr val="1F3A4E"/>
                        </a:solidFill>
                      </a:endParaRPr>
                    </a:p>
                    <a:p>
                      <a:pPr algn="ctr"/>
                      <a:r>
                        <a:rPr lang="en-US" sz="1800" dirty="0">
                          <a:solidFill>
                            <a:schemeClr val="bg1"/>
                          </a:solidFill>
                          <a:latin typeface="Arial" panose="020B0604020202020204" pitchFamily="34" charset="0"/>
                          <a:cs typeface="Arial" panose="020B0604020202020204" pitchFamily="34" charset="0"/>
                        </a:rPr>
                        <a:t>This is a poster template for a </a:t>
                      </a:r>
                      <a:br>
                        <a:rPr lang="en-US" sz="1800" dirty="0">
                          <a:solidFill>
                            <a:schemeClr val="bg1"/>
                          </a:solidFill>
                          <a:latin typeface="Arial" panose="020B0604020202020204" pitchFamily="34" charset="0"/>
                          <a:cs typeface="Arial" panose="020B0604020202020204" pitchFamily="34" charset="0"/>
                        </a:rPr>
                      </a:br>
                      <a:r>
                        <a:rPr lang="en-US" sz="3100" b="1" dirty="0">
                          <a:solidFill>
                            <a:srgbClr val="FFC000"/>
                          </a:solidFill>
                          <a:latin typeface="Arial" panose="020B0604020202020204" pitchFamily="34" charset="0"/>
                          <a:cs typeface="Arial" panose="020B0604020202020204" pitchFamily="34" charset="0"/>
                        </a:rPr>
                        <a:t>A1</a:t>
                      </a:r>
                    </a:p>
                    <a:p>
                      <a:pPr marL="0" marR="0" indent="0" algn="ctr" defTabSz="3802180" rtl="0" eaLnBrk="1" fontAlgn="auto" latinLnBrk="0" hangingPunct="1">
                        <a:lnSpc>
                          <a:spcPct val="100000"/>
                        </a:lnSpc>
                        <a:spcBef>
                          <a:spcPts val="0"/>
                        </a:spcBef>
                        <a:spcAft>
                          <a:spcPts val="0"/>
                        </a:spcAft>
                        <a:buClrTx/>
                        <a:buSzTx/>
                        <a:buFontTx/>
                        <a:buNone/>
                        <a:tabLst/>
                        <a:defRPr/>
                      </a:pPr>
                      <a:r>
                        <a:rPr lang="en-US" sz="1800" dirty="0">
                          <a:solidFill>
                            <a:srgbClr val="FFC000"/>
                          </a:solidFill>
                          <a:latin typeface="Arial" panose="020B0604020202020204" pitchFamily="34" charset="0"/>
                          <a:cs typeface="Arial" panose="020B0604020202020204" pitchFamily="34" charset="0"/>
                        </a:rPr>
                        <a:t>594mm x 841mm</a:t>
                      </a:r>
                    </a:p>
                    <a:p>
                      <a:pPr marL="0" marR="0" indent="0" algn="ctr" defTabSz="3802180" rtl="0" eaLnBrk="1" fontAlgn="auto" latinLnBrk="0" hangingPunct="1">
                        <a:lnSpc>
                          <a:spcPct val="100000"/>
                        </a:lnSpc>
                        <a:spcBef>
                          <a:spcPts val="0"/>
                        </a:spcBef>
                        <a:spcAft>
                          <a:spcPts val="0"/>
                        </a:spcAft>
                        <a:buClrTx/>
                        <a:buSzTx/>
                        <a:buFontTx/>
                        <a:buNone/>
                        <a:tabLst/>
                        <a:defRPr/>
                      </a:pPr>
                      <a:r>
                        <a:rPr lang="en-US" sz="1800" dirty="0">
                          <a:solidFill>
                            <a:srgbClr val="FFC000"/>
                          </a:solidFill>
                          <a:latin typeface="Arial" panose="020B0604020202020204" pitchFamily="34" charset="0"/>
                          <a:cs typeface="Arial" panose="020B0604020202020204" pitchFamily="34" charset="0"/>
                        </a:rPr>
                        <a:t>23.39 inches x 33.11 inches</a:t>
                      </a:r>
                      <a:br>
                        <a:rPr lang="en-US"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research presentation poster</a:t>
                      </a:r>
                    </a:p>
                    <a:p>
                      <a:endParaRPr lang="en-US" sz="18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0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endParaRPr lang="en-US" sz="1800" b="0" baseline="0" dirty="0">
                        <a:solidFill>
                          <a:srgbClr val="FFC000"/>
                        </a:solidFill>
                        <a:latin typeface="Arial" panose="020B0604020202020204" pitchFamily="34" charset="0"/>
                        <a:cs typeface="Arial" panose="020B0604020202020204" pitchFamily="34" charset="0"/>
                      </a:endParaRPr>
                    </a:p>
                  </a:txBody>
                  <a:tcPr marL="182880" marT="137159">
                    <a:solidFill>
                      <a:srgbClr val="010101"/>
                    </a:solidFill>
                  </a:tcPr>
                </a:tc>
                <a:extLst>
                  <a:ext uri="{0D108BD9-81ED-4DB2-BD59-A6C34878D82A}">
                    <a16:rowId xmlns:a16="http://schemas.microsoft.com/office/drawing/2014/main" val="10008"/>
                  </a:ext>
                </a:extLst>
              </a:tr>
              <a:tr h="3340697">
                <a:tc>
                  <a:txBody>
                    <a:bodyPr/>
                    <a:lstStyle/>
                    <a:p>
                      <a:endParaRPr lang="en-US" sz="1800" dirty="0">
                        <a:solidFill>
                          <a:srgbClr val="1F3A4E"/>
                        </a:solidFill>
                      </a:endParaRPr>
                    </a:p>
                  </a:txBody>
                  <a:tcPr>
                    <a:blipFill rotWithShape="1">
                      <a:blip r:embed="rId3"/>
                      <a:stretch>
                        <a:fillRect/>
                      </a:stretch>
                    </a:blipFill>
                  </a:tcPr>
                </a:tc>
                <a:tc>
                  <a:txBody>
                    <a:bodyPr/>
                    <a:lstStyle/>
                    <a:p>
                      <a:pPr algn="l"/>
                      <a:r>
                        <a:rPr lang="en-US" sz="20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0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0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59">
                    <a:solidFill>
                      <a:srgbClr val="010101"/>
                    </a:solidFill>
                  </a:tcPr>
                </a:tc>
                <a:extLst>
                  <a:ext uri="{0D108BD9-81ED-4DB2-BD59-A6C34878D82A}">
                    <a16:rowId xmlns:a16="http://schemas.microsoft.com/office/drawing/2014/main" val="10001"/>
                  </a:ext>
                </a:extLst>
              </a:tr>
              <a:tr h="1994590">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0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945819">
                <a:tc>
                  <a:txBody>
                    <a:bodyPr/>
                    <a:lstStyle/>
                    <a:p>
                      <a:endParaRPr lang="en-US" sz="1800" dirty="0">
                        <a:solidFill>
                          <a:srgbClr val="1F3A4E"/>
                        </a:solidFill>
                      </a:endParaRPr>
                    </a:p>
                  </a:txBody>
                  <a:tcPr>
                    <a:blipFill rotWithShape="1">
                      <a:blip r:embed="rId4"/>
                      <a:stretch>
                        <a:fillRect/>
                      </a:stretch>
                    </a:blipFill>
                  </a:tcPr>
                </a:tc>
                <a:tc>
                  <a:txBody>
                    <a:bodyPr/>
                    <a:lstStyle/>
                    <a:p>
                      <a:pPr marL="0" lvl="1" indent="0" algn="l" defTabSz="114300"/>
                      <a:r>
                        <a:rPr lang="en-US" sz="20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59">
                    <a:solidFill>
                      <a:srgbClr val="010101"/>
                    </a:solidFill>
                  </a:tcPr>
                </a:tc>
                <a:extLst>
                  <a:ext uri="{0D108BD9-81ED-4DB2-BD59-A6C34878D82A}">
                    <a16:rowId xmlns:a16="http://schemas.microsoft.com/office/drawing/2014/main" val="10003"/>
                  </a:ext>
                </a:extLst>
              </a:tr>
              <a:tr h="3208687">
                <a:tc gridSpan="2">
                  <a:txBody>
                    <a:bodyPr/>
                    <a:lstStyle/>
                    <a:p>
                      <a:r>
                        <a:rPr lang="en-US" sz="20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124673">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59">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1868684">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182880" marT="137159">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206781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182880" marT="137159">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59728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182880" marT="137159">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4" name="Table 3">
            <a:extLst>
              <a:ext uri="{FF2B5EF4-FFF2-40B4-BE49-F238E27FC236}">
                <a16:creationId xmlns:a16="http://schemas.microsoft.com/office/drawing/2014/main" id="{70EF0DC5-0CE8-8B48-8495-AC770E4326B0}"/>
              </a:ext>
            </a:extLst>
          </p:cNvPr>
          <p:cNvGraphicFramePr>
            <a:graphicFrameLocks noGrp="1"/>
          </p:cNvGraphicFramePr>
          <p:nvPr userDrawn="1">
            <p:extLst>
              <p:ext uri="{D42A27DB-BD31-4B8C-83A1-F6EECF244321}">
                <p14:modId xmlns:p14="http://schemas.microsoft.com/office/powerpoint/2010/main" val="2914211395"/>
              </p:ext>
            </p:extLst>
          </p:nvPr>
        </p:nvGraphicFramePr>
        <p:xfrm>
          <a:off x="21937684" y="-142032"/>
          <a:ext cx="8060660" cy="31292193"/>
        </p:xfrm>
        <a:graphic>
          <a:graphicData uri="http://schemas.openxmlformats.org/drawingml/2006/table">
            <a:tbl>
              <a:tblPr firstRow="1" bandRow="1">
                <a:tableStyleId>{5C22544A-7EE6-4342-B048-85BDC9FD1C3A}</a:tableStyleId>
              </a:tblPr>
              <a:tblGrid>
                <a:gridCol w="3162981">
                  <a:extLst>
                    <a:ext uri="{9D8B030D-6E8A-4147-A177-3AD203B41FA5}">
                      <a16:colId xmlns:a16="http://schemas.microsoft.com/office/drawing/2014/main" val="20000"/>
                    </a:ext>
                  </a:extLst>
                </a:gridCol>
                <a:gridCol w="950236">
                  <a:extLst>
                    <a:ext uri="{9D8B030D-6E8A-4147-A177-3AD203B41FA5}">
                      <a16:colId xmlns:a16="http://schemas.microsoft.com/office/drawing/2014/main" val="764104496"/>
                    </a:ext>
                  </a:extLst>
                </a:gridCol>
                <a:gridCol w="3947443">
                  <a:extLst>
                    <a:ext uri="{9D8B030D-6E8A-4147-A177-3AD203B41FA5}">
                      <a16:colId xmlns:a16="http://schemas.microsoft.com/office/drawing/2014/main" val="4164475170"/>
                    </a:ext>
                  </a:extLst>
                </a:gridCol>
              </a:tblGrid>
              <a:tr h="1192134">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100" b="0" spc="600" dirty="0">
                          <a:solidFill>
                            <a:srgbClr val="1F3A4E"/>
                          </a:solidFill>
                          <a:latin typeface="Arial Black" panose="020B0A04020102020204" pitchFamily="34" charset="0"/>
                        </a:rPr>
                        <a:t>QUICK START GUIDE</a:t>
                      </a:r>
                      <a:br>
                        <a:rPr lang="en-US" sz="3100" b="0" spc="600" dirty="0">
                          <a:solidFill>
                            <a:srgbClr val="1F3A4E"/>
                          </a:solidFill>
                          <a:latin typeface="Arial Black" panose="020B0A04020102020204" pitchFamily="34" charset="0"/>
                        </a:rPr>
                      </a:br>
                      <a:r>
                        <a:rPr lang="en-US" sz="2400" b="1" spc="0" dirty="0">
                          <a:solidFill>
                            <a:srgbClr val="FF0000"/>
                          </a:solidFill>
                          <a:latin typeface="Trebuchet MS" pitchFamily="34" charset="0"/>
                        </a:rPr>
                        <a:t>(THIS SIDEBAR WILL NOT PRINT)</a:t>
                      </a:r>
                      <a:endParaRPr lang="en-US" sz="3100" b="1" spc="600" dirty="0">
                        <a:solidFill>
                          <a:schemeClr val="bg1"/>
                        </a:solidFill>
                        <a:latin typeface="Trebuchet MS" pitchFamily="34" charset="0"/>
                      </a:endParaRPr>
                    </a:p>
                  </a:txBody>
                  <a:tcPr marL="182880" marT="137159">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727946">
                <a:tc gridSpan="3">
                  <a:txBody>
                    <a:bodyPr/>
                    <a:lstStyle/>
                    <a:p>
                      <a:pPr algn="l"/>
                      <a:r>
                        <a:rPr lang="en-US" sz="20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18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18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1800" dirty="0">
                        <a:solidFill>
                          <a:srgbClr val="FFC000"/>
                        </a:solidFill>
                      </a:endParaRPr>
                    </a:p>
                    <a:p>
                      <a:pPr marL="0" indent="0" algn="l" defTabSz="114300"/>
                      <a:endParaRPr lang="en-US" sz="1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8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1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8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59">
                    <a:solidFill>
                      <a:schemeClr val="tx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259477">
                <a:tc gridSpan="3">
                  <a:txBody>
                    <a:bodyPr/>
                    <a:lstStyle/>
                    <a:p>
                      <a:r>
                        <a:rPr lang="en-US" sz="2000" b="1" dirty="0">
                          <a:solidFill>
                            <a:srgbClr val="FFC000"/>
                          </a:solidFill>
                          <a:latin typeface="Arial" panose="020B0604020202020204" pitchFamily="34" charset="0"/>
                          <a:cs typeface="Arial" panose="020B0604020202020204" pitchFamily="34" charset="0"/>
                        </a:rPr>
                        <a:t>How to change the column layout configuration</a:t>
                      </a:r>
                    </a:p>
                    <a:p>
                      <a:r>
                        <a:rPr lang="en-US" sz="18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1800" dirty="0">
                          <a:solidFill>
                            <a:srgbClr val="D9D9D9"/>
                          </a:solidFill>
                          <a:latin typeface="Arial" panose="020B0604020202020204" pitchFamily="34" charset="0"/>
                          <a:cs typeface="Arial" panose="020B0604020202020204" pitchFamily="34" charset="0"/>
                        </a:rPr>
                        <a:t>You can see a tutorial here: </a:t>
                      </a:r>
                      <a:r>
                        <a:rPr lang="en-US" sz="1800" u="sng" dirty="0">
                          <a:solidFill>
                            <a:srgbClr val="FFC000"/>
                          </a:solidFill>
                          <a:latin typeface="Arial" panose="020B0604020202020204" pitchFamily="34" charset="0"/>
                          <a:cs typeface="Arial" panose="020B0604020202020204" pitchFamily="34" charset="0"/>
                        </a:rPr>
                        <a:t>https://</a:t>
                      </a:r>
                      <a:r>
                        <a:rPr lang="en-US" sz="1800" u="sng" dirty="0" err="1">
                          <a:solidFill>
                            <a:srgbClr val="FFC000"/>
                          </a:solidFill>
                          <a:latin typeface="Arial" panose="020B0604020202020204" pitchFamily="34" charset="0"/>
                          <a:cs typeface="Arial" panose="020B0604020202020204" pitchFamily="34" charset="0"/>
                        </a:rPr>
                        <a:t>www.posterpresentations.com</a:t>
                      </a:r>
                      <a:r>
                        <a:rPr lang="en-US" sz="1800" u="sng" dirty="0">
                          <a:solidFill>
                            <a:srgbClr val="FFC000"/>
                          </a:solidFill>
                          <a:latin typeface="Arial" panose="020B0604020202020204" pitchFamily="34" charset="0"/>
                          <a:cs typeface="Arial" panose="020B0604020202020204" pitchFamily="34" charset="0"/>
                        </a:rPr>
                        <a:t>/how-to-change-the-column-</a:t>
                      </a:r>
                      <a:r>
                        <a:rPr lang="en-US" sz="1800" u="sng" dirty="0" err="1">
                          <a:solidFill>
                            <a:srgbClr val="FFC000"/>
                          </a:solidFill>
                          <a:latin typeface="Arial" panose="020B0604020202020204" pitchFamily="34" charset="0"/>
                          <a:cs typeface="Arial" panose="020B0604020202020204" pitchFamily="34" charset="0"/>
                        </a:rPr>
                        <a:t>configuration.html</a:t>
                      </a:r>
                      <a:endParaRPr lang="en-US" sz="4400" u="sng" dirty="0">
                        <a:solidFill>
                          <a:srgbClr val="FFC000"/>
                        </a:solidFill>
                      </a:endParaRPr>
                    </a:p>
                  </a:txBody>
                  <a:tcPr marL="182880" marT="137159">
                    <a:solidFill>
                      <a:schemeClr val="tx1"/>
                    </a:solidFill>
                  </a:tcPr>
                </a:tc>
                <a:tc hMerge="1">
                  <a:txBody>
                    <a:bodyPr/>
                    <a:lstStyle/>
                    <a:p>
                      <a:endParaRPr lang="en-US"/>
                    </a:p>
                  </a:txBody>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1678544">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rgbClr val="D9D9D9"/>
                        </a:solidFill>
                        <a:latin typeface="Arial" panose="020B0604020202020204" pitchFamily="34" charset="0"/>
                        <a:cs typeface="Arial" panose="020B0604020202020204" pitchFamily="34" charset="0"/>
                      </a:endParaRPr>
                    </a:p>
                  </a:txBody>
                  <a:tcPr marL="182880" marT="137159">
                    <a:blipFill dpi="0" rotWithShape="1">
                      <a:blip r:embed="rId8">
                        <a:extLst>
                          <a:ext uri="{28A0092B-C50C-407E-A947-70E740481C1C}">
                            <a14:useLocalDpi xmlns:a14="http://schemas.microsoft.com/office/drawing/2010/main" val="0"/>
                          </a:ext>
                        </a:extLst>
                      </a:blip>
                      <a:srcRect/>
                      <a:stretch>
                        <a:fillRect/>
                      </a:stretch>
                    </a:blipFill>
                  </a:tcPr>
                </a:tc>
                <a:tc rowSpan="2"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panose="020B0604020202020204" pitchFamily="34" charset="0"/>
                          <a:cs typeface="Arial" panose="020B0604020202020204" pitchFamily="34" charset="0"/>
                        </a:rPr>
                        <a:t>The Quick Start</a:t>
                      </a:r>
                      <a:r>
                        <a:rPr lang="en-US" sz="1800" baseline="0" noProof="0" dirty="0">
                          <a:solidFill>
                            <a:srgbClr val="D9D9D9"/>
                          </a:solidFill>
                          <a:latin typeface="Arial" panose="020B0604020202020204" pitchFamily="34" charset="0"/>
                          <a:cs typeface="Arial" panose="020B0604020202020204" pitchFamily="34" charset="0"/>
                        </a:rPr>
                        <a:t> Guides</a:t>
                      </a:r>
                      <a:r>
                        <a:rPr lang="en-US" sz="1800" noProof="0" dirty="0">
                          <a:solidFill>
                            <a:srgbClr val="D9D9D9"/>
                          </a:solidFill>
                          <a:latin typeface="Arial" panose="020B0604020202020204" pitchFamily="34" charset="0"/>
                          <a:cs typeface="Arial" panose="020B0604020202020204" pitchFamily="34" charset="0"/>
                        </a:rPr>
                        <a:t> </a:t>
                      </a:r>
                      <a:r>
                        <a:rPr lang="en-US" sz="1800" u="sng" noProof="0" dirty="0">
                          <a:solidFill>
                            <a:srgbClr val="D9D9D9"/>
                          </a:solidFill>
                          <a:latin typeface="Arial" panose="020B0604020202020204" pitchFamily="34" charset="0"/>
                          <a:cs typeface="Arial" panose="020B0604020202020204" pitchFamily="34" charset="0"/>
                        </a:rPr>
                        <a:t>are outside the template’s printable area</a:t>
                      </a:r>
                      <a:r>
                        <a:rPr lang="en-US" sz="1800" noProof="0" dirty="0">
                          <a:solidFill>
                            <a:srgbClr val="D9D9D9"/>
                          </a:solidFill>
                          <a:latin typeface="Arial" panose="020B0604020202020204" pitchFamily="34" charset="0"/>
                          <a:cs typeface="Arial" panose="020B0604020202020204" pitchFamily="34" charset="0"/>
                        </a:rPr>
                        <a:t> and they will not be on the printed poster</a:t>
                      </a:r>
                      <a:r>
                        <a:rPr lang="en-US" sz="18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baseline="0" noProof="0" dirty="0">
                          <a:solidFill>
                            <a:srgbClr val="D9D9D9"/>
                          </a:solidFill>
                          <a:latin typeface="Arial" panose="020B0604020202020204" pitchFamily="34" charset="0"/>
                          <a:cs typeface="Arial" panose="020B0604020202020204" pitchFamily="34" charset="0"/>
                        </a:rPr>
                        <a:t>To hide the guides click on the </a:t>
                      </a:r>
                      <a:r>
                        <a:rPr lang="en-US" sz="1800" b="1" baseline="0" noProof="0" dirty="0">
                          <a:solidFill>
                            <a:srgbClr val="D9D9D9"/>
                          </a:solidFill>
                          <a:latin typeface="Arial" panose="020B0604020202020204" pitchFamily="34" charset="0"/>
                          <a:cs typeface="Arial" panose="020B0604020202020204" pitchFamily="34" charset="0"/>
                        </a:rPr>
                        <a:t>Home</a:t>
                      </a:r>
                      <a:r>
                        <a:rPr lang="en-US" sz="18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1800" b="1" baseline="0" noProof="0" dirty="0">
                          <a:solidFill>
                            <a:srgbClr val="D9D9D9"/>
                          </a:solidFill>
                          <a:latin typeface="Arial" panose="020B0604020202020204" pitchFamily="34" charset="0"/>
                          <a:cs typeface="Arial" panose="020B0604020202020204" pitchFamily="34" charset="0"/>
                        </a:rPr>
                        <a:t>Layout</a:t>
                      </a:r>
                      <a:r>
                        <a:rPr lang="en-US" sz="18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1800" b="1" baseline="0" noProof="0" dirty="0">
                          <a:solidFill>
                            <a:srgbClr val="D9D9D9"/>
                          </a:solidFill>
                          <a:latin typeface="Arial" panose="020B0604020202020204" pitchFamily="34" charset="0"/>
                          <a:cs typeface="Arial" panose="020B0604020202020204" pitchFamily="34" charset="0"/>
                        </a:rPr>
                        <a:t>Without Guides </a:t>
                      </a:r>
                      <a:r>
                        <a:rPr lang="en-US" sz="1800" b="0" baseline="0" noProof="0" dirty="0">
                          <a:solidFill>
                            <a:srgbClr val="D9D9D9"/>
                          </a:solidFill>
                          <a:latin typeface="Arial" panose="020B0604020202020204" pitchFamily="34" charset="0"/>
                          <a:cs typeface="Arial" panose="020B0604020202020204" pitchFamily="34" charset="0"/>
                        </a:rPr>
                        <a:t>layout</a:t>
                      </a:r>
                      <a:r>
                        <a:rPr lang="en-US" sz="1800" baseline="0" noProof="0" dirty="0">
                          <a:solidFill>
                            <a:srgbClr val="D9D9D9"/>
                          </a:solidFill>
                          <a:latin typeface="Arial" panose="020B0604020202020204" pitchFamily="34" charset="0"/>
                          <a:cs typeface="Arial" panose="020B0604020202020204" pitchFamily="34" charset="0"/>
                        </a:rPr>
                        <a:t>.</a:t>
                      </a:r>
                      <a:endParaRPr lang="en-US" sz="1800" noProof="0" dirty="0">
                        <a:solidFill>
                          <a:srgbClr val="D9D9D9"/>
                        </a:solidFill>
                        <a:latin typeface="Arial" panose="020B0604020202020204" pitchFamily="34" charset="0"/>
                        <a:cs typeface="Arial" panose="020B0604020202020204" pitchFamily="34" charset="0"/>
                      </a:endParaRPr>
                    </a:p>
                  </a:txBody>
                  <a:tcPr marL="182880" marT="137159">
                    <a:solidFill>
                      <a:srgbClr val="010101"/>
                    </a:solidFill>
                  </a:tcPr>
                </a:tc>
                <a:tc rowSpan="2"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a:solidFill>
                            <a:srgbClr val="D9D9D9"/>
                          </a:solidFill>
                          <a:latin typeface="Arial" panose="020B0604020202020204" pitchFamily="34" charset="0"/>
                          <a:cs typeface="Arial" panose="020B0604020202020204" pitchFamily="34" charset="0"/>
                        </a:rPr>
                        <a:t>The Quick Start</a:t>
                      </a:r>
                      <a:r>
                        <a:rPr lang="en-US" sz="2800" baseline="0" noProof="0">
                          <a:solidFill>
                            <a:srgbClr val="D9D9D9"/>
                          </a:solidFill>
                          <a:latin typeface="Arial" panose="020B0604020202020204" pitchFamily="34" charset="0"/>
                          <a:cs typeface="Arial" panose="020B0604020202020204" pitchFamily="34" charset="0"/>
                        </a:rPr>
                        <a:t> Guides</a:t>
                      </a:r>
                      <a:r>
                        <a:rPr lang="en-US" sz="2800" noProof="0">
                          <a:solidFill>
                            <a:srgbClr val="D9D9D9"/>
                          </a:solidFill>
                          <a:latin typeface="Arial" panose="020B0604020202020204" pitchFamily="34" charset="0"/>
                          <a:cs typeface="Arial" panose="020B0604020202020204" pitchFamily="34" charset="0"/>
                        </a:rPr>
                        <a:t> </a:t>
                      </a:r>
                      <a:r>
                        <a:rPr lang="en-US" sz="2800" u="sng" noProof="0">
                          <a:solidFill>
                            <a:srgbClr val="D9D9D9"/>
                          </a:solidFill>
                          <a:latin typeface="Arial" panose="020B0604020202020204" pitchFamily="34" charset="0"/>
                          <a:cs typeface="Arial" panose="020B0604020202020204" pitchFamily="34" charset="0"/>
                        </a:rPr>
                        <a:t>are outside the template’s printable area</a:t>
                      </a:r>
                      <a:r>
                        <a:rPr lang="en-US" sz="2800" noProof="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To hide the guides click on the </a:t>
                      </a:r>
                      <a:r>
                        <a:rPr lang="en-US" sz="2800" b="1" baseline="0" noProof="0">
                          <a:solidFill>
                            <a:srgbClr val="D9D9D9"/>
                          </a:solidFill>
                          <a:latin typeface="Arial" panose="020B0604020202020204" pitchFamily="34" charset="0"/>
                          <a:cs typeface="Arial" panose="020B0604020202020204" pitchFamily="34" charset="0"/>
                        </a:rPr>
                        <a:t>Home</a:t>
                      </a:r>
                      <a:r>
                        <a:rPr lang="en-US" sz="2800" baseline="0" noProof="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a:solidFill>
                            <a:srgbClr val="D9D9D9"/>
                          </a:solidFill>
                          <a:latin typeface="Arial" panose="020B0604020202020204" pitchFamily="34" charset="0"/>
                          <a:cs typeface="Arial" panose="020B0604020202020204" pitchFamily="34" charset="0"/>
                        </a:rPr>
                        <a:t>Without Guides </a:t>
                      </a:r>
                      <a:r>
                        <a:rPr lang="en-US" sz="2800" b="0"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5446459">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rgbClr val="D9D9D9"/>
                        </a:solidFill>
                        <a:latin typeface="Arial" panose="020B0604020202020204" pitchFamily="34" charset="0"/>
                        <a:cs typeface="Arial" panose="020B0604020202020204" pitchFamily="34" charset="0"/>
                      </a:endParaRPr>
                    </a:p>
                  </a:txBody>
                  <a:tcPr marL="182880" marT="137159">
                    <a:solidFill>
                      <a:srgbClr val="010101"/>
                    </a:solidFill>
                  </a:tcPr>
                </a:tc>
                <a:tc gridSpan="2" v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vMerge="1">
                  <a:txBody>
                    <a:bodyPr/>
                    <a:lstStyle/>
                    <a:p>
                      <a:endParaRPr lang="en-US"/>
                    </a:p>
                  </a:txBody>
                  <a:tcPr/>
                </a:tc>
                <a:extLst>
                  <a:ext uri="{0D108BD9-81ED-4DB2-BD59-A6C34878D82A}">
                    <a16:rowId xmlns:a16="http://schemas.microsoft.com/office/drawing/2014/main" val="1766341567"/>
                  </a:ext>
                </a:extLst>
              </a:tr>
              <a:tr h="4626677">
                <a:tc>
                  <a:txBody>
                    <a:bodyPr/>
                    <a:lstStyle/>
                    <a:p>
                      <a:pPr rtl="0"/>
                      <a:r>
                        <a:rPr lang="en-US" sz="2400" b="1" dirty="0">
                          <a:solidFill>
                            <a:srgbClr val="FFC000"/>
                          </a:solidFill>
                          <a:latin typeface="Arial" panose="020B0604020202020204" pitchFamily="34" charset="0"/>
                          <a:cs typeface="Arial" panose="020B0604020202020204" pitchFamily="34" charset="0"/>
                        </a:rPr>
                        <a:t>How to</a:t>
                      </a:r>
                      <a:r>
                        <a:rPr lang="en-US" sz="2400" b="1" baseline="0" dirty="0">
                          <a:solidFill>
                            <a:srgbClr val="FFC000"/>
                          </a:solidFill>
                          <a:latin typeface="Arial" panose="020B0604020202020204" pitchFamily="34" charset="0"/>
                          <a:cs typeface="Arial" panose="020B0604020202020204" pitchFamily="34" charset="0"/>
                        </a:rPr>
                        <a:t> preview your poster prior to printing</a:t>
                      </a:r>
                      <a:endParaRPr lang="en-US" sz="2400" b="1" dirty="0">
                        <a:solidFill>
                          <a:srgbClr val="FFC000"/>
                        </a:solidFill>
                        <a:latin typeface="Arial" panose="020B0604020202020204" pitchFamily="34" charset="0"/>
                        <a:cs typeface="Arial" panose="020B0604020202020204" pitchFamily="34" charset="0"/>
                      </a:endParaRPr>
                    </a:p>
                    <a:p>
                      <a:pPr rtl="0"/>
                      <a:r>
                        <a:rPr lang="en-US" sz="2000" dirty="0">
                          <a:solidFill>
                            <a:srgbClr val="D9D9D9"/>
                          </a:solidFill>
                          <a:latin typeface="Arial" panose="020B0604020202020204" pitchFamily="34" charset="0"/>
                          <a:cs typeface="Arial" panose="020B0604020202020204" pitchFamily="34" charset="0"/>
                        </a:rPr>
                        <a:t>You can preview your poster at any time by pressing the </a:t>
                      </a:r>
                      <a:r>
                        <a:rPr lang="en-US" sz="2000" dirty="0">
                          <a:solidFill>
                            <a:srgbClr val="FFC000"/>
                          </a:solidFill>
                          <a:latin typeface="Arial" panose="020B0604020202020204" pitchFamily="34" charset="0"/>
                          <a:cs typeface="Arial" panose="020B0604020202020204" pitchFamily="34" charset="0"/>
                        </a:rPr>
                        <a:t>F5 key</a:t>
                      </a:r>
                      <a:r>
                        <a:rPr lang="en-US" sz="20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000" dirty="0">
                          <a:solidFill>
                            <a:srgbClr val="FFC000"/>
                          </a:solidFill>
                          <a:latin typeface="Arial" panose="020B0604020202020204" pitchFamily="34" charset="0"/>
                          <a:cs typeface="Arial" panose="020B0604020202020204" pitchFamily="34" charset="0"/>
                        </a:rPr>
                        <a:t>ESC key </a:t>
                      </a:r>
                      <a:r>
                        <a:rPr lang="en-US" sz="2000" dirty="0">
                          <a:solidFill>
                            <a:srgbClr val="D9D9D9"/>
                          </a:solidFill>
                          <a:latin typeface="Arial" panose="020B0604020202020204" pitchFamily="34" charset="0"/>
                          <a:cs typeface="Arial" panose="020B0604020202020204" pitchFamily="34" charset="0"/>
                        </a:rPr>
                        <a:t>to exit Preview.</a:t>
                      </a:r>
                    </a:p>
                  </a:txBody>
                  <a:tcPr marL="182880" marT="137159">
                    <a:solidFill>
                      <a:srgbClr val="010101"/>
                    </a:solidFill>
                  </a:tcPr>
                </a:tc>
                <a:tc gridSpan="2">
                  <a:txBody>
                    <a:bodyPr/>
                    <a:lstStyle/>
                    <a:p>
                      <a:pPr rtl="0"/>
                      <a:r>
                        <a:rPr lang="en-US" sz="8800" b="1" dirty="0">
                          <a:solidFill>
                            <a:srgbClr val="D9D9D9"/>
                          </a:solidFill>
                          <a:latin typeface="Arial" panose="020B0604020202020204" pitchFamily="34" charset="0"/>
                          <a:cs typeface="Arial" panose="020B0604020202020204" pitchFamily="34" charset="0"/>
                        </a:rPr>
                        <a:t>F5</a:t>
                      </a:r>
                      <a:r>
                        <a:rPr lang="en-US" sz="1800" baseline="0" dirty="0">
                          <a:solidFill>
                            <a:srgbClr val="D9D9D9"/>
                          </a:solidFill>
                          <a:latin typeface="Arial" panose="020B0604020202020204" pitchFamily="34" charset="0"/>
                          <a:cs typeface="Arial" panose="020B0604020202020204" pitchFamily="34" charset="0"/>
                        </a:rPr>
                        <a:t> </a:t>
                      </a:r>
                      <a:endParaRPr lang="en-US" sz="1800" dirty="0">
                        <a:solidFill>
                          <a:srgbClr val="D9D9D9"/>
                        </a:solidFill>
                        <a:latin typeface="Arial" panose="020B0604020202020204" pitchFamily="34" charset="0"/>
                        <a:cs typeface="Arial" panose="020B0604020202020204" pitchFamily="34" charset="0"/>
                      </a:endParaRPr>
                    </a:p>
                  </a:txBody>
                  <a:tcPr marL="182880" marT="137159">
                    <a:solidFill>
                      <a:schemeClr val="tx1">
                        <a:lumMod val="95000"/>
                        <a:lumOff val="5000"/>
                      </a:schemeClr>
                    </a:solidFill>
                  </a:tcPr>
                </a:tc>
                <a:tc hMerge="1">
                  <a:txBody>
                    <a:bodyPr/>
                    <a:lstStyle/>
                    <a:p>
                      <a:pPr algn="ctr"/>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6000"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308827">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When you are ready to have your poster printed go online to </a:t>
                      </a:r>
                      <a:r>
                        <a:rPr lang="en-US" sz="1800" noProof="0" dirty="0" err="1">
                          <a:solidFill>
                            <a:srgbClr val="FFC000"/>
                          </a:solidFill>
                          <a:latin typeface="Arial"/>
                          <a:cs typeface="Arial"/>
                        </a:rPr>
                        <a:t>PosterPresentations.com</a:t>
                      </a:r>
                      <a:r>
                        <a:rPr lang="en-US" sz="1800" noProof="0" dirty="0">
                          <a:solidFill>
                            <a:srgbClr val="D9D9D9"/>
                          </a:solidFill>
                          <a:latin typeface="Arial"/>
                          <a:cs typeface="Arial"/>
                        </a:rPr>
                        <a:t> and click on the "</a:t>
                      </a:r>
                      <a:r>
                        <a:rPr lang="en-US" sz="1800" noProof="0" dirty="0">
                          <a:solidFill>
                            <a:srgbClr val="FFC000"/>
                          </a:solidFill>
                          <a:latin typeface="Arial"/>
                          <a:cs typeface="Arial"/>
                        </a:rPr>
                        <a:t>Order Your Poster</a:t>
                      </a:r>
                      <a:r>
                        <a:rPr lang="en-US" sz="18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1800" noProof="0" dirty="0">
                          <a:solidFill>
                            <a:srgbClr val="D9D9D9"/>
                          </a:solidFill>
                          <a:latin typeface="Arial"/>
                          <a:cs typeface="Arial"/>
                        </a:rPr>
                      </a:br>
                      <a:r>
                        <a:rPr lang="en-US" sz="1800" noProof="0" dirty="0">
                          <a:solidFill>
                            <a:srgbClr val="D9D9D9"/>
                          </a:solidFill>
                          <a:latin typeface="Arial"/>
                          <a:cs typeface="Arial"/>
                        </a:rPr>
                        <a:t>Go to </a:t>
                      </a:r>
                      <a:r>
                        <a:rPr lang="en-US" sz="1800" noProof="0" dirty="0" err="1">
                          <a:solidFill>
                            <a:srgbClr val="FFC000"/>
                          </a:solidFill>
                          <a:latin typeface="Arial"/>
                          <a:cs typeface="Arial"/>
                        </a:rPr>
                        <a:t>PosterPresentations.com</a:t>
                      </a:r>
                      <a:r>
                        <a:rPr lang="en-US" sz="1800" noProof="0" dirty="0">
                          <a:solidFill>
                            <a:srgbClr val="D9D9D9"/>
                          </a:solidFill>
                          <a:latin typeface="Arial"/>
                          <a:cs typeface="Arial"/>
                        </a:rPr>
                        <a:t> for more information.</a:t>
                      </a:r>
                    </a:p>
                  </a:txBody>
                  <a:tcPr marL="182880" marT="137159">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047130">
                <a:tc gridSpan="3">
                  <a:txBody>
                    <a:bodyPr/>
                    <a:lstStyle/>
                    <a:p>
                      <a:endParaRPr lang="en-US" sz="1800" dirty="0">
                        <a:solidFill>
                          <a:srgbClr val="1F3A4E"/>
                        </a:solidFill>
                      </a:endParaRPr>
                    </a:p>
                  </a:txBody>
                  <a:tcPr marL="182880" marT="137159">
                    <a:blipFill dpi="0" rotWithShape="1">
                      <a:blip r:embed="rId9">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2004999">
                <a:tc gridSpan="2">
                  <a:txBody>
                    <a:bodyPr/>
                    <a:lstStyle/>
                    <a:p>
                      <a:pPr>
                        <a:lnSpc>
                          <a:spcPts val="2600"/>
                        </a:lnSpc>
                      </a:pPr>
                      <a:r>
                        <a:rPr lang="en-US" sz="1800" dirty="0">
                          <a:solidFill>
                            <a:schemeClr val="bg1">
                              <a:lumMod val="85000"/>
                            </a:schemeClr>
                          </a:solidFill>
                          <a:latin typeface="Arial"/>
                          <a:cs typeface="Arial"/>
                        </a:rPr>
                        <a:t>© 2019</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ts val="26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182880" marT="137159">
                    <a:solidFill>
                      <a:srgbClr val="010101"/>
                    </a:solidFill>
                  </a:tcPr>
                </a:tc>
                <a:tc hMerge="1">
                  <a:txBody>
                    <a:bodyPr/>
                    <a:lstStyle/>
                    <a:p>
                      <a:pPr>
                        <a:lnSpc>
                          <a:spcPts val="2600"/>
                        </a:lnSpc>
                      </a:pPr>
                      <a:endParaRPr lang="en-US" sz="2400" dirty="0">
                        <a:solidFill>
                          <a:schemeClr val="bg1">
                            <a:lumMod val="85000"/>
                          </a:schemeClr>
                        </a:solidFill>
                        <a:latin typeface="Arial"/>
                        <a:cs typeface="Arial"/>
                      </a:endParaRPr>
                    </a:p>
                  </a:txBody>
                  <a:tcPr marL="182880" marT="137160">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D0D0D0"/>
                          </a:solidFill>
                          <a:latin typeface="Arial"/>
                          <a:cs typeface="Arial"/>
                        </a:rPr>
                        <a:t>For complete tutorials</a:t>
                      </a:r>
                      <a:r>
                        <a:rPr lang="en-US" sz="18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500" b="1" dirty="0">
                          <a:solidFill>
                            <a:srgbClr val="FFC000"/>
                          </a:solidFill>
                          <a:latin typeface="Arial"/>
                          <a:cs typeface="Arial"/>
                        </a:rPr>
                        <a:t>https://</a:t>
                      </a:r>
                      <a:r>
                        <a:rPr lang="en-US" sz="1500" b="1" dirty="0" err="1">
                          <a:solidFill>
                            <a:srgbClr val="FFC000"/>
                          </a:solidFill>
                          <a:latin typeface="Arial"/>
                          <a:cs typeface="Arial"/>
                        </a:rPr>
                        <a:t>www.posterpresentations.com</a:t>
                      </a:r>
                      <a:r>
                        <a:rPr lang="en-US" sz="1500" b="1" dirty="0">
                          <a:solidFill>
                            <a:srgbClr val="FFC000"/>
                          </a:solidFill>
                          <a:latin typeface="Arial"/>
                          <a:cs typeface="Arial"/>
                        </a:rPr>
                        <a:t>/</a:t>
                      </a:r>
                      <a:r>
                        <a:rPr lang="en-US" sz="1500" b="1" dirty="0" err="1">
                          <a:solidFill>
                            <a:srgbClr val="FFC000"/>
                          </a:solidFill>
                          <a:latin typeface="Arial"/>
                          <a:cs typeface="Arial"/>
                        </a:rPr>
                        <a:t>helpdesk.html</a:t>
                      </a:r>
                      <a:endParaRPr lang="en-US" sz="9600" dirty="0"/>
                    </a:p>
                  </a:txBody>
                  <a:tcPr marL="182880" marT="137159">
                    <a:solidFill>
                      <a:srgbClr val="010101"/>
                    </a:solidFill>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3038715" rtl="0" eaLnBrk="1" latinLnBrk="0" hangingPunct="1">
        <a:spcBef>
          <a:spcPct val="0"/>
        </a:spcBef>
        <a:buNone/>
        <a:defRPr sz="6000" kern="1200">
          <a:solidFill>
            <a:schemeClr val="bg1"/>
          </a:solidFill>
          <a:latin typeface="Trebuchet MS" pitchFamily="34" charset="0"/>
          <a:ea typeface="+mj-ea"/>
          <a:cs typeface="+mj-cs"/>
        </a:defRPr>
      </a:lvl1pPr>
    </p:titleStyle>
    <p:bodyStyle>
      <a:lvl1pPr marL="1139518" indent="-1139518" algn="l" defTabSz="3038715" rtl="0" eaLnBrk="1" latinLnBrk="0" hangingPunct="1">
        <a:spcBef>
          <a:spcPct val="20000"/>
        </a:spcBef>
        <a:buFont typeface="Arial" pitchFamily="34" charset="0"/>
        <a:buChar char="•"/>
        <a:defRPr sz="10600" kern="1200">
          <a:solidFill>
            <a:schemeClr val="tx1"/>
          </a:solidFill>
          <a:latin typeface="+mn-lt"/>
          <a:ea typeface="+mn-ea"/>
          <a:cs typeface="+mn-cs"/>
        </a:defRPr>
      </a:lvl1pPr>
      <a:lvl2pPr marL="2468955" indent="-949598" algn="l" defTabSz="3038715" rtl="0" eaLnBrk="1" latinLnBrk="0" hangingPunct="1">
        <a:spcBef>
          <a:spcPct val="20000"/>
        </a:spcBef>
        <a:buFont typeface="Arial" pitchFamily="34" charset="0"/>
        <a:buChar char="–"/>
        <a:defRPr sz="9400" kern="1200">
          <a:solidFill>
            <a:schemeClr val="tx1"/>
          </a:solidFill>
          <a:latin typeface="+mn-lt"/>
          <a:ea typeface="+mn-ea"/>
          <a:cs typeface="+mn-cs"/>
        </a:defRPr>
      </a:lvl2pPr>
      <a:lvl3pPr marL="3798394" indent="-759679" algn="l" defTabSz="3038715" rtl="0" eaLnBrk="1" latinLnBrk="0" hangingPunct="1">
        <a:spcBef>
          <a:spcPct val="20000"/>
        </a:spcBef>
        <a:buFont typeface="Arial" pitchFamily="34" charset="0"/>
        <a:buChar char="•"/>
        <a:defRPr sz="8000" kern="1200">
          <a:solidFill>
            <a:schemeClr val="tx1"/>
          </a:solidFill>
          <a:latin typeface="+mn-lt"/>
          <a:ea typeface="+mn-ea"/>
          <a:cs typeface="+mn-cs"/>
        </a:defRPr>
      </a:lvl3pPr>
      <a:lvl4pPr marL="531775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4pPr>
      <a:lvl5pPr marL="683710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5pPr>
      <a:lvl6pPr marL="8356465"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6pPr>
      <a:lvl7pPr marL="987582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7pPr>
      <a:lvl8pPr marL="11395179"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8pPr>
      <a:lvl9pPr marL="1291453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9pPr>
    </p:bodyStyle>
    <p:other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086753" y="29699044"/>
            <a:ext cx="1578661" cy="227684"/>
          </a:xfrm>
          <a:prstGeom prst="rect">
            <a:avLst/>
          </a:prstGeom>
          <a:noFill/>
          <a:ln w="9525">
            <a:noFill/>
            <a:miter lim="800000"/>
            <a:headEnd/>
            <a:tailEnd/>
          </a:ln>
          <a:effectLst/>
        </p:spPr>
        <p:txBody>
          <a:bodyPr wrap="square" lIns="63187" tIns="31588" rIns="63187" bIns="31588">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70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3448820764"/>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3038715" rtl="0" eaLnBrk="1" latinLnBrk="0" hangingPunct="1">
        <a:spcBef>
          <a:spcPct val="0"/>
        </a:spcBef>
        <a:buNone/>
        <a:defRPr sz="6000" kern="1200">
          <a:solidFill>
            <a:schemeClr val="bg1"/>
          </a:solidFill>
          <a:latin typeface="Trebuchet MS" pitchFamily="34" charset="0"/>
          <a:ea typeface="+mj-ea"/>
          <a:cs typeface="+mj-cs"/>
        </a:defRPr>
      </a:lvl1pPr>
    </p:titleStyle>
    <p:bodyStyle>
      <a:lvl1pPr marL="1139518" indent="-1139518" algn="l" defTabSz="3038715" rtl="0" eaLnBrk="1" latinLnBrk="0" hangingPunct="1">
        <a:spcBef>
          <a:spcPct val="20000"/>
        </a:spcBef>
        <a:buFont typeface="Arial" pitchFamily="34" charset="0"/>
        <a:buChar char="•"/>
        <a:defRPr sz="10600" kern="1200">
          <a:solidFill>
            <a:schemeClr val="tx1"/>
          </a:solidFill>
          <a:latin typeface="+mn-lt"/>
          <a:ea typeface="+mn-ea"/>
          <a:cs typeface="+mn-cs"/>
        </a:defRPr>
      </a:lvl1pPr>
      <a:lvl2pPr marL="2468955" indent="-949598" algn="l" defTabSz="3038715" rtl="0" eaLnBrk="1" latinLnBrk="0" hangingPunct="1">
        <a:spcBef>
          <a:spcPct val="20000"/>
        </a:spcBef>
        <a:buFont typeface="Arial" pitchFamily="34" charset="0"/>
        <a:buChar char="–"/>
        <a:defRPr sz="9400" kern="1200">
          <a:solidFill>
            <a:schemeClr val="tx1"/>
          </a:solidFill>
          <a:latin typeface="+mn-lt"/>
          <a:ea typeface="+mn-ea"/>
          <a:cs typeface="+mn-cs"/>
        </a:defRPr>
      </a:lvl2pPr>
      <a:lvl3pPr marL="3798394" indent="-759679" algn="l" defTabSz="3038715" rtl="0" eaLnBrk="1" latinLnBrk="0" hangingPunct="1">
        <a:spcBef>
          <a:spcPct val="20000"/>
        </a:spcBef>
        <a:buFont typeface="Arial" pitchFamily="34" charset="0"/>
        <a:buChar char="•"/>
        <a:defRPr sz="8000" kern="1200">
          <a:solidFill>
            <a:schemeClr val="tx1"/>
          </a:solidFill>
          <a:latin typeface="+mn-lt"/>
          <a:ea typeface="+mn-ea"/>
          <a:cs typeface="+mn-cs"/>
        </a:defRPr>
      </a:lvl3pPr>
      <a:lvl4pPr marL="531775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4pPr>
      <a:lvl5pPr marL="683710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5pPr>
      <a:lvl6pPr marL="8356465"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6pPr>
      <a:lvl7pPr marL="987582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7pPr>
      <a:lvl8pPr marL="11395179"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8pPr>
      <a:lvl9pPr marL="1291453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9pPr>
    </p:bodyStyle>
    <p:other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5"/>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id="{990496E8-7D59-6D41-A2E7-5FB53D464995}"/>
              </a:ext>
            </a:extLst>
          </p:cNvPr>
          <p:cNvGraphicFramePr>
            <a:graphicFrameLocks noGrp="1"/>
          </p:cNvGraphicFramePr>
          <p:nvPr userDrawn="1">
            <p:extLst>
              <p:ext uri="{D42A27DB-BD31-4B8C-83A1-F6EECF244321}">
                <p14:modId xmlns:p14="http://schemas.microsoft.com/office/powerpoint/2010/main" val="471228032"/>
              </p:ext>
            </p:extLst>
          </p:nvPr>
        </p:nvGraphicFramePr>
        <p:xfrm>
          <a:off x="-4371643" y="88530"/>
          <a:ext cx="4109296" cy="44390418"/>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val="20000"/>
                    </a:ext>
                  </a:extLst>
                </a:gridCol>
                <a:gridCol w="2347262">
                  <a:extLst>
                    <a:ext uri="{9D8B030D-6E8A-4147-A177-3AD203B41FA5}">
                      <a16:colId xmlns:a16="http://schemas.microsoft.com/office/drawing/2014/main" val="20001"/>
                    </a:ext>
                  </a:extLst>
                </a:gridCol>
              </a:tblGrid>
              <a:tr h="252342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5464747">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6387168">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val="10008"/>
                  </a:ext>
                </a:extLst>
              </a:tr>
              <a:tr h="6341448">
                <a:tc>
                  <a:txBody>
                    <a:bodyPr/>
                    <a:lstStyle/>
                    <a:p>
                      <a:endParaRPr lang="en-US" sz="1800" dirty="0">
                        <a:solidFill>
                          <a:srgbClr val="1F3A4E"/>
                        </a:solidFill>
                      </a:endParaRPr>
                    </a:p>
                  </a:txBody>
                  <a:tcPr marL="38433" marR="38433" marT="42312" marB="42312">
                    <a:blipFill rotWithShape="1">
                      <a:blip r:embed="rId4"/>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val="10001"/>
                  </a:ext>
                </a:extLst>
              </a:tr>
              <a:tr h="279133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6051888">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val="10003"/>
                  </a:ext>
                </a:extLst>
              </a:tr>
              <a:tr h="5260213">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320922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898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9C6C71B7-F70A-B149-A686-BA79F3018CF5}"/>
              </a:ext>
            </a:extLst>
          </p:cNvPr>
          <p:cNvGraphicFramePr>
            <a:graphicFrameLocks noGrp="1"/>
          </p:cNvGraphicFramePr>
          <p:nvPr userDrawn="1">
            <p:extLst>
              <p:ext uri="{D42A27DB-BD31-4B8C-83A1-F6EECF244321}">
                <p14:modId xmlns:p14="http://schemas.microsoft.com/office/powerpoint/2010/main" val="3526980139"/>
              </p:ext>
            </p:extLst>
          </p:nvPr>
        </p:nvGraphicFramePr>
        <p:xfrm>
          <a:off x="21650735" y="0"/>
          <a:ext cx="4109297" cy="62351509"/>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val="20000"/>
                    </a:ext>
                  </a:extLst>
                </a:gridCol>
                <a:gridCol w="498303">
                  <a:extLst>
                    <a:ext uri="{9D8B030D-6E8A-4147-A177-3AD203B41FA5}">
                      <a16:colId xmlns:a16="http://schemas.microsoft.com/office/drawing/2014/main" val="997673227"/>
                    </a:ext>
                  </a:extLst>
                </a:gridCol>
                <a:gridCol w="2079138">
                  <a:extLst>
                    <a:ext uri="{9D8B030D-6E8A-4147-A177-3AD203B41FA5}">
                      <a16:colId xmlns:a16="http://schemas.microsoft.com/office/drawing/2014/main" val="3407509820"/>
                    </a:ext>
                  </a:extLst>
                </a:gridCol>
              </a:tblGrid>
              <a:tr h="2903190">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val="10000"/>
                  </a:ext>
                </a:extLst>
              </a:tr>
              <a:tr h="10904190">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8">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val="10001"/>
                  </a:ext>
                </a:extLst>
              </a:tr>
              <a:tr h="5653980">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val="10005"/>
                  </a:ext>
                </a:extLst>
              </a:tr>
              <a:tr h="694832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9319230">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val="10006"/>
                  </a:ext>
                </a:extLst>
              </a:tr>
              <a:tr h="322323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7"/>
                  </a:ext>
                </a:extLst>
              </a:tr>
              <a:tr h="166953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val="2448051497"/>
                  </a:ext>
                </a:extLst>
              </a:tr>
              <a:tr h="1417846">
                <a:tc gridSpan="3">
                  <a:txBody>
                    <a:bodyPr/>
                    <a:lstStyle/>
                    <a:p>
                      <a:endParaRPr lang="en-US" sz="2400" dirty="0">
                        <a:solidFill>
                          <a:srgbClr val="1F3A4E"/>
                        </a:solidFill>
                      </a:endParaRPr>
                    </a:p>
                  </a:txBody>
                  <a:tcPr marL="69634" marR="69634" marT="87615" marB="87615">
                    <a:blipFill dpi="0" rotWithShape="1">
                      <a:blip r:embed="rId13">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3">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10008"/>
                  </a:ext>
                </a:extLst>
              </a:tr>
              <a:tr h="2366581">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892633904"/>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5"/>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id="{990496E8-7D59-6D41-A2E7-5FB53D464995}"/>
              </a:ext>
            </a:extLst>
          </p:cNvPr>
          <p:cNvGraphicFramePr>
            <a:graphicFrameLocks noGrp="1"/>
          </p:cNvGraphicFramePr>
          <p:nvPr userDrawn="1">
            <p:extLst>
              <p:ext uri="{D42A27DB-BD31-4B8C-83A1-F6EECF244321}">
                <p14:modId xmlns:p14="http://schemas.microsoft.com/office/powerpoint/2010/main" val="3076347188"/>
              </p:ext>
            </p:extLst>
          </p:nvPr>
        </p:nvGraphicFramePr>
        <p:xfrm>
          <a:off x="-4371643" y="88528"/>
          <a:ext cx="4109296" cy="44390418"/>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val="20000"/>
                    </a:ext>
                  </a:extLst>
                </a:gridCol>
                <a:gridCol w="2347262">
                  <a:extLst>
                    <a:ext uri="{9D8B030D-6E8A-4147-A177-3AD203B41FA5}">
                      <a16:colId xmlns:a16="http://schemas.microsoft.com/office/drawing/2014/main" val="20001"/>
                    </a:ext>
                  </a:extLst>
                </a:gridCol>
              </a:tblGrid>
              <a:tr h="252342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5464747">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6387168">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val="10008"/>
                  </a:ext>
                </a:extLst>
              </a:tr>
              <a:tr h="6341448">
                <a:tc>
                  <a:txBody>
                    <a:bodyPr/>
                    <a:lstStyle/>
                    <a:p>
                      <a:endParaRPr lang="en-US" sz="1800" dirty="0">
                        <a:solidFill>
                          <a:srgbClr val="1F3A4E"/>
                        </a:solidFill>
                      </a:endParaRPr>
                    </a:p>
                  </a:txBody>
                  <a:tcPr marL="38433" marR="38433" marT="42312" marB="42312">
                    <a:blipFill rotWithShape="1">
                      <a:blip r:embed="rId4"/>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val="10001"/>
                  </a:ext>
                </a:extLst>
              </a:tr>
              <a:tr h="279133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6051888">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val="10003"/>
                  </a:ext>
                </a:extLst>
              </a:tr>
              <a:tr h="5260213">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320922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898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9C6C71B7-F70A-B149-A686-BA79F3018CF5}"/>
              </a:ext>
            </a:extLst>
          </p:cNvPr>
          <p:cNvGraphicFramePr>
            <a:graphicFrameLocks noGrp="1"/>
          </p:cNvGraphicFramePr>
          <p:nvPr userDrawn="1">
            <p:extLst>
              <p:ext uri="{D42A27DB-BD31-4B8C-83A1-F6EECF244321}">
                <p14:modId xmlns:p14="http://schemas.microsoft.com/office/powerpoint/2010/main" val="807926438"/>
              </p:ext>
            </p:extLst>
          </p:nvPr>
        </p:nvGraphicFramePr>
        <p:xfrm>
          <a:off x="21650735" y="0"/>
          <a:ext cx="4109297" cy="62351509"/>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val="20000"/>
                    </a:ext>
                  </a:extLst>
                </a:gridCol>
                <a:gridCol w="498303">
                  <a:extLst>
                    <a:ext uri="{9D8B030D-6E8A-4147-A177-3AD203B41FA5}">
                      <a16:colId xmlns:a16="http://schemas.microsoft.com/office/drawing/2014/main" val="997673227"/>
                    </a:ext>
                  </a:extLst>
                </a:gridCol>
                <a:gridCol w="2079138">
                  <a:extLst>
                    <a:ext uri="{9D8B030D-6E8A-4147-A177-3AD203B41FA5}">
                      <a16:colId xmlns:a16="http://schemas.microsoft.com/office/drawing/2014/main" val="3407509820"/>
                    </a:ext>
                  </a:extLst>
                </a:gridCol>
              </a:tblGrid>
              <a:tr h="2903190">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val="10000"/>
                  </a:ext>
                </a:extLst>
              </a:tr>
              <a:tr h="10904190">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8">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val="10001"/>
                  </a:ext>
                </a:extLst>
              </a:tr>
              <a:tr h="5653980">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val="10005"/>
                  </a:ext>
                </a:extLst>
              </a:tr>
              <a:tr h="694832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9319230">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val="10006"/>
                  </a:ext>
                </a:extLst>
              </a:tr>
              <a:tr h="322323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7"/>
                  </a:ext>
                </a:extLst>
              </a:tr>
              <a:tr h="166953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val="2448051497"/>
                  </a:ext>
                </a:extLst>
              </a:tr>
              <a:tr h="1417846">
                <a:tc gridSpan="3">
                  <a:txBody>
                    <a:bodyPr/>
                    <a:lstStyle/>
                    <a:p>
                      <a:endParaRPr lang="en-US" sz="2400" dirty="0">
                        <a:solidFill>
                          <a:srgbClr val="1F3A4E"/>
                        </a:solidFill>
                      </a:endParaRPr>
                    </a:p>
                  </a:txBody>
                  <a:tcPr marL="69634" marR="69634" marT="87615" marB="87615">
                    <a:blipFill dpi="0" rotWithShape="1">
                      <a:blip r:embed="rId13">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3">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10008"/>
                  </a:ext>
                </a:extLst>
              </a:tr>
              <a:tr h="2366581">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81419452"/>
      </p:ext>
    </p:extLst>
  </p:cSld>
  <p:clrMap bg1="lt1" tx1="dk1" bg2="lt2" tx2="dk2" accent1="accent1" accent2="accent2" accent3="accent3" accent4="accent4" accent5="accent5" accent6="accent6" hlink="hlink" folHlink="folHlink"/>
  <p:sldLayoutIdLst>
    <p:sldLayoutId id="2147483667" r:id="rId1"/>
    <p:sldLayoutId id="2147483669" r:id="rId2"/>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6"/>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id="{990496E8-7D59-6D41-A2E7-5FB53D464995}"/>
              </a:ext>
            </a:extLst>
          </p:cNvPr>
          <p:cNvGraphicFramePr>
            <a:graphicFrameLocks noGrp="1"/>
          </p:cNvGraphicFramePr>
          <p:nvPr userDrawn="1">
            <p:extLst>
              <p:ext uri="{D42A27DB-BD31-4B8C-83A1-F6EECF244321}">
                <p14:modId xmlns:p14="http://schemas.microsoft.com/office/powerpoint/2010/main" val="405849174"/>
              </p:ext>
            </p:extLst>
          </p:nvPr>
        </p:nvGraphicFramePr>
        <p:xfrm>
          <a:off x="-4371643" y="88524"/>
          <a:ext cx="4109296" cy="44390415"/>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val="20000"/>
                    </a:ext>
                  </a:extLst>
                </a:gridCol>
                <a:gridCol w="2347262">
                  <a:extLst>
                    <a:ext uri="{9D8B030D-6E8A-4147-A177-3AD203B41FA5}">
                      <a16:colId xmlns:a16="http://schemas.microsoft.com/office/drawing/2014/main" val="20001"/>
                    </a:ext>
                  </a:extLst>
                </a:gridCol>
              </a:tblGrid>
              <a:tr h="123005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3893103">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231636">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val="10008"/>
                  </a:ext>
                </a:extLst>
              </a:tr>
              <a:tr h="3969054">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val="10001"/>
                  </a:ext>
                </a:extLst>
              </a:tr>
              <a:tr h="1719188">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539313">
                <a:tc>
                  <a:txBody>
                    <a:bodyPr/>
                    <a:lstStyle/>
                    <a:p>
                      <a:endParaRPr lang="en-US" sz="1800" dirty="0">
                        <a:solidFill>
                          <a:srgbClr val="1F3A4E"/>
                        </a:solidFill>
                      </a:endParaRPr>
                    </a:p>
                  </a:txBody>
                  <a:tcPr marL="38433" marR="38433" marT="42312" marB="42312">
                    <a:blipFill rotWithShape="1">
                      <a:blip r:embed="rId6"/>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val="10003"/>
                  </a:ext>
                </a:extLst>
              </a:tr>
              <a:tr h="3256852">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20045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7"/>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184858">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9C6C71B7-F70A-B149-A686-BA79F3018CF5}"/>
              </a:ext>
            </a:extLst>
          </p:cNvPr>
          <p:cNvGraphicFramePr>
            <a:graphicFrameLocks noGrp="1"/>
          </p:cNvGraphicFramePr>
          <p:nvPr userDrawn="1">
            <p:extLst>
              <p:ext uri="{D42A27DB-BD31-4B8C-83A1-F6EECF244321}">
                <p14:modId xmlns:p14="http://schemas.microsoft.com/office/powerpoint/2010/main" val="1032955607"/>
              </p:ext>
            </p:extLst>
          </p:nvPr>
        </p:nvGraphicFramePr>
        <p:xfrm>
          <a:off x="21650735" y="0"/>
          <a:ext cx="4109297" cy="62351506"/>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val="20000"/>
                    </a:ext>
                  </a:extLst>
                </a:gridCol>
                <a:gridCol w="498303">
                  <a:extLst>
                    <a:ext uri="{9D8B030D-6E8A-4147-A177-3AD203B41FA5}">
                      <a16:colId xmlns:a16="http://schemas.microsoft.com/office/drawing/2014/main" val="997673227"/>
                    </a:ext>
                  </a:extLst>
                </a:gridCol>
                <a:gridCol w="2079138">
                  <a:extLst>
                    <a:ext uri="{9D8B030D-6E8A-4147-A177-3AD203B41FA5}">
                      <a16:colId xmlns:a16="http://schemas.microsoft.com/office/drawing/2014/main" val="3407509820"/>
                    </a:ext>
                  </a:extLst>
                </a:gridCol>
              </a:tblGrid>
              <a:tr h="1240469">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val="10000"/>
                  </a:ext>
                </a:extLst>
              </a:tr>
              <a:tr h="4968805">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9">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val="10001"/>
                  </a:ext>
                </a:extLst>
              </a:tr>
              <a:tr h="2593067">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1"/>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2">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val="10005"/>
                  </a:ext>
                </a:extLst>
              </a:tr>
              <a:tr h="309062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202751">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val="10006"/>
                  </a:ext>
                </a:extLst>
              </a:tr>
              <a:tr h="16889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7"/>
                  </a:ext>
                </a:extLst>
              </a:tr>
              <a:tr h="813648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3">
                            <a:extLst>
                              <a:ext uri="{A12FA001-AC4F-418D-AE19-62706E023703}">
                                <ahyp:hlinkClr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3">
                            <a:extLst>
                              <a:ext uri="{A12FA001-AC4F-418D-AE19-62706E023703}">
                                <ahyp:hlinkClr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val="2448051497"/>
                  </a:ext>
                </a:extLst>
              </a:tr>
              <a:tr h="1417846">
                <a:tc gridSpan="3">
                  <a:txBody>
                    <a:bodyPr/>
                    <a:lstStyle/>
                    <a:p>
                      <a:endParaRPr lang="en-US" sz="2400" dirty="0">
                        <a:solidFill>
                          <a:srgbClr val="1F3A4E"/>
                        </a:solidFill>
                      </a:endParaRPr>
                    </a:p>
                  </a:txBody>
                  <a:tcPr marL="69634" marR="69634" marT="87615" marB="87615">
                    <a:blipFill dpi="0" rotWithShape="1">
                      <a:blip r:embed="rId14">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4">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10008"/>
                  </a:ext>
                </a:extLst>
              </a:tr>
              <a:tr h="1031712">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36112278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 /><Relationship Id="rId7" Type="http://schemas.openxmlformats.org/officeDocument/2006/relationships/image" Target="../media/image14.png" /><Relationship Id="rId2" Type="http://schemas.openxmlformats.org/officeDocument/2006/relationships/image" Target="../media/image9.png" /><Relationship Id="rId1" Type="http://schemas.openxmlformats.org/officeDocument/2006/relationships/slideLayout" Target="../slideLayouts/slideLayout8.xml" /><Relationship Id="rId6" Type="http://schemas.openxmlformats.org/officeDocument/2006/relationships/image" Target="../media/image13.png" /><Relationship Id="rId5" Type="http://schemas.openxmlformats.org/officeDocument/2006/relationships/image" Target="../media/image12.png" /><Relationship Id="rId4" Type="http://schemas.openxmlformats.org/officeDocument/2006/relationships/image" Target="../media/image11.png" /></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408935" y="6399754"/>
            <a:ext cx="9625651" cy="3440049"/>
          </a:xfrm>
        </p:spPr>
        <p:txBody>
          <a:bodyPr/>
          <a:lstStyle/>
          <a:p>
            <a:r>
              <a:rPr lang="en-US" sz="2400" b="1" dirty="0">
                <a:solidFill>
                  <a:schemeClr val="tx1"/>
                </a:solidFill>
              </a:rPr>
              <a:t>Hepatitis B virus (HBV) is a global public health problem which </a:t>
            </a:r>
            <a:r>
              <a:rPr lang="en-US" sz="2400" b="1" dirty="0" err="1">
                <a:solidFill>
                  <a:schemeClr val="tx1"/>
                </a:solidFill>
              </a:rPr>
              <a:t>hcan</a:t>
            </a:r>
            <a:r>
              <a:rPr lang="en-US" sz="2400" b="1" dirty="0">
                <a:solidFill>
                  <a:schemeClr val="tx1"/>
                </a:solidFill>
              </a:rPr>
              <a:t> cause chronic infections, cirrhosis and liver cancer. </a:t>
            </a:r>
          </a:p>
          <a:p>
            <a:r>
              <a:rPr lang="en-US" sz="2400" b="1" dirty="0">
                <a:solidFill>
                  <a:schemeClr val="tx1"/>
                </a:solidFill>
              </a:rPr>
              <a:t>known as an occupational hazard among dentists  </a:t>
            </a:r>
          </a:p>
          <a:p>
            <a:r>
              <a:rPr lang="en-US" sz="2400" b="1" dirty="0">
                <a:solidFill>
                  <a:schemeClr val="tx1"/>
                </a:solidFill>
              </a:rPr>
              <a:t>The virus is spread by blood and other body fluids such as by sexual intercourse , during pregnancy and birth and exposure to contaminated medical equipment. The WHO estimates that there are approximately260 million chronic carriers of HBV worldwide</a:t>
            </a:r>
          </a:p>
          <a:p>
            <a:r>
              <a:rPr lang="en-US" sz="2400" b="1" dirty="0">
                <a:solidFill>
                  <a:schemeClr val="tx1"/>
                </a:solidFill>
              </a:rPr>
              <a:t>risk factors among DCW in selected dental clinics in Sana’a city.</a:t>
            </a:r>
          </a:p>
        </p:txBody>
      </p:sp>
      <p:sp>
        <p:nvSpPr>
          <p:cNvPr id="3" name="عنصر نائب للنص 2"/>
          <p:cNvSpPr>
            <a:spLocks noGrp="1"/>
          </p:cNvSpPr>
          <p:nvPr>
            <p:ph type="body" sz="quarter" idx="11"/>
          </p:nvPr>
        </p:nvSpPr>
        <p:spPr>
          <a:xfrm>
            <a:off x="619423" y="5326598"/>
            <a:ext cx="4896864" cy="1073156"/>
          </a:xfrm>
        </p:spPr>
        <p:txBody>
          <a:bodyPr/>
          <a:lstStyle/>
          <a:p>
            <a:pPr algn="l"/>
            <a:r>
              <a:rPr lang="en-US" sz="3600" dirty="0">
                <a:solidFill>
                  <a:srgbClr val="D15FB9"/>
                </a:solidFill>
              </a:rPr>
              <a:t>Introduction</a:t>
            </a:r>
          </a:p>
          <a:p>
            <a:pPr algn="l"/>
            <a:endParaRPr lang="ar-LY" dirty="0"/>
          </a:p>
        </p:txBody>
      </p:sp>
      <p:sp>
        <p:nvSpPr>
          <p:cNvPr id="4" name="عنصر نائب للنص 3"/>
          <p:cNvSpPr>
            <a:spLocks noGrp="1"/>
          </p:cNvSpPr>
          <p:nvPr>
            <p:ph type="body" sz="quarter" idx="19"/>
          </p:nvPr>
        </p:nvSpPr>
        <p:spPr>
          <a:xfrm>
            <a:off x="527343" y="16851837"/>
            <a:ext cx="10572282" cy="6542437"/>
          </a:xfrm>
        </p:spPr>
        <p:txBody>
          <a:bodyPr/>
          <a:lstStyle/>
          <a:p>
            <a:r>
              <a:rPr lang="en-US" sz="2400" b="1" dirty="0">
                <a:solidFill>
                  <a:schemeClr val="tx1"/>
                </a:solidFill>
              </a:rPr>
              <a:t>Participants A  total of 255 dental clinics</a:t>
            </a:r>
          </a:p>
          <a:p>
            <a:r>
              <a:rPr lang="en-US" sz="2400" b="1" dirty="0">
                <a:solidFill>
                  <a:schemeClr val="tx1"/>
                </a:solidFill>
              </a:rPr>
              <a:t>31 (12.1%) clinics could not be located </a:t>
            </a:r>
          </a:p>
          <a:p>
            <a:r>
              <a:rPr lang="en-US" sz="2400" b="1" dirty="0">
                <a:solidFill>
                  <a:schemeClr val="tx1"/>
                </a:solidFill>
              </a:rPr>
              <a:t>17 (6.7%) clinics were shut down </a:t>
            </a:r>
          </a:p>
          <a:p>
            <a:r>
              <a:rPr lang="en-US" sz="2400" b="1" dirty="0">
                <a:solidFill>
                  <a:schemeClr val="tx1"/>
                </a:solidFill>
              </a:rPr>
              <a:t>21 (8.2%)clinics refused to participate. </a:t>
            </a:r>
          </a:p>
          <a:p>
            <a:r>
              <a:rPr lang="en-US" sz="2400" b="1" dirty="0">
                <a:solidFill>
                  <a:schemeClr val="tx1"/>
                </a:solidFill>
              </a:rPr>
              <a:t>The reasons for refusal included: already screened for HBV; fear of needles; already vaccinated; busy with patients and “don’t want to be screened”. </a:t>
            </a:r>
          </a:p>
          <a:p>
            <a:r>
              <a:rPr lang="en-US" sz="2400" b="1" dirty="0">
                <a:solidFill>
                  <a:schemeClr val="tx1"/>
                </a:solidFill>
              </a:rPr>
              <a:t>186 clinics participated with 317 staff aged between 18–63 years including 206 </a:t>
            </a:r>
          </a:p>
          <a:p>
            <a:r>
              <a:rPr lang="en-US" sz="2400" b="1" dirty="0">
                <a:solidFill>
                  <a:schemeClr val="tx1"/>
                </a:solidFill>
              </a:rPr>
              <a:t>dentists (65.0%) 111 dental assistants (35.0%). </a:t>
            </a:r>
          </a:p>
          <a:p>
            <a:r>
              <a:rPr lang="en-US" sz="2400" b="1" dirty="0">
                <a:solidFill>
                  <a:schemeClr val="tx1"/>
                </a:solidFill>
              </a:rPr>
              <a:t>The majority of participants were female (67.2%) and about half were married. </a:t>
            </a:r>
          </a:p>
          <a:p>
            <a:r>
              <a:rPr lang="en-US" sz="2400" b="1" dirty="0">
                <a:solidFill>
                  <a:schemeClr val="tx1"/>
                </a:solidFill>
              </a:rPr>
              <a:t>All dentists had completed 6 years at the Lao University of Health Science. </a:t>
            </a:r>
          </a:p>
          <a:p>
            <a:r>
              <a:rPr lang="en-US" sz="2400" b="1" dirty="0">
                <a:solidFill>
                  <a:schemeClr val="tx1"/>
                </a:solidFill>
              </a:rPr>
              <a:t>Dental assistants were either dental students or had completed 2–3 years vocational training in dentistry. </a:t>
            </a:r>
          </a:p>
          <a:p>
            <a:r>
              <a:rPr lang="en-US" sz="2400" b="1" dirty="0">
                <a:solidFill>
                  <a:schemeClr val="tx1"/>
                </a:solidFill>
              </a:rPr>
              <a:t>Very few participants (11.6%) reported to have had received training specifically on HBV.</a:t>
            </a:r>
            <a:endParaRPr lang="ar-LY" sz="2400" b="1" dirty="0">
              <a:solidFill>
                <a:schemeClr val="tx1"/>
              </a:solidFill>
            </a:endParaRPr>
          </a:p>
        </p:txBody>
      </p:sp>
      <p:sp>
        <p:nvSpPr>
          <p:cNvPr id="5" name="عنصر نائب للنص 4"/>
          <p:cNvSpPr>
            <a:spLocks noGrp="1"/>
          </p:cNvSpPr>
          <p:nvPr>
            <p:ph type="body" sz="quarter" idx="20"/>
          </p:nvPr>
        </p:nvSpPr>
        <p:spPr>
          <a:xfrm>
            <a:off x="597130" y="16148978"/>
            <a:ext cx="4897637" cy="659516"/>
          </a:xfrm>
        </p:spPr>
        <p:txBody>
          <a:bodyPr/>
          <a:lstStyle/>
          <a:p>
            <a:pPr algn="l"/>
            <a:r>
              <a:rPr lang="en-US" sz="3600" dirty="0">
                <a:solidFill>
                  <a:srgbClr val="D15FB9"/>
                </a:solidFill>
              </a:rPr>
              <a:t>Results</a:t>
            </a:r>
            <a:endParaRPr lang="ar-LY" sz="3600" dirty="0">
              <a:solidFill>
                <a:srgbClr val="D15FB9"/>
              </a:solidFill>
            </a:endParaRPr>
          </a:p>
        </p:txBody>
      </p:sp>
      <p:sp>
        <p:nvSpPr>
          <p:cNvPr id="8" name="عنصر نائب للنص 7"/>
          <p:cNvSpPr>
            <a:spLocks noGrp="1"/>
          </p:cNvSpPr>
          <p:nvPr>
            <p:ph type="body" sz="quarter" idx="23"/>
          </p:nvPr>
        </p:nvSpPr>
        <p:spPr>
          <a:xfrm>
            <a:off x="10989383" y="16408639"/>
            <a:ext cx="10041818" cy="7354967"/>
          </a:xfrm>
        </p:spPr>
        <p:txBody>
          <a:bodyPr/>
          <a:lstStyle/>
          <a:p>
            <a:r>
              <a:rPr lang="en-US" sz="2400" b="1" dirty="0">
                <a:solidFill>
                  <a:schemeClr val="tx1"/>
                </a:solidFill>
              </a:rPr>
              <a:t>Previous studies have shown that dentists are at high risk of infection Indeed , in the current study, about one quarter of participants said that they had accidental blood exposure during the last six months. </a:t>
            </a:r>
          </a:p>
          <a:p>
            <a:r>
              <a:rPr lang="en-US" sz="2400" b="1" dirty="0">
                <a:solidFill>
                  <a:schemeClr val="tx1"/>
                </a:solidFill>
              </a:rPr>
              <a:t>This confirms the high risk of HBV (and other blood-borne infections) in this group. Previous studies have confirmed that HBV infections among health care workers are caused by contaminated sharps or different percutaneous injuries such as wire injuries or cuts . </a:t>
            </a:r>
          </a:p>
          <a:p>
            <a:r>
              <a:rPr lang="en-US" sz="2400" b="1" dirty="0">
                <a:solidFill>
                  <a:schemeClr val="tx1"/>
                </a:solidFill>
              </a:rPr>
              <a:t>Other risks of infection can be blood splashes to the eye, nose or mouth during routine work. Infection of patients within the dental health-care setting can occur similar ways to the dentists them selves.</a:t>
            </a:r>
          </a:p>
          <a:p>
            <a:r>
              <a:rPr lang="en-US" sz="2400" b="1" dirty="0">
                <a:solidFill>
                  <a:schemeClr val="tx1"/>
                </a:solidFill>
              </a:rPr>
              <a:t>For example, skin prick with contaminated sharps or use of </a:t>
            </a:r>
          </a:p>
          <a:p>
            <a:r>
              <a:rPr lang="en-US" sz="2400" b="1" dirty="0">
                <a:solidFill>
                  <a:schemeClr val="tx1"/>
                </a:solidFill>
              </a:rPr>
              <a:t>contaminated equipment such as lancets or scalpels during surgical or routine dental practice</a:t>
            </a:r>
          </a:p>
          <a:p>
            <a:r>
              <a:rPr lang="en-US" sz="2400" b="1" dirty="0">
                <a:solidFill>
                  <a:schemeClr val="tx1"/>
                </a:solidFill>
              </a:rPr>
              <a:t>In this study, approximately two thirds of the participants were serologically unprotected against HBV infection, lacking anti-HBs antibodies. This large proportion of susceptible is concerning, and is higher than in a previous study in healthcare workers in Lao PDR</a:t>
            </a:r>
          </a:p>
          <a:p>
            <a:endParaRPr lang="en-US" sz="2400" b="1" dirty="0">
              <a:solidFill>
                <a:schemeClr val="tx1"/>
              </a:solidFill>
            </a:endParaRPr>
          </a:p>
        </p:txBody>
      </p:sp>
      <p:sp>
        <p:nvSpPr>
          <p:cNvPr id="9" name="عنصر نائب للنص 8"/>
          <p:cNvSpPr>
            <a:spLocks noGrp="1"/>
          </p:cNvSpPr>
          <p:nvPr>
            <p:ph type="body" sz="quarter" idx="24"/>
          </p:nvPr>
        </p:nvSpPr>
        <p:spPr>
          <a:xfrm>
            <a:off x="11184363" y="15649550"/>
            <a:ext cx="3477000" cy="659516"/>
          </a:xfrm>
        </p:spPr>
        <p:txBody>
          <a:bodyPr/>
          <a:lstStyle/>
          <a:p>
            <a:pPr algn="l"/>
            <a:r>
              <a:rPr lang="en-US" sz="3600" dirty="0">
                <a:solidFill>
                  <a:srgbClr val="D15FB9"/>
                </a:solidFill>
              </a:rPr>
              <a:t>Discussion</a:t>
            </a:r>
            <a:endParaRPr lang="ar-LY" dirty="0">
              <a:solidFill>
                <a:srgbClr val="D15FB9"/>
              </a:solidFill>
            </a:endParaRPr>
          </a:p>
        </p:txBody>
      </p:sp>
      <p:sp>
        <p:nvSpPr>
          <p:cNvPr id="12" name="عنصر نائب للنص 11"/>
          <p:cNvSpPr>
            <a:spLocks noGrp="1"/>
          </p:cNvSpPr>
          <p:nvPr>
            <p:ph type="body" sz="quarter" idx="27"/>
          </p:nvPr>
        </p:nvSpPr>
        <p:spPr>
          <a:xfrm>
            <a:off x="597130" y="9909079"/>
            <a:ext cx="4624631" cy="659516"/>
          </a:xfrm>
        </p:spPr>
        <p:txBody>
          <a:bodyPr/>
          <a:lstStyle/>
          <a:p>
            <a:r>
              <a:rPr lang="en-US" sz="3600" dirty="0">
                <a:solidFill>
                  <a:srgbClr val="D15FB9"/>
                </a:solidFill>
              </a:rPr>
              <a:t>Materials and methods</a:t>
            </a:r>
            <a:endParaRPr lang="ar-LY" dirty="0">
              <a:solidFill>
                <a:srgbClr val="D15FB9"/>
              </a:solidFill>
            </a:endParaRPr>
          </a:p>
        </p:txBody>
      </p:sp>
      <p:sp>
        <p:nvSpPr>
          <p:cNvPr id="13" name="عنصر نائب للنص 12"/>
          <p:cNvSpPr>
            <a:spLocks noGrp="1"/>
          </p:cNvSpPr>
          <p:nvPr>
            <p:ph type="body" sz="quarter" idx="28"/>
          </p:nvPr>
        </p:nvSpPr>
        <p:spPr>
          <a:xfrm>
            <a:off x="408935" y="10692599"/>
            <a:ext cx="9625651" cy="4843510"/>
          </a:xfrm>
        </p:spPr>
        <p:txBody>
          <a:bodyPr/>
          <a:lstStyle/>
          <a:p>
            <a:r>
              <a:rPr lang="en-US" sz="2400" b="1" dirty="0">
                <a:solidFill>
                  <a:schemeClr val="tx1"/>
                </a:solidFill>
              </a:rPr>
              <a:t>Participant s This cross-sectional study</a:t>
            </a:r>
          </a:p>
          <a:p>
            <a:r>
              <a:rPr lang="en-US" sz="2400" b="1" dirty="0">
                <a:solidFill>
                  <a:schemeClr val="tx1"/>
                </a:solidFill>
              </a:rPr>
              <a:t> targeted dentists and dental assistants / aged 18–65 years </a:t>
            </a:r>
          </a:p>
          <a:p>
            <a:r>
              <a:rPr lang="en-US" sz="2400" b="1" dirty="0">
                <a:solidFill>
                  <a:schemeClr val="tx1"/>
                </a:solidFill>
              </a:rPr>
              <a:t>in </a:t>
            </a:r>
            <a:r>
              <a:rPr lang="en-US" sz="2400" b="1" dirty="0" err="1">
                <a:solidFill>
                  <a:schemeClr val="tx1"/>
                </a:solidFill>
              </a:rPr>
              <a:t>Nasaythong</a:t>
            </a:r>
            <a:r>
              <a:rPr lang="en-US" sz="2400" b="1" dirty="0">
                <a:solidFill>
                  <a:schemeClr val="tx1"/>
                </a:solidFill>
              </a:rPr>
              <a:t>, </a:t>
            </a:r>
            <a:r>
              <a:rPr lang="en-US" sz="2400" b="1" dirty="0" err="1">
                <a:solidFill>
                  <a:schemeClr val="tx1"/>
                </a:solidFill>
              </a:rPr>
              <a:t>Saythany</a:t>
            </a:r>
            <a:r>
              <a:rPr lang="en-US" sz="2400" b="1" dirty="0">
                <a:solidFill>
                  <a:schemeClr val="tx1"/>
                </a:solidFill>
              </a:rPr>
              <a:t>, </a:t>
            </a:r>
            <a:r>
              <a:rPr lang="en-US" sz="2400" b="1" dirty="0" err="1">
                <a:solidFill>
                  <a:schemeClr val="tx1"/>
                </a:solidFill>
              </a:rPr>
              <a:t>Sikhottabong,Chanthabouly</a:t>
            </a:r>
            <a:r>
              <a:rPr lang="en-US" sz="2400" b="1" dirty="0">
                <a:solidFill>
                  <a:schemeClr val="tx1"/>
                </a:solidFill>
              </a:rPr>
              <a:t>, </a:t>
            </a:r>
            <a:r>
              <a:rPr lang="en-US" sz="2400" b="1" dirty="0" err="1">
                <a:solidFill>
                  <a:schemeClr val="tx1"/>
                </a:solidFill>
              </a:rPr>
              <a:t>Saysettha</a:t>
            </a:r>
            <a:r>
              <a:rPr lang="en-US" sz="2400" b="1" dirty="0">
                <a:solidFill>
                  <a:schemeClr val="tx1"/>
                </a:solidFill>
              </a:rPr>
              <a:t>, </a:t>
            </a:r>
            <a:r>
              <a:rPr lang="en-US" sz="2400" b="1" dirty="0" err="1">
                <a:solidFill>
                  <a:schemeClr val="tx1"/>
                </a:solidFill>
              </a:rPr>
              <a:t>Sisattanak</a:t>
            </a:r>
            <a:r>
              <a:rPr lang="en-US" sz="2400" b="1" dirty="0">
                <a:solidFill>
                  <a:schemeClr val="tx1"/>
                </a:solidFill>
              </a:rPr>
              <a:t> and </a:t>
            </a:r>
            <a:r>
              <a:rPr lang="en-US" sz="2400" b="1" dirty="0" err="1">
                <a:solidFill>
                  <a:schemeClr val="tx1"/>
                </a:solidFill>
              </a:rPr>
              <a:t>Hatsayfong</a:t>
            </a:r>
            <a:r>
              <a:rPr lang="en-US" sz="2400" b="1" dirty="0">
                <a:solidFill>
                  <a:schemeClr val="tx1"/>
                </a:solidFill>
              </a:rPr>
              <a:t> districts of Vientiane Capital (March and May 2021). </a:t>
            </a:r>
          </a:p>
          <a:p>
            <a:r>
              <a:rPr lang="en-US" sz="2400" b="1" dirty="0">
                <a:solidFill>
                  <a:schemeClr val="tx1"/>
                </a:solidFill>
              </a:rPr>
              <a:t>The list of clinics was obtained from Lao Dental Association.</a:t>
            </a:r>
          </a:p>
          <a:p>
            <a:r>
              <a:rPr lang="en-US" sz="2400" b="1" dirty="0">
                <a:solidFill>
                  <a:schemeClr val="tx1"/>
                </a:solidFill>
              </a:rPr>
              <a:t> The clinics were </a:t>
            </a:r>
            <a:r>
              <a:rPr lang="en-US" sz="2400" b="1" dirty="0" err="1">
                <a:solidFill>
                  <a:schemeClr val="tx1"/>
                </a:solidFill>
              </a:rPr>
              <a:t>contactedin</a:t>
            </a:r>
            <a:r>
              <a:rPr lang="en-US" sz="2400" b="1" dirty="0">
                <a:solidFill>
                  <a:schemeClr val="tx1"/>
                </a:solidFill>
              </a:rPr>
              <a:t> advance to explain the purpose and method of the study</a:t>
            </a:r>
          </a:p>
          <a:p>
            <a:r>
              <a:rPr lang="en-US" sz="2400" b="1" dirty="0">
                <a:solidFill>
                  <a:schemeClr val="tx1"/>
                </a:solidFill>
              </a:rPr>
              <a:t> A sample size of at least 347 was calculated according </a:t>
            </a:r>
          </a:p>
          <a:p>
            <a:r>
              <a:rPr lang="en-US" sz="2400" b="1" dirty="0">
                <a:solidFill>
                  <a:schemeClr val="tx1"/>
                </a:solidFill>
              </a:rPr>
              <a:t>Written informed consent was obtained from all participants.</a:t>
            </a:r>
          </a:p>
          <a:p>
            <a:r>
              <a:rPr lang="en-US" sz="2400" b="1" dirty="0">
                <a:solidFill>
                  <a:schemeClr val="tx1"/>
                </a:solidFill>
              </a:rPr>
              <a:t>Questionnaire /Serology</a:t>
            </a:r>
          </a:p>
        </p:txBody>
      </p:sp>
      <p:sp>
        <p:nvSpPr>
          <p:cNvPr id="14" name="عنصر نائب للنص 13"/>
          <p:cNvSpPr>
            <a:spLocks noGrp="1"/>
          </p:cNvSpPr>
          <p:nvPr>
            <p:ph type="body" sz="quarter" idx="29"/>
          </p:nvPr>
        </p:nvSpPr>
        <p:spPr>
          <a:xfrm>
            <a:off x="11099625" y="23227028"/>
            <a:ext cx="6893968" cy="1073156"/>
          </a:xfrm>
        </p:spPr>
        <p:txBody>
          <a:bodyPr/>
          <a:lstStyle/>
          <a:p>
            <a:r>
              <a:rPr lang="en-US" sz="3600" dirty="0">
                <a:solidFill>
                  <a:srgbClr val="D15FB9"/>
                </a:solidFill>
              </a:rPr>
              <a:t>Conclusion and Recommendations</a:t>
            </a:r>
          </a:p>
          <a:p>
            <a:endParaRPr lang="ar-LY" dirty="0">
              <a:solidFill>
                <a:srgbClr val="D15FB9"/>
              </a:solidFill>
            </a:endParaRPr>
          </a:p>
        </p:txBody>
      </p:sp>
      <p:sp>
        <p:nvSpPr>
          <p:cNvPr id="15" name="عنصر نائب للنص 14"/>
          <p:cNvSpPr>
            <a:spLocks noGrp="1"/>
          </p:cNvSpPr>
          <p:nvPr>
            <p:ph type="body" sz="quarter" idx="30"/>
          </p:nvPr>
        </p:nvSpPr>
        <p:spPr>
          <a:xfrm>
            <a:off x="11330959" y="23991308"/>
            <a:ext cx="9505262" cy="2405920"/>
          </a:xfrm>
        </p:spPr>
        <p:txBody>
          <a:bodyPr/>
          <a:lstStyle/>
          <a:p>
            <a:r>
              <a:rPr lang="en-US" sz="2400" b="1" dirty="0">
                <a:solidFill>
                  <a:schemeClr val="tx1"/>
                </a:solidFill>
              </a:rPr>
              <a:t>The prevalence of current and life time exposure to HBV infection</a:t>
            </a:r>
          </a:p>
          <a:p>
            <a:r>
              <a:rPr lang="en-US" sz="2400" b="1" dirty="0">
                <a:solidFill>
                  <a:schemeClr val="tx1"/>
                </a:solidFill>
              </a:rPr>
              <a:t>was high. Exposure to potentially infectious body fluids was high</a:t>
            </a:r>
          </a:p>
          <a:p>
            <a:r>
              <a:rPr lang="en-US" sz="2400" b="1" dirty="0">
                <a:solidFill>
                  <a:schemeClr val="tx1"/>
                </a:solidFill>
              </a:rPr>
              <a:t>and yet only a small percentage of DCWs were vaccinated, so there</a:t>
            </a:r>
          </a:p>
          <a:p>
            <a:r>
              <a:rPr lang="en-US" sz="2400" b="1" dirty="0">
                <a:solidFill>
                  <a:schemeClr val="tx1"/>
                </a:solidFill>
              </a:rPr>
              <a:t>is need to vaccinate all DCWs as a matter of policy and ensure a safer</a:t>
            </a:r>
          </a:p>
          <a:p>
            <a:r>
              <a:rPr lang="en-US" sz="2400" b="1" dirty="0">
                <a:solidFill>
                  <a:schemeClr val="tx1"/>
                </a:solidFill>
              </a:rPr>
              <a:t>work environment</a:t>
            </a:r>
            <a:endParaRPr lang="ar-LY" sz="2400" b="1" dirty="0">
              <a:solidFill>
                <a:schemeClr val="tx1"/>
              </a:solidFill>
            </a:endParaRPr>
          </a:p>
        </p:txBody>
      </p:sp>
      <p:sp>
        <p:nvSpPr>
          <p:cNvPr id="16" name="عنصر نائب للنص 15"/>
          <p:cNvSpPr>
            <a:spLocks noGrp="1"/>
          </p:cNvSpPr>
          <p:nvPr>
            <p:ph type="body" sz="quarter" idx="150"/>
          </p:nvPr>
        </p:nvSpPr>
        <p:spPr>
          <a:xfrm>
            <a:off x="2406149" y="2823429"/>
            <a:ext cx="15677392" cy="1100390"/>
          </a:xfrm>
        </p:spPr>
        <p:txBody>
          <a:bodyPr>
            <a:normAutofit/>
          </a:bodyPr>
          <a:lstStyle/>
          <a:p>
            <a:r>
              <a:rPr lang="en-US" sz="4000" b="1" dirty="0" err="1">
                <a:solidFill>
                  <a:srgbClr val="B17FA6"/>
                </a:solidFill>
              </a:rPr>
              <a:t>Safa</a:t>
            </a:r>
            <a:r>
              <a:rPr lang="en-US" sz="4000" b="1" dirty="0">
                <a:solidFill>
                  <a:srgbClr val="B17FA6"/>
                </a:solidFill>
              </a:rPr>
              <a:t> </a:t>
            </a:r>
            <a:r>
              <a:rPr lang="en-US" sz="4000" b="1" dirty="0" err="1">
                <a:solidFill>
                  <a:srgbClr val="B17FA6"/>
                </a:solidFill>
              </a:rPr>
              <a:t>Aljazwi</a:t>
            </a:r>
            <a:r>
              <a:rPr lang="en-US" sz="4000" b="1" dirty="0">
                <a:solidFill>
                  <a:srgbClr val="B17FA6"/>
                </a:solidFill>
              </a:rPr>
              <a:t> / 2864</a:t>
            </a:r>
            <a:endParaRPr lang="ar-LY" sz="4000" b="1" dirty="0">
              <a:solidFill>
                <a:srgbClr val="B17FA6"/>
              </a:solidFill>
            </a:endParaRPr>
          </a:p>
        </p:txBody>
      </p:sp>
      <p:sp>
        <p:nvSpPr>
          <p:cNvPr id="18" name="عنصر نائب للنص 17"/>
          <p:cNvSpPr>
            <a:spLocks noGrp="1"/>
          </p:cNvSpPr>
          <p:nvPr>
            <p:ph type="body" sz="quarter" idx="185"/>
          </p:nvPr>
        </p:nvSpPr>
        <p:spPr>
          <a:xfrm>
            <a:off x="2855499" y="998562"/>
            <a:ext cx="15677392" cy="1534829"/>
          </a:xfrm>
        </p:spPr>
        <p:txBody>
          <a:bodyPr>
            <a:normAutofit/>
          </a:bodyPr>
          <a:lstStyle/>
          <a:p>
            <a:r>
              <a:rPr lang="en-US" sz="6000" dirty="0">
                <a:solidFill>
                  <a:srgbClr val="D15FB9"/>
                </a:solidFill>
              </a:rPr>
              <a:t>Hepatitis B in dental clinic </a:t>
            </a:r>
            <a:endParaRPr lang="ar-LY" sz="6000" dirty="0">
              <a:solidFill>
                <a:srgbClr val="D15FB9"/>
              </a:solidFill>
            </a:endParaRPr>
          </a:p>
        </p:txBody>
      </p:sp>
      <p:sp>
        <p:nvSpPr>
          <p:cNvPr id="19" name="إطار 18"/>
          <p:cNvSpPr/>
          <p:nvPr/>
        </p:nvSpPr>
        <p:spPr>
          <a:xfrm>
            <a:off x="0" y="4839719"/>
            <a:ext cx="21388388" cy="25435494"/>
          </a:xfrm>
          <a:prstGeom prst="frame">
            <a:avLst>
              <a:gd name="adj1" fmla="val 1605"/>
            </a:avLst>
          </a:prstGeom>
          <a:gradFill>
            <a:gsLst>
              <a:gs pos="0">
                <a:srgbClr val="D15FB9"/>
              </a:gs>
              <a:gs pos="39607">
                <a:srgbClr val="B17FA6"/>
              </a:gs>
              <a:gs pos="48777">
                <a:srgbClr val="D899CC"/>
              </a:gs>
              <a:gs pos="77931">
                <a:srgbClr val="E0C2DC"/>
              </a:gs>
              <a:gs pos="71000">
                <a:srgbClr val="DBB3D5"/>
              </a:gs>
              <a:gs pos="100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sp>
        <p:nvSpPr>
          <p:cNvPr id="20" name="إطار 19"/>
          <p:cNvSpPr/>
          <p:nvPr/>
        </p:nvSpPr>
        <p:spPr>
          <a:xfrm>
            <a:off x="0" y="0"/>
            <a:ext cx="21388388" cy="4250794"/>
          </a:xfrm>
          <a:prstGeom prst="frame">
            <a:avLst>
              <a:gd name="adj1" fmla="val 7328"/>
            </a:avLst>
          </a:prstGeom>
          <a:gradFill>
            <a:gsLst>
              <a:gs pos="0">
                <a:srgbClr val="D15FB9"/>
              </a:gs>
              <a:gs pos="39607">
                <a:srgbClr val="DBB3D5"/>
              </a:gs>
              <a:gs pos="48777">
                <a:srgbClr val="DBB3D5"/>
              </a:gs>
              <a:gs pos="77931">
                <a:srgbClr val="E0C2DC"/>
              </a:gs>
              <a:gs pos="71000">
                <a:srgbClr val="DBB3D5"/>
              </a:gs>
              <a:gs pos="100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849" y="793484"/>
            <a:ext cx="3203310"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3697" y="793484"/>
            <a:ext cx="3872524" cy="3130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صورة 20"/>
          <p:cNvPicPr>
            <a:picLocks noChangeAspect="1"/>
          </p:cNvPicPr>
          <p:nvPr/>
        </p:nvPicPr>
        <p:blipFill rotWithShape="1">
          <a:blip r:embed="rId4">
            <a:extLst>
              <a:ext uri="{28A0092B-C50C-407E-A947-70E740481C1C}">
                <a14:useLocalDpi xmlns:a14="http://schemas.microsoft.com/office/drawing/2010/main" val="0"/>
              </a:ext>
            </a:extLst>
          </a:blip>
          <a:srcRect l="15599" t="33329" r="22481" b="36600"/>
          <a:stretch/>
        </p:blipFill>
        <p:spPr>
          <a:xfrm>
            <a:off x="338382" y="23991308"/>
            <a:ext cx="10355811" cy="5370519"/>
          </a:xfrm>
          <a:prstGeom prst="rect">
            <a:avLst/>
          </a:prstGeom>
        </p:spPr>
      </p:pic>
      <p:pic>
        <p:nvPicPr>
          <p:cNvPr id="22" name="صورة 21"/>
          <p:cNvPicPr>
            <a:picLocks noChangeAspect="1"/>
          </p:cNvPicPr>
          <p:nvPr/>
        </p:nvPicPr>
        <p:blipFill rotWithShape="1">
          <a:blip r:embed="rId5">
            <a:extLst>
              <a:ext uri="{28A0092B-C50C-407E-A947-70E740481C1C}">
                <a14:useLocalDpi xmlns:a14="http://schemas.microsoft.com/office/drawing/2010/main" val="0"/>
              </a:ext>
            </a:extLst>
          </a:blip>
          <a:srcRect l="537" t="48890" b="28449"/>
          <a:stretch/>
        </p:blipFill>
        <p:spPr>
          <a:xfrm>
            <a:off x="10370349" y="5362849"/>
            <a:ext cx="10660852" cy="4476953"/>
          </a:xfrm>
          <a:prstGeom prst="rect">
            <a:avLst/>
          </a:prstGeom>
          <a:ln>
            <a:noFill/>
          </a:ln>
          <a:effectLst>
            <a:outerShdw blurRad="292100" dist="139700" dir="2700000" algn="tl" rotWithShape="0">
              <a:srgbClr val="333333">
                <a:alpha val="65000"/>
              </a:srgbClr>
            </a:outerShdw>
          </a:effectLst>
        </p:spPr>
      </p:pic>
      <p:pic>
        <p:nvPicPr>
          <p:cNvPr id="24" name="صورة 23"/>
          <p:cNvPicPr>
            <a:picLocks noChangeAspect="1"/>
          </p:cNvPicPr>
          <p:nvPr/>
        </p:nvPicPr>
        <p:blipFill rotWithShape="1">
          <a:blip r:embed="rId6">
            <a:extLst>
              <a:ext uri="{28A0092B-C50C-407E-A947-70E740481C1C}">
                <a14:useLocalDpi xmlns:a14="http://schemas.microsoft.com/office/drawing/2010/main" val="0"/>
              </a:ext>
            </a:extLst>
          </a:blip>
          <a:srcRect t="36402" b="42697"/>
          <a:stretch/>
        </p:blipFill>
        <p:spPr>
          <a:xfrm>
            <a:off x="10370349" y="10568595"/>
            <a:ext cx="10660852" cy="4597833"/>
          </a:xfrm>
          <a:prstGeom prst="rect">
            <a:avLst/>
          </a:prstGeom>
          <a:ln>
            <a:noFill/>
          </a:ln>
          <a:effectLst>
            <a:outerShdw blurRad="292100" dist="139700" dir="2700000" algn="tl" rotWithShape="0">
              <a:srgbClr val="333333">
                <a:alpha val="65000"/>
              </a:srgbClr>
            </a:outerShdw>
          </a:effectLst>
        </p:spPr>
      </p:pic>
      <p:sp>
        <p:nvSpPr>
          <p:cNvPr id="25" name="مربع نص 24"/>
          <p:cNvSpPr txBox="1"/>
          <p:nvPr/>
        </p:nvSpPr>
        <p:spPr>
          <a:xfrm>
            <a:off x="11184363" y="26397228"/>
            <a:ext cx="9846838" cy="3724096"/>
          </a:xfrm>
          <a:prstGeom prst="rect">
            <a:avLst/>
          </a:prstGeom>
          <a:noFill/>
        </p:spPr>
        <p:txBody>
          <a:bodyPr wrap="square" rtlCol="1">
            <a:spAutoFit/>
          </a:bodyPr>
          <a:lstStyle/>
          <a:p>
            <a:r>
              <a:rPr lang="en-US" sz="3600" b="1" u="sng" dirty="0">
                <a:solidFill>
                  <a:srgbClr val="D15FB9"/>
                </a:solidFill>
                <a:latin typeface="Times New Roman" panose="02020603050405020304" pitchFamily="18" charset="0"/>
                <a:cs typeface="Times New Roman" panose="02020603050405020304" pitchFamily="18" charset="0"/>
              </a:rPr>
              <a:t>Reference </a:t>
            </a:r>
          </a:p>
          <a:p>
            <a:pPr>
              <a:lnSpc>
                <a:spcPct val="200000"/>
              </a:lnSpc>
            </a:pPr>
            <a:r>
              <a:rPr lang="en-US" sz="2000" b="1" dirty="0">
                <a:latin typeface="Times New Roman" panose="02020603050405020304" pitchFamily="18" charset="0"/>
                <a:cs typeface="Times New Roman" panose="02020603050405020304" pitchFamily="18" charset="0"/>
              </a:rPr>
              <a:t>[1] WHO. https://www.who.int/. Accessed 26th November 2020.</a:t>
            </a:r>
          </a:p>
          <a:p>
            <a:pPr>
              <a:lnSpc>
                <a:spcPct val="150000"/>
              </a:lnSpc>
            </a:pPr>
            <a:r>
              <a:rPr lang="en-US" sz="2000" b="1" dirty="0">
                <a:latin typeface="Times New Roman" panose="02020603050405020304" pitchFamily="18" charset="0"/>
                <a:cs typeface="Times New Roman" panose="02020603050405020304" pitchFamily="18" charset="0"/>
              </a:rPr>
              <a:t>[2] Lewis JD, Enfield KB, </a:t>
            </a:r>
            <a:r>
              <a:rPr lang="en-US" sz="2000" b="1" dirty="0" err="1">
                <a:latin typeface="Times New Roman" panose="02020603050405020304" pitchFamily="18" charset="0"/>
                <a:cs typeface="Times New Roman" panose="02020603050405020304" pitchFamily="18" charset="0"/>
              </a:rPr>
              <a:t>Sifri</a:t>
            </a:r>
            <a:r>
              <a:rPr lang="en-US" sz="2000" b="1" dirty="0">
                <a:latin typeface="Times New Roman" panose="02020603050405020304" pitchFamily="18" charset="0"/>
                <a:cs typeface="Times New Roman" panose="02020603050405020304" pitchFamily="18" charset="0"/>
              </a:rPr>
              <a:t> CD. Hepatitis B in healthcare 2015;7</a:t>
            </a:r>
          </a:p>
          <a:p>
            <a:pPr>
              <a:lnSpc>
                <a:spcPct val="150000"/>
              </a:lnSpc>
            </a:pPr>
            <a:r>
              <a:rPr lang="en-US" sz="2000" b="1" dirty="0">
                <a:latin typeface="Times New Roman" panose="02020603050405020304" pitchFamily="18" charset="0"/>
                <a:cs typeface="Times New Roman" panose="02020603050405020304" pitchFamily="18" charset="0"/>
              </a:rPr>
              <a:t>(3) http:// V. Hepatitis B and C infection dental practice. Dent 2013</a:t>
            </a:r>
          </a:p>
          <a:p>
            <a:pPr>
              <a:lnSpc>
                <a:spcPct val="150000"/>
              </a:lnSpc>
            </a:pPr>
            <a:r>
              <a:rPr lang="en-US" sz="2000" b="1" dirty="0">
                <a:latin typeface="Times New Roman" panose="02020603050405020304" pitchFamily="18" charset="0"/>
                <a:cs typeface="Times New Roman" panose="02020603050405020304" pitchFamily="18" charset="0"/>
              </a:rPr>
              <a:t>[4] </a:t>
            </a:r>
            <a:r>
              <a:rPr lang="en-US" sz="2000" b="1" dirty="0" err="1">
                <a:latin typeface="Times New Roman" panose="02020603050405020304" pitchFamily="18" charset="0"/>
                <a:cs typeface="Times New Roman" panose="02020603050405020304" pitchFamily="18" charset="0"/>
              </a:rPr>
              <a:t>Garus-pakowska</a:t>
            </a:r>
            <a:r>
              <a:rPr lang="en-US" sz="2000" b="1" dirty="0">
                <a:latin typeface="Times New Roman" panose="02020603050405020304" pitchFamily="18" charset="0"/>
                <a:cs typeface="Times New Roman" panose="02020603050405020304" pitchFamily="18" charset="0"/>
              </a:rPr>
              <a:t> A, </a:t>
            </a:r>
            <a:r>
              <a:rPr lang="en-US" sz="2000" b="1" dirty="0" err="1">
                <a:latin typeface="Times New Roman" panose="02020603050405020304" pitchFamily="18" charset="0"/>
                <a:cs typeface="Times New Roman" panose="02020603050405020304" pitchFamily="18" charset="0"/>
              </a:rPr>
              <a:t>Górajski</a:t>
            </a:r>
            <a:r>
              <a:rPr lang="en-US" sz="2000" b="1" dirty="0">
                <a:latin typeface="Times New Roman" panose="02020603050405020304" pitchFamily="18" charset="0"/>
                <a:cs typeface="Times New Roman" panose="02020603050405020304" pitchFamily="18" charset="0"/>
              </a:rPr>
              <a:t> M, </a:t>
            </a:r>
            <a:r>
              <a:rPr lang="en-US" sz="2000" b="1" dirty="0" err="1">
                <a:latin typeface="Times New Roman" panose="02020603050405020304" pitchFamily="18" charset="0"/>
                <a:cs typeface="Times New Roman" panose="02020603050405020304" pitchFamily="18" charset="0"/>
              </a:rPr>
              <a:t>Szatko</a:t>
            </a:r>
            <a:r>
              <a:rPr lang="en-US" sz="2000" b="1" dirty="0">
                <a:latin typeface="Times New Roman" panose="02020603050405020304" pitchFamily="18" charset="0"/>
                <a:cs typeface="Times New Roman" panose="02020603050405020304" pitchFamily="18" charset="0"/>
              </a:rPr>
              <a:t> F. Knowledge and attitudes of dentist with respect to the risks of blood-borne pathogens</a:t>
            </a:r>
          </a:p>
          <a:p>
            <a:pPr>
              <a:lnSpc>
                <a:spcPct val="150000"/>
              </a:lnSpc>
            </a:pPr>
            <a:r>
              <a:rPr lang="en-US" sz="2000" b="1" dirty="0">
                <a:latin typeface="Times New Roman" panose="02020603050405020304" pitchFamily="18" charset="0"/>
                <a:cs typeface="Times New Roman" panose="02020603050405020304" pitchFamily="18" charset="0"/>
              </a:rPr>
              <a:t>5-  Res Public Health 2017;14(1):69, http://dx.doi.org/10.3390/ijerph14010069.</a:t>
            </a:r>
          </a:p>
          <a:p>
            <a:r>
              <a:rPr lang="en-US" sz="1000" dirty="0">
                <a:latin typeface="Times New Roman" panose="02020603050405020304" pitchFamily="18" charset="0"/>
                <a:cs typeface="Times New Roman" panose="02020603050405020304" pitchFamily="18" charset="0"/>
              </a:rPr>
              <a:t>  </a:t>
            </a:r>
            <a:endParaRPr lang="ar-LY" sz="1000" dirty="0">
              <a:latin typeface="Times New Roman" panose="02020603050405020304" pitchFamily="18" charset="0"/>
              <a:cs typeface="Times New Roman" panose="02020603050405020304" pitchFamily="18" charset="0"/>
            </a:endParaRPr>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5944" y="2415807"/>
            <a:ext cx="12457753" cy="103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5603964"/>
      </p:ext>
    </p:extLst>
  </p:cSld>
  <p:clrMapOvr>
    <a:masterClrMapping/>
  </p:clrMapOvr>
</p:sld>
</file>

<file path=ppt/theme/theme1.xml><?xml version="1.0" encoding="utf-8"?>
<a:theme xmlns:a="http://schemas.openxmlformats.org/drawingml/2006/main" name="A1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0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0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1_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5.xml><?xml version="1.0" encoding="utf-8"?>
<a:theme xmlns:a="http://schemas.openxmlformats.org/drawingml/2006/main" name="2_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PosterPresentations.com-100CMx140CM</Template>
  <TotalTime>9869</TotalTime>
  <Words>655</Words>
  <Application>Microsoft Office PowerPoint</Application>
  <PresentationFormat>Custom</PresentationFormat>
  <Paragraphs>48</Paragraphs>
  <Slides>1</Slides>
  <Notes>0</Notes>
  <HiddenSlides>0</HiddenSlides>
  <MMClips>0</MMClips>
  <ScaleCrop>false</ScaleCrop>
  <HeadingPairs>
    <vt:vector size="4" baseType="variant">
      <vt:variant>
        <vt:lpstr>Theme</vt:lpstr>
      </vt:variant>
      <vt:variant>
        <vt:i4>5</vt:i4>
      </vt:variant>
      <vt:variant>
        <vt:lpstr>Slide Titles</vt:lpstr>
      </vt:variant>
      <vt:variant>
        <vt:i4>1</vt:i4>
      </vt:variant>
    </vt:vector>
  </HeadingPairs>
  <TitlesOfParts>
    <vt:vector size="6" baseType="lpstr">
      <vt:lpstr>A1 Template</vt:lpstr>
      <vt:lpstr>Without Guides</vt:lpstr>
      <vt:lpstr>36x60 Template</vt:lpstr>
      <vt:lpstr>1_36x60 Template</vt:lpstr>
      <vt:lpstr>2_36x60 Template</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A1 PowerPoint Presentation</dc:title>
  <dc:subject>Research poster presentation template</dc:subject>
  <dc:creator>PosterPresentations.com</dc:creator>
  <cp:keywords>A1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218911817016</cp:lastModifiedBy>
  <cp:revision>115</cp:revision>
  <dcterms:created xsi:type="dcterms:W3CDTF">2012-02-10T00:21:22Z</dcterms:created>
  <dcterms:modified xsi:type="dcterms:W3CDTF">2022-06-12T17:26:02Z</dcterms:modified>
  <cp:category>Research poster templates</cp:category>
</cp:coreProperties>
</file>