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95" r:id="rId8"/>
    <p:sldId id="264" r:id="rId9"/>
    <p:sldId id="296" r:id="rId10"/>
    <p:sldId id="293" r:id="rId11"/>
    <p:sldId id="278" r:id="rId12"/>
  </p:sldIdLst>
  <p:sldSz cx="9144000" cy="5143500" type="screen16x9"/>
  <p:notesSz cx="6858000" cy="9144000"/>
  <p:embeddedFontLst>
    <p:embeddedFont>
      <p:font typeface="Oswald" panose="020B0604020202020204" charset="0"/>
      <p:regular r:id="rId14"/>
      <p:bold r:id="rId15"/>
    </p:embeddedFont>
    <p:embeddedFont>
      <p:font typeface="Source Sans Pro" panose="020B060402020202020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1A1956-3D7E-41C0-9DF7-105A978C6925}">
  <a:tblStyle styleId="{891A1956-3D7E-41C0-9DF7-105A978C69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82E05BE-877C-40BA-BEE6-E4ECDAF45F9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0" autoAdjust="0"/>
    <p:restoredTop sz="94660"/>
  </p:normalViewPr>
  <p:slideViewPr>
    <p:cSldViewPr snapToGrid="0">
      <p:cViewPr varScale="1">
        <p:scale>
          <a:sx n="91" d="100"/>
          <a:sy n="91" d="100"/>
        </p:scale>
        <p:origin x="8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10831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643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001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447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1386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2823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8428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2499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" name="Google Shape;1761;g14616f3966_184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2" name="Google Shape;1762;g14616f3966_184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7943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8730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l" t="t" r="r" b="b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5" name="Google Shape;35;p2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l" t="t" r="r" b="b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6" name="Google Shape;36;p2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2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40" name="Google Shape;40;p2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" name="Google Shape;41;p2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2" name="Google Shape;42;p2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43" name="Google Shape;43;p2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44" name="Google Shape;44;p2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" name="Google Shape;69;p2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ctrTitle"/>
          </p:nvPr>
        </p:nvSpPr>
        <p:spPr>
          <a:xfrm>
            <a:off x="2847975" y="3363425"/>
            <a:ext cx="5610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l" t="t" r="r" b="b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76" name="Google Shape;76;p3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l" t="t" r="r" b="b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77" name="Google Shape;77;p3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3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81" name="Google Shape;81;p3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2" name="Google Shape;82;p3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3" name="Google Shape;83;p3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84" name="Google Shape;84;p3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85" name="Google Shape;85;p3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0" name="Google Shape;110;p3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3"/>
          <p:cNvSpPr txBox="1">
            <a:spLocks noGrp="1"/>
          </p:cNvSpPr>
          <p:nvPr>
            <p:ph type="subTitle" idx="1"/>
          </p:nvPr>
        </p:nvSpPr>
        <p:spPr>
          <a:xfrm>
            <a:off x="2309441" y="4059250"/>
            <a:ext cx="5214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body" idx="1"/>
          </p:nvPr>
        </p:nvSpPr>
        <p:spPr>
          <a:xfrm>
            <a:off x="1519975" y="2161800"/>
            <a:ext cx="61041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SzPts val="3000"/>
              <a:buChar char="◉"/>
              <a:defRPr sz="3000" i="1"/>
            </a:lvl1pPr>
            <a:lvl2pPr marL="914400" lvl="1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◉"/>
              <a:defRPr sz="3000" i="1"/>
            </a:lvl2pPr>
            <a:lvl3pPr marL="1371600" lvl="2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3pPr>
            <a:lvl4pPr marL="1828800" lvl="3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 i="1"/>
            </a:lvl4pPr>
            <a:lvl5pPr marL="2286000" lvl="4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 i="1"/>
            </a:lvl5pPr>
            <a:lvl6pPr marL="2743200" lvl="5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6pPr>
            <a:lvl7pPr marL="3200400" lvl="6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 i="1"/>
            </a:lvl7pPr>
            <a:lvl8pPr marL="3657600" lvl="7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 i="1"/>
            </a:lvl8pPr>
            <a:lvl9pPr marL="4114800" lvl="8" indent="-419100" algn="ctr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9pPr>
          </a:lstStyle>
          <a:p>
            <a:endParaRPr/>
          </a:p>
        </p:txBody>
      </p:sp>
      <p:sp>
        <p:nvSpPr>
          <p:cNvPr id="119" name="Google Shape;119;p4"/>
          <p:cNvSpPr txBox="1"/>
          <p:nvPr/>
        </p:nvSpPr>
        <p:spPr>
          <a:xfrm>
            <a:off x="3593400" y="5527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</a:rPr>
              <a:t>“</a:t>
            </a:r>
            <a:endParaRPr sz="9600">
              <a:solidFill>
                <a:schemeClr val="accent1"/>
              </a:solidFill>
            </a:endParaRPr>
          </a:p>
        </p:txBody>
      </p:sp>
      <p:sp>
        <p:nvSpPr>
          <p:cNvPr id="120" name="Google Shape;120;p4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21" name="Google Shape;121;p4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22" name="Google Shape;122;p4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4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4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" name="Google Shape;125;p4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26" name="Google Shape;126;p4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7" name="Google Shape;127;p4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8" name="Google Shape;128;p4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29" name="Google Shape;129;p4"/>
          <p:cNvGrpSpPr/>
          <p:nvPr/>
        </p:nvGrpSpPr>
        <p:grpSpPr>
          <a:xfrm>
            <a:off x="-42837" y="4443488"/>
            <a:ext cx="9229575" cy="642787"/>
            <a:chOff x="-42837" y="4443488"/>
            <a:chExt cx="9229575" cy="642787"/>
          </a:xfrm>
        </p:grpSpPr>
        <p:sp>
          <p:nvSpPr>
            <p:cNvPr id="130" name="Google Shape;130;p4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" name="Google Shape;155;p4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4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4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4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4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05" name="Google Shape;205;p6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06" name="Google Shape;206;p6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6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6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9" name="Google Shape;209;p6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10" name="Google Shape;210;p6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1" name="Google Shape;211;p6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2" name="Google Shape;212;p6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13" name="Google Shape;213;p6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214" name="Google Shape;214;p6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6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" name="Google Shape;239;p6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6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6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6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6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6"/>
          <p:cNvSpPr txBox="1">
            <a:spLocks noGrp="1"/>
          </p:cNvSpPr>
          <p:nvPr>
            <p:ph type="body" idx="1"/>
          </p:nvPr>
        </p:nvSpPr>
        <p:spPr>
          <a:xfrm>
            <a:off x="1131500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45" name="Google Shape;245;p6"/>
          <p:cNvSpPr txBox="1">
            <a:spLocks noGrp="1"/>
          </p:cNvSpPr>
          <p:nvPr>
            <p:ph type="body" idx="2"/>
          </p:nvPr>
        </p:nvSpPr>
        <p:spPr>
          <a:xfrm>
            <a:off x="4672563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46" name="Google Shape;246;p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49" name="Google Shape;249;p7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50" name="Google Shape;250;p7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7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7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3" name="Google Shape;253;p7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54" name="Google Shape;254;p7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5" name="Google Shape;255;p7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6" name="Google Shape;256;p7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57" name="Google Shape;257;p7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258" name="Google Shape;258;p7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7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3" name="Google Shape;283;p7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7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7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7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7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7"/>
          <p:cNvSpPr txBox="1">
            <a:spLocks noGrp="1"/>
          </p:cNvSpPr>
          <p:nvPr>
            <p:ph type="body" idx="1"/>
          </p:nvPr>
        </p:nvSpPr>
        <p:spPr>
          <a:xfrm>
            <a:off x="705900" y="1626600"/>
            <a:ext cx="2471700" cy="27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9" name="Google Shape;289;p7"/>
          <p:cNvSpPr txBox="1">
            <a:spLocks noGrp="1"/>
          </p:cNvSpPr>
          <p:nvPr>
            <p:ph type="body" idx="2"/>
          </p:nvPr>
        </p:nvSpPr>
        <p:spPr>
          <a:xfrm>
            <a:off x="3304125" y="1626600"/>
            <a:ext cx="2471700" cy="27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0" name="Google Shape;290;p7"/>
          <p:cNvSpPr txBox="1">
            <a:spLocks noGrp="1"/>
          </p:cNvSpPr>
          <p:nvPr>
            <p:ph type="body" idx="3"/>
          </p:nvPr>
        </p:nvSpPr>
        <p:spPr>
          <a:xfrm>
            <a:off x="5902350" y="1626600"/>
            <a:ext cx="2471700" cy="27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◉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◉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1" name="Google Shape;291;p7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0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78" name="Google Shape;378;p10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79" name="Google Shape;379;p10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0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0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2" name="Google Shape;382;p10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83" name="Google Shape;383;p10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4" name="Google Shape;384;p10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5" name="Google Shape;385;p10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86" name="Google Shape;386;p10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87" name="Google Shape;387;p10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0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0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0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0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0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0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0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0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0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0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0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0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0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0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0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0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0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0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0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0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0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0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0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0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2" name="Google Shape;412;p10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10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10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10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1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1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2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381000" y="7"/>
            <a:ext cx="8382000" cy="5162348"/>
            <a:chOff x="381000" y="-18750"/>
            <a:chExt cx="8382000" cy="5181000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76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Google Shape;8;p1"/>
            <p:cNvCxnSpPr/>
            <p:nvPr/>
          </p:nvCxnSpPr>
          <p:spPr>
            <a:xfrm>
              <a:off x="152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Google Shape;9;p1"/>
            <p:cNvCxnSpPr/>
            <p:nvPr/>
          </p:nvCxnSpPr>
          <p:spPr>
            <a:xfrm>
              <a:off x="228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10;p1"/>
            <p:cNvCxnSpPr/>
            <p:nvPr/>
          </p:nvCxnSpPr>
          <p:spPr>
            <a:xfrm>
              <a:off x="304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1"/>
            <p:cNvCxnSpPr/>
            <p:nvPr/>
          </p:nvCxnSpPr>
          <p:spPr>
            <a:xfrm>
              <a:off x="381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1"/>
            <p:cNvCxnSpPr/>
            <p:nvPr/>
          </p:nvCxnSpPr>
          <p:spPr>
            <a:xfrm>
              <a:off x="457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1"/>
            <p:cNvCxnSpPr/>
            <p:nvPr/>
          </p:nvCxnSpPr>
          <p:spPr>
            <a:xfrm>
              <a:off x="533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1"/>
            <p:cNvCxnSpPr/>
            <p:nvPr/>
          </p:nvCxnSpPr>
          <p:spPr>
            <a:xfrm>
              <a:off x="609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1"/>
            <p:cNvCxnSpPr/>
            <p:nvPr/>
          </p:nvCxnSpPr>
          <p:spPr>
            <a:xfrm>
              <a:off x="685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1"/>
            <p:cNvCxnSpPr/>
            <p:nvPr/>
          </p:nvCxnSpPr>
          <p:spPr>
            <a:xfrm>
              <a:off x="762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1"/>
            <p:cNvCxnSpPr/>
            <p:nvPr/>
          </p:nvCxnSpPr>
          <p:spPr>
            <a:xfrm>
              <a:off x="838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1"/>
            <p:cNvCxnSpPr/>
            <p:nvPr/>
          </p:nvCxnSpPr>
          <p:spPr>
            <a:xfrm>
              <a:off x="38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1"/>
            <p:cNvCxnSpPr/>
            <p:nvPr/>
          </p:nvCxnSpPr>
          <p:spPr>
            <a:xfrm>
              <a:off x="114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1"/>
            <p:cNvCxnSpPr/>
            <p:nvPr/>
          </p:nvCxnSpPr>
          <p:spPr>
            <a:xfrm>
              <a:off x="190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1"/>
            <p:cNvCxnSpPr/>
            <p:nvPr/>
          </p:nvCxnSpPr>
          <p:spPr>
            <a:xfrm>
              <a:off x="266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22;p1"/>
            <p:cNvCxnSpPr/>
            <p:nvPr/>
          </p:nvCxnSpPr>
          <p:spPr>
            <a:xfrm>
              <a:off x="342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23;p1"/>
            <p:cNvCxnSpPr/>
            <p:nvPr/>
          </p:nvCxnSpPr>
          <p:spPr>
            <a:xfrm>
              <a:off x="419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4;p1"/>
            <p:cNvCxnSpPr/>
            <p:nvPr/>
          </p:nvCxnSpPr>
          <p:spPr>
            <a:xfrm>
              <a:off x="495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5" name="Google Shape;25;p1"/>
            <p:cNvCxnSpPr/>
            <p:nvPr/>
          </p:nvCxnSpPr>
          <p:spPr>
            <a:xfrm>
              <a:off x="571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;p1"/>
            <p:cNvCxnSpPr/>
            <p:nvPr/>
          </p:nvCxnSpPr>
          <p:spPr>
            <a:xfrm>
              <a:off x="647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1"/>
            <p:cNvCxnSpPr/>
            <p:nvPr/>
          </p:nvCxnSpPr>
          <p:spPr>
            <a:xfrm>
              <a:off x="723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1"/>
            <p:cNvCxnSpPr/>
            <p:nvPr/>
          </p:nvCxnSpPr>
          <p:spPr>
            <a:xfrm>
              <a:off x="800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1"/>
            <p:cNvCxnSpPr/>
            <p:nvPr/>
          </p:nvCxnSpPr>
          <p:spPr>
            <a:xfrm>
              <a:off x="876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0" name="Google Shape;30;p1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1" name="Google Shape;31;p1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32" name="Google Shape;32;p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6" r:id="rId6"/>
    <p:sldLayoutId id="2147483658" r:id="rId7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mailto:Mabrouka_2779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worldencyclopedia.org/entry/Info:Main_Pag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khanacademy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Mabrouka_2779@limu.edu.ly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3"/>
          <p:cNvSpPr txBox="1">
            <a:spLocks noGrp="1"/>
          </p:cNvSpPr>
          <p:nvPr>
            <p:ph type="ctrTitle"/>
          </p:nvPr>
        </p:nvSpPr>
        <p:spPr>
          <a:xfrm>
            <a:off x="1944805" y="191069"/>
            <a:ext cx="5186148" cy="89392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Libyan International University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Faculty </a:t>
            </a:r>
            <a:r>
              <a:rPr lang="en-US" sz="2000" dirty="0" smtClean="0">
                <a:solidFill>
                  <a:schemeClr val="tx1"/>
                </a:solidFill>
              </a:rPr>
              <a:t>of </a:t>
            </a:r>
            <a:r>
              <a:rPr lang="en-US" sz="2000" dirty="0" smtClean="0">
                <a:solidFill>
                  <a:schemeClr val="tx1"/>
                </a:solidFill>
              </a:rPr>
              <a:t>Business Administration </a:t>
            </a:r>
            <a:endParaRPr sz="2000" dirty="0">
              <a:solidFill>
                <a:schemeClr val="tx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62" y="191069"/>
            <a:ext cx="813520" cy="580029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549" y="13647"/>
            <a:ext cx="757451" cy="757451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36478" y="4346812"/>
            <a:ext cx="333687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 smtClean="0"/>
              <a:t>Mabroka</a:t>
            </a:r>
            <a:r>
              <a:rPr lang="en-US" dirty="0" smtClean="0"/>
              <a:t> </a:t>
            </a:r>
            <a:r>
              <a:rPr lang="en-US" dirty="0" err="1" smtClean="0"/>
              <a:t>Elallam</a:t>
            </a:r>
            <a:r>
              <a:rPr lang="en-US" dirty="0" smtClean="0"/>
              <a:t> 2779 </a:t>
            </a:r>
          </a:p>
          <a:p>
            <a:r>
              <a:rPr lang="en-US" dirty="0" smtClean="0">
                <a:hlinkClick r:id="rId7"/>
              </a:rPr>
              <a:t>Mabrouka_2779@limu.edu.ly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890212" y="2807929"/>
            <a:ext cx="6496335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800" b="1" dirty="0" smtClean="0"/>
              <a:t>The Origin </a:t>
            </a:r>
            <a:r>
              <a:rPr lang="en-US" sz="2800" b="1" dirty="0" smtClean="0"/>
              <a:t>of </a:t>
            </a:r>
            <a:r>
              <a:rPr lang="en-US" sz="2800" b="1" dirty="0"/>
              <a:t>T</a:t>
            </a:r>
            <a:r>
              <a:rPr lang="en-US" sz="2800" b="1" dirty="0" smtClean="0"/>
              <a:t>he </a:t>
            </a:r>
            <a:r>
              <a:rPr lang="en-US" sz="2800" b="1" dirty="0"/>
              <a:t>T</a:t>
            </a:r>
            <a:r>
              <a:rPr lang="en-US" sz="2800" b="1" dirty="0" smtClean="0"/>
              <a:t>erm </a:t>
            </a:r>
            <a:r>
              <a:rPr lang="en-US" sz="2800" b="1" dirty="0"/>
              <a:t>I</a:t>
            </a:r>
            <a:r>
              <a:rPr lang="en-US" sz="2800" b="1" dirty="0" smtClean="0"/>
              <a:t>deology </a:t>
            </a:r>
            <a:r>
              <a:rPr lang="en-US" sz="2800" b="1" dirty="0" smtClean="0"/>
              <a:t>and </a:t>
            </a:r>
            <a:r>
              <a:rPr lang="en-US" sz="2800" b="1" dirty="0" smtClean="0"/>
              <a:t>The Different Political Ideologies </a:t>
            </a:r>
            <a:r>
              <a:rPr lang="en-US" sz="2800" b="1" dirty="0" smtClean="0"/>
              <a:t>in </a:t>
            </a:r>
            <a:r>
              <a:rPr lang="en-US" sz="2800" b="1" dirty="0"/>
              <a:t>T</a:t>
            </a:r>
            <a:r>
              <a:rPr lang="en-US" sz="2800" b="1" dirty="0" smtClean="0"/>
              <a:t>he </a:t>
            </a:r>
            <a:r>
              <a:rPr lang="en-US" sz="2800" b="1" dirty="0"/>
              <a:t>P</a:t>
            </a:r>
            <a:r>
              <a:rPr lang="en-US" sz="2800" b="1" dirty="0" smtClean="0"/>
              <a:t>olitical Spectrum</a:t>
            </a:r>
            <a:endParaRPr lang="ar-LY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Google Shape;1764;p50"/>
          <p:cNvSpPr txBox="1"/>
          <p:nvPr/>
        </p:nvSpPr>
        <p:spPr>
          <a:xfrm>
            <a:off x="1168742" y="1668131"/>
            <a:ext cx="6676800" cy="2882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buSzPts val="1100"/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Info:Main</a:t>
            </a:r>
            <a:r>
              <a:rPr lang="en-US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Page - New World Encyclopedia. (</a:t>
            </a:r>
            <a:r>
              <a:rPr lang="en-US" dirty="0" err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n.d.</a:t>
            </a:r>
            <a:r>
              <a:rPr lang="en-US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). Ideology. Retrieved November 2, 2021, from </a:t>
            </a:r>
            <a:r>
              <a:rPr lang="en-US" dirty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https://</a:t>
            </a:r>
            <a:r>
              <a:rPr lang="en-US" dirty="0" smtClean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www.newworldencyclopedia.org/entry/Info:Main_Page</a:t>
            </a:r>
            <a:endParaRPr lang="en-US" dirty="0" smtClean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285750" lvl="0" indent="-285750">
              <a:buSzPts val="1100"/>
              <a:buFont typeface="Arial" panose="020B0604020202020204" pitchFamily="34" charset="0"/>
              <a:buChar char="•"/>
            </a:pPr>
            <a:endParaRPr lang="en-US" dirty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285750" lvl="0" indent="-285750">
              <a:buSzPts val="1100"/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285750" lvl="0" indent="-285750">
              <a:buSzPts val="1100"/>
              <a:buFont typeface="Arial" panose="020B0604020202020204" pitchFamily="34" charset="0"/>
              <a:buChar char="•"/>
            </a:pPr>
            <a:endParaRPr dirty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65" name="Google Shape;1765;p50"/>
          <p:cNvSpPr txBox="1"/>
          <p:nvPr/>
        </p:nvSpPr>
        <p:spPr>
          <a:xfrm>
            <a:off x="1112900" y="23742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  <a:highlight>
                  <a:schemeClr val="accent4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SAGE Journals: Your gateway to world-class research journals. (</a:t>
            </a:r>
            <a:r>
              <a:rPr lang="en-US" dirty="0" err="1">
                <a:solidFill>
                  <a:srgbClr val="FFFFFF"/>
                </a:solidFill>
                <a:highlight>
                  <a:schemeClr val="accent4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n.d.</a:t>
            </a:r>
            <a:r>
              <a:rPr lang="en-US" dirty="0">
                <a:solidFill>
                  <a:srgbClr val="FFFFFF"/>
                </a:solidFill>
                <a:highlight>
                  <a:schemeClr val="accent4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). SAGE Journals. Retrieved November 2, 2021, from https://</a:t>
            </a:r>
            <a:r>
              <a:rPr lang="en-US" dirty="0" smtClean="0">
                <a:solidFill>
                  <a:srgbClr val="FFFFFF"/>
                </a:solidFill>
                <a:highlight>
                  <a:schemeClr val="accent4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journals.sagepub.com/action/cookieAbsent</a:t>
            </a: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FFFF"/>
              </a:solidFill>
              <a:highlight>
                <a:schemeClr val="accent4"/>
              </a:highlight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  <a:highlight>
                  <a:schemeClr val="accent4"/>
                </a:highlight>
                <a:latin typeface="Source Sans Pro"/>
                <a:ea typeface="Source Sans Pro"/>
                <a:cs typeface="Source Sans Pro"/>
              </a:rPr>
              <a:t>Khan Academy | Free Online Courses, Lessons &amp; Practice. (</a:t>
            </a:r>
            <a:r>
              <a:rPr lang="en-US" dirty="0" err="1">
                <a:solidFill>
                  <a:srgbClr val="FFFFFF"/>
                </a:solidFill>
                <a:highlight>
                  <a:schemeClr val="accent4"/>
                </a:highlight>
                <a:latin typeface="Source Sans Pro"/>
                <a:ea typeface="Source Sans Pro"/>
                <a:cs typeface="Source Sans Pro"/>
              </a:rPr>
              <a:t>n.d.</a:t>
            </a:r>
            <a:r>
              <a:rPr lang="en-US" dirty="0">
                <a:solidFill>
                  <a:srgbClr val="FFFFFF"/>
                </a:solidFill>
                <a:highlight>
                  <a:schemeClr val="accent4"/>
                </a:highlight>
                <a:latin typeface="Source Sans Pro"/>
                <a:ea typeface="Source Sans Pro"/>
                <a:cs typeface="Source Sans Pro"/>
              </a:rPr>
              <a:t>). Khan Academy. Retrieved November 2, 2021, from </a:t>
            </a:r>
            <a:r>
              <a:rPr lang="en-US" dirty="0">
                <a:solidFill>
                  <a:srgbClr val="FFFFFF"/>
                </a:solidFill>
                <a:highlight>
                  <a:schemeClr val="accent4"/>
                </a:highlight>
                <a:latin typeface="Source Sans Pro"/>
                <a:ea typeface="Source Sans Pro"/>
                <a:cs typeface="Source Sans Pro"/>
                <a:hlinkClick r:id="rId4"/>
              </a:rPr>
              <a:t>https://www.khanacademy.org</a:t>
            </a:r>
            <a:r>
              <a:rPr lang="en-US" dirty="0" smtClean="0">
                <a:solidFill>
                  <a:srgbClr val="FFFFFF"/>
                </a:solidFill>
                <a:highlight>
                  <a:schemeClr val="accent4"/>
                </a:highlight>
                <a:latin typeface="Source Sans Pro"/>
                <a:ea typeface="Source Sans Pro"/>
                <a:cs typeface="Source Sans Pro"/>
                <a:hlinkClick r:id="rId4"/>
              </a:rPr>
              <a:t>/</a:t>
            </a:r>
            <a:endParaRPr lang="en-US" dirty="0" smtClean="0">
              <a:solidFill>
                <a:srgbClr val="FFFFFF"/>
              </a:solidFill>
              <a:highlight>
                <a:schemeClr val="accent4"/>
              </a:highlight>
              <a:latin typeface="Source Sans Pro"/>
              <a:ea typeface="Source Sans Pro"/>
              <a:cs typeface="Source Sans Pro"/>
            </a:endParaRPr>
          </a:p>
          <a:p>
            <a:pPr lvl="0">
              <a:lnSpc>
                <a:spcPct val="115000"/>
              </a:lnSpc>
            </a:pPr>
            <a:endParaRPr lang="en-US" dirty="0">
              <a:solidFill>
                <a:srgbClr val="FFFFFF"/>
              </a:solidFill>
              <a:highlight>
                <a:schemeClr val="accent4"/>
              </a:highlight>
              <a:latin typeface="Source Sans Pro"/>
              <a:ea typeface="Source Sans Pro"/>
              <a:cs typeface="Source Sans Pro"/>
            </a:endParaRPr>
          </a:p>
          <a:p>
            <a:pPr lvl="0">
              <a:lnSpc>
                <a:spcPct val="115000"/>
              </a:lnSpc>
            </a:pPr>
            <a:endParaRPr dirty="0">
              <a:solidFill>
                <a:srgbClr val="FFFFFF"/>
              </a:solidFill>
              <a:highlight>
                <a:schemeClr val="accent4"/>
              </a:highlight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66" name="Google Shape;1766;p5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00CEF6"/>
                </a:solidFill>
              </a:rPr>
              <a:t>10</a:t>
            </a:fld>
            <a:endParaRPr>
              <a:solidFill>
                <a:srgbClr val="00CEF6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2198748" y="439750"/>
            <a:ext cx="409037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Reference </a:t>
            </a:r>
            <a:endParaRPr lang="ar-LY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35"/>
          <p:cNvSpPr txBox="1">
            <a:spLocks noGrp="1"/>
          </p:cNvSpPr>
          <p:nvPr>
            <p:ph type="ctrTitle" idx="4294967295"/>
          </p:nvPr>
        </p:nvSpPr>
        <p:spPr>
          <a:xfrm>
            <a:off x="1275150" y="127855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THANKS!</a:t>
            </a:r>
            <a:endParaRPr sz="10000"/>
          </a:p>
        </p:txBody>
      </p:sp>
      <p:sp>
        <p:nvSpPr>
          <p:cNvPr id="720" name="Google Shape;720;p35"/>
          <p:cNvSpPr txBox="1">
            <a:spLocks noGrp="1"/>
          </p:cNvSpPr>
          <p:nvPr>
            <p:ph type="subTitle" idx="4294967295"/>
          </p:nvPr>
        </p:nvSpPr>
        <p:spPr>
          <a:xfrm>
            <a:off x="1275150" y="2325749"/>
            <a:ext cx="6593700" cy="16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 dirty="0"/>
              <a:t>Any questions?</a:t>
            </a:r>
            <a:endParaRPr sz="3600" b="1" dirty="0"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You can find me at</a:t>
            </a:r>
            <a:endParaRPr dirty="0"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>
                <a:hlinkClick r:id="rId3"/>
              </a:rPr>
              <a:t>M</a:t>
            </a:r>
            <a:r>
              <a:rPr lang="en" dirty="0" smtClean="0">
                <a:hlinkClick r:id="rId3"/>
              </a:rPr>
              <a:t>abrouka_2779@limu.edu.ly</a:t>
            </a:r>
            <a:endParaRPr lang="en" dirty="0" smtClean="0"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3600" b="1" dirty="0"/>
          </a:p>
        </p:txBody>
      </p:sp>
      <p:sp>
        <p:nvSpPr>
          <p:cNvPr id="721" name="Google Shape;721;p35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14"/>
          <p:cNvSpPr txBox="1">
            <a:spLocks noGrp="1"/>
          </p:cNvSpPr>
          <p:nvPr>
            <p:ph type="title"/>
          </p:nvPr>
        </p:nvSpPr>
        <p:spPr>
          <a:xfrm>
            <a:off x="830036" y="47611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/>
              <a:t>T</a:t>
            </a:r>
            <a:r>
              <a:rPr lang="en" sz="2800" dirty="0" smtClean="0"/>
              <a:t>able Of Content </a:t>
            </a:r>
            <a:endParaRPr sz="2800" dirty="0"/>
          </a:p>
        </p:txBody>
      </p:sp>
      <p:sp>
        <p:nvSpPr>
          <p:cNvPr id="470" name="Google Shape;470;p14"/>
          <p:cNvSpPr txBox="1"/>
          <p:nvPr/>
        </p:nvSpPr>
        <p:spPr>
          <a:xfrm>
            <a:off x="522514" y="1191915"/>
            <a:ext cx="3455036" cy="22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just" rtl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Introduction.</a:t>
            </a:r>
          </a:p>
          <a:p>
            <a:pPr marL="171450" lvl="0" indent="-171450" algn="l" rtl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lvl="0" indent="-171450" algn="just" rtl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origin of term ideology.  </a:t>
            </a:r>
            <a:endParaRPr sz="2000" dirty="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1" name="Google Shape;471;p14"/>
          <p:cNvSpPr txBox="1"/>
          <p:nvPr/>
        </p:nvSpPr>
        <p:spPr>
          <a:xfrm>
            <a:off x="4419600" y="1191915"/>
            <a:ext cx="3962412" cy="22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Different Political Ideologies In The </a:t>
            </a:r>
            <a:r>
              <a:rPr lang="en-US" sz="2000" dirty="0" smtClean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Political Spectrum.</a:t>
            </a:r>
          </a:p>
          <a:p>
            <a:pPr marL="171450" lvl="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Conclusion. </a:t>
            </a:r>
          </a:p>
          <a:p>
            <a:pPr marL="171450" lvl="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Reference. </a:t>
            </a:r>
            <a:endParaRPr lang="en" sz="2000" dirty="0">
              <a:solidFill>
                <a:schemeClr val="tx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3" name="Google Shape;473;p14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15"/>
          <p:cNvSpPr txBox="1">
            <a:spLocks noGrp="1"/>
          </p:cNvSpPr>
          <p:nvPr>
            <p:ph type="ctrTitle" idx="4294967295"/>
          </p:nvPr>
        </p:nvSpPr>
        <p:spPr>
          <a:xfrm>
            <a:off x="1114606" y="378111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 smtClean="0"/>
              <a:t>I</a:t>
            </a:r>
            <a:r>
              <a:rPr lang="en" sz="7200" dirty="0" smtClean="0"/>
              <a:t>ntrodution </a:t>
            </a:r>
            <a:r>
              <a:rPr lang="en" sz="9600" dirty="0" smtClean="0"/>
              <a:t> </a:t>
            </a:r>
            <a:endParaRPr sz="9600" dirty="0"/>
          </a:p>
        </p:txBody>
      </p:sp>
      <p:sp>
        <p:nvSpPr>
          <p:cNvPr id="479" name="Google Shape;479;p15"/>
          <p:cNvSpPr txBox="1">
            <a:spLocks noGrp="1"/>
          </p:cNvSpPr>
          <p:nvPr>
            <p:ph type="subTitle" idx="4294967295"/>
          </p:nvPr>
        </p:nvSpPr>
        <p:spPr>
          <a:xfrm>
            <a:off x="1158705" y="1767337"/>
            <a:ext cx="6549601" cy="19181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None/>
            </a:pPr>
            <a:r>
              <a:rPr lang="en-US" sz="2400" dirty="0"/>
              <a:t>An ideology is a set of ideas, beliefs, or stance that determines a perspective with which to interpret social and political </a:t>
            </a:r>
            <a:r>
              <a:rPr lang="en-US" sz="2400" dirty="0" smtClean="0"/>
              <a:t>realities.</a:t>
            </a:r>
          </a:p>
          <a:p>
            <a:pPr marL="0" lvl="0" indent="0" algn="ctr">
              <a:buNone/>
            </a:pPr>
            <a:r>
              <a:rPr lang="en-US" sz="1800" i="1" dirty="0" smtClean="0"/>
              <a:t>(Terry</a:t>
            </a:r>
            <a:r>
              <a:rPr lang="en-US" sz="1800" i="1" dirty="0"/>
              <a:t>. </a:t>
            </a:r>
            <a:r>
              <a:rPr lang="en-US" sz="1800" i="1" dirty="0" smtClean="0"/>
              <a:t>1991.org)</a:t>
            </a:r>
            <a:endParaRPr sz="1800" i="1" dirty="0"/>
          </a:p>
        </p:txBody>
      </p:sp>
      <p:sp>
        <p:nvSpPr>
          <p:cNvPr id="480" name="Google Shape;480;p15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ctrTitle"/>
          </p:nvPr>
        </p:nvSpPr>
        <p:spPr>
          <a:xfrm>
            <a:off x="2169000" y="3254125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/>
              <a:t>T</a:t>
            </a:r>
            <a:r>
              <a:rPr lang="en" sz="4000" dirty="0" smtClean="0"/>
              <a:t>he origin of ideology </a:t>
            </a:r>
            <a:endParaRPr sz="4000" dirty="0"/>
          </a:p>
        </p:txBody>
      </p:sp>
      <p:sp>
        <p:nvSpPr>
          <p:cNvPr id="487" name="Google Shape;487;p16"/>
          <p:cNvSpPr txBox="1"/>
          <p:nvPr/>
        </p:nvSpPr>
        <p:spPr>
          <a:xfrm>
            <a:off x="7383600" y="3639250"/>
            <a:ext cx="1760400" cy="1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1</a:t>
            </a:r>
            <a:endParaRPr sz="12000">
              <a:solidFill>
                <a:schemeClr val="accent2"/>
              </a:solidFill>
            </a:endParaRPr>
          </a:p>
        </p:txBody>
      </p:sp>
      <p:sp>
        <p:nvSpPr>
          <p:cNvPr id="488" name="Google Shape;488;p1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7"/>
          <p:cNvSpPr txBox="1">
            <a:spLocks noGrp="1"/>
          </p:cNvSpPr>
          <p:nvPr>
            <p:ph type="body" idx="1"/>
          </p:nvPr>
        </p:nvSpPr>
        <p:spPr>
          <a:xfrm>
            <a:off x="1352451" y="1368111"/>
            <a:ext cx="6395519" cy="240117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>
              <a:buNone/>
            </a:pPr>
            <a:r>
              <a:rPr lang="en-US" dirty="0" smtClean="0"/>
              <a:t>“</a:t>
            </a:r>
            <a:r>
              <a:rPr lang="en-US" sz="2000" dirty="0" smtClean="0"/>
              <a:t>Starting </a:t>
            </a:r>
            <a:r>
              <a:rPr lang="en-US" sz="2000" dirty="0"/>
              <a:t>from a critique of Durkheim and </a:t>
            </a:r>
            <a:r>
              <a:rPr lang="en-US" sz="2000" dirty="0" err="1"/>
              <a:t>Althusser</a:t>
            </a:r>
            <a:r>
              <a:rPr lang="en-US" sz="2000" dirty="0"/>
              <a:t> a theory of the </a:t>
            </a:r>
            <a:r>
              <a:rPr lang="en-US" sz="2000" dirty="0" smtClean="0"/>
              <a:t>generation </a:t>
            </a:r>
            <a:r>
              <a:rPr lang="en-US" sz="2000" dirty="0"/>
              <a:t>(production) and reproduction of ideology is </a:t>
            </a:r>
            <a:r>
              <a:rPr lang="en-US" sz="2000" dirty="0" smtClean="0"/>
              <a:t>developed.</a:t>
            </a:r>
            <a:r>
              <a:rPr lang="en-US" dirty="0" smtClean="0"/>
              <a:t>”</a:t>
            </a:r>
          </a:p>
          <a:p>
            <a:pPr marL="0" lvl="0" indent="0">
              <a:buNone/>
            </a:pPr>
            <a:r>
              <a:rPr lang="en-US" sz="2000" dirty="0" smtClean="0"/>
              <a:t>(Herman,1981.org)</a:t>
            </a:r>
            <a:endParaRPr sz="2000" dirty="0"/>
          </a:p>
        </p:txBody>
      </p:sp>
      <p:sp>
        <p:nvSpPr>
          <p:cNvPr id="494" name="Google Shape;494;p17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9"/>
          <p:cNvSpPr txBox="1">
            <a:spLocks noGrp="1"/>
          </p:cNvSpPr>
          <p:nvPr>
            <p:ph type="ctrTitle" idx="4294967295"/>
          </p:nvPr>
        </p:nvSpPr>
        <p:spPr>
          <a:xfrm>
            <a:off x="448433" y="4405000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400" dirty="0"/>
              <a:t>Political Ideologies In The Political Spectrum</a:t>
            </a:r>
            <a:r>
              <a:rPr lang="en-US" sz="9000" dirty="0"/>
              <a:t/>
            </a:r>
            <a:br>
              <a:rPr lang="en-US" sz="9000" dirty="0"/>
            </a:br>
            <a:endParaRPr sz="9000" dirty="0"/>
          </a:p>
        </p:txBody>
      </p:sp>
      <p:grpSp>
        <p:nvGrpSpPr>
          <p:cNvPr id="508" name="Google Shape;508;p19"/>
          <p:cNvGrpSpPr/>
          <p:nvPr/>
        </p:nvGrpSpPr>
        <p:grpSpPr>
          <a:xfrm>
            <a:off x="4146170" y="640688"/>
            <a:ext cx="1166508" cy="1166538"/>
            <a:chOff x="6654650" y="3665275"/>
            <a:chExt cx="409100" cy="409125"/>
          </a:xfrm>
        </p:grpSpPr>
        <p:sp>
          <p:nvSpPr>
            <p:cNvPr id="509" name="Google Shape;509;p19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19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1" name="Google Shape;511;p19"/>
          <p:cNvGrpSpPr/>
          <p:nvPr/>
        </p:nvGrpSpPr>
        <p:grpSpPr>
          <a:xfrm rot="1940693">
            <a:off x="3340903" y="1116018"/>
            <a:ext cx="587626" cy="587659"/>
            <a:chOff x="570875" y="4322250"/>
            <a:chExt cx="443300" cy="443325"/>
          </a:xfrm>
        </p:grpSpPr>
        <p:sp>
          <p:nvSpPr>
            <p:cNvPr id="512" name="Google Shape;512;p1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19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19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19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6" name="Google Shape;516;p19"/>
          <p:cNvSpPr/>
          <p:nvPr/>
        </p:nvSpPr>
        <p:spPr>
          <a:xfrm>
            <a:off x="3829676" y="640708"/>
            <a:ext cx="316510" cy="302214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7" name="Google Shape;517;p19"/>
          <p:cNvSpPr/>
          <p:nvPr/>
        </p:nvSpPr>
        <p:spPr>
          <a:xfrm rot="1793658">
            <a:off x="5318500" y="1302383"/>
            <a:ext cx="225078" cy="21493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8" name="Google Shape;518;p19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Ideologies Of Political Parties </a:t>
            </a:r>
            <a:endParaRPr lang="ar-LY" sz="28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02772" y="1781550"/>
            <a:ext cx="4003314" cy="2665800"/>
          </a:xfrm>
        </p:spPr>
        <p:txBody>
          <a:bodyPr/>
          <a:lstStyle/>
          <a:p>
            <a:r>
              <a:rPr lang="en-US" b="1" dirty="0"/>
              <a:t>conservative </a:t>
            </a:r>
            <a:r>
              <a:rPr lang="en-US" b="1" dirty="0" smtClean="0"/>
              <a:t>ideology :</a:t>
            </a:r>
          </a:p>
          <a:p>
            <a:pPr marL="114300" indent="0" algn="just">
              <a:buNone/>
            </a:pPr>
            <a:r>
              <a:rPr lang="en-US" sz="2000" dirty="0" smtClean="0"/>
              <a:t>“Tend </a:t>
            </a:r>
            <a:r>
              <a:rPr lang="en-US" sz="2000" dirty="0"/>
              <a:t>to believe that government should be small, operating mainly at the state or local </a:t>
            </a:r>
            <a:r>
              <a:rPr lang="en-US" sz="2000" dirty="0" smtClean="0"/>
              <a:t>level”.</a:t>
            </a:r>
            <a:endParaRPr lang="ar-LY" sz="20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>
          <a:xfrm>
            <a:off x="4672562" y="1552950"/>
            <a:ext cx="4014237" cy="2665800"/>
          </a:xfrm>
        </p:spPr>
        <p:txBody>
          <a:bodyPr/>
          <a:lstStyle/>
          <a:p>
            <a:r>
              <a:rPr lang="en-US" b="1" dirty="0"/>
              <a:t>liberal </a:t>
            </a:r>
            <a:r>
              <a:rPr lang="en-US" b="1" dirty="0" smtClean="0"/>
              <a:t>ideology :</a:t>
            </a:r>
          </a:p>
          <a:p>
            <a:pPr marL="114300" indent="0" algn="just">
              <a:buNone/>
            </a:pPr>
            <a:r>
              <a:rPr lang="en-US" b="1" dirty="0" smtClean="0"/>
              <a:t>“ </a:t>
            </a:r>
            <a:r>
              <a:rPr lang="en-US" sz="2000" dirty="0" smtClean="0"/>
              <a:t>Tend </a:t>
            </a:r>
            <a:r>
              <a:rPr lang="en-US" sz="2000" dirty="0"/>
              <a:t>to believe that government should intervene in the economy and provide a broad range of social services to ensure well-being and equality across </a:t>
            </a:r>
            <a:r>
              <a:rPr lang="en-US" sz="2000" dirty="0" smtClean="0"/>
              <a:t>society”.</a:t>
            </a:r>
            <a:endParaRPr lang="ar-LY" sz="20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480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21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Ideologies Of Political </a:t>
            </a:r>
            <a:r>
              <a:rPr lang="en-US" dirty="0" smtClean="0"/>
              <a:t>Parties </a:t>
            </a:r>
            <a:endParaRPr dirty="0"/>
          </a:p>
        </p:txBody>
      </p:sp>
      <p:sp>
        <p:nvSpPr>
          <p:cNvPr id="532" name="Google Shape;532;p21"/>
          <p:cNvSpPr txBox="1">
            <a:spLocks noGrp="1"/>
          </p:cNvSpPr>
          <p:nvPr>
            <p:ph type="body" idx="1"/>
          </p:nvPr>
        </p:nvSpPr>
        <p:spPr>
          <a:xfrm>
            <a:off x="696686" y="1626600"/>
            <a:ext cx="2753057" cy="27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b="1" dirty="0" smtClean="0"/>
              <a:t>3. progressive ideology:</a:t>
            </a:r>
          </a:p>
          <a:p>
            <a:pPr marL="0" lvl="0" indent="0" algn="just">
              <a:buNone/>
            </a:pPr>
            <a:r>
              <a:rPr lang="en-US" sz="2000" dirty="0" smtClean="0"/>
              <a:t>“Progressive</a:t>
            </a:r>
            <a:r>
              <a:rPr lang="en-US" sz="2000" dirty="0"/>
              <a:t>' is used interchangeably with 'liberal' by many today; others argue that the two terms are </a:t>
            </a:r>
            <a:r>
              <a:rPr lang="en-US" sz="2000" dirty="0" smtClean="0"/>
              <a:t>distinct”.</a:t>
            </a:r>
            <a:endParaRPr sz="2000" dirty="0"/>
          </a:p>
        </p:txBody>
      </p:sp>
      <p:sp>
        <p:nvSpPr>
          <p:cNvPr id="534" name="Google Shape;534;p21"/>
          <p:cNvSpPr txBox="1">
            <a:spLocks noGrp="1"/>
          </p:cNvSpPr>
          <p:nvPr>
            <p:ph type="body" idx="3"/>
          </p:nvPr>
        </p:nvSpPr>
        <p:spPr>
          <a:xfrm>
            <a:off x="5207194" y="1626600"/>
            <a:ext cx="3166856" cy="27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b="1" dirty="0" smtClean="0"/>
              <a:t>4. Republican Party :</a:t>
            </a:r>
          </a:p>
          <a:p>
            <a:pPr marL="0" lvl="0" indent="0" algn="just">
              <a:buNone/>
            </a:pPr>
            <a:r>
              <a:rPr lang="en-US" sz="2000" dirty="0" smtClean="0"/>
              <a:t>“The </a:t>
            </a:r>
            <a:r>
              <a:rPr lang="en-US" sz="2000" dirty="0"/>
              <a:t>Republican Party’s platform has also transformed over the years to address issues of concern to its </a:t>
            </a:r>
            <a:r>
              <a:rPr lang="en-US" sz="2000" dirty="0" smtClean="0"/>
              <a:t>constituents”.</a:t>
            </a:r>
            <a:endParaRPr sz="2000" dirty="0"/>
          </a:p>
        </p:txBody>
      </p:sp>
      <p:sp>
        <p:nvSpPr>
          <p:cNvPr id="535" name="Google Shape;535;p2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3" name="مربع نص 2"/>
          <p:cNvSpPr txBox="1"/>
          <p:nvPr/>
        </p:nvSpPr>
        <p:spPr>
          <a:xfrm>
            <a:off x="3657601" y="3692501"/>
            <a:ext cx="154959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(© </a:t>
            </a:r>
            <a:r>
              <a:rPr lang="en-US" dirty="0"/>
              <a:t>2021 Khan </a:t>
            </a:r>
            <a:r>
              <a:rPr lang="en-US" dirty="0" smtClean="0"/>
              <a:t>Academy.org)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sp>
        <p:nvSpPr>
          <p:cNvPr id="3" name="مربع نص 2"/>
          <p:cNvSpPr txBox="1"/>
          <p:nvPr/>
        </p:nvSpPr>
        <p:spPr>
          <a:xfrm>
            <a:off x="1068017" y="389378"/>
            <a:ext cx="668000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/>
                </a:solidFill>
              </a:rPr>
              <a:t>Conclusion :</a:t>
            </a:r>
            <a:endParaRPr lang="ar-LY" sz="3600" b="1" dirty="0">
              <a:solidFill>
                <a:schemeClr val="accent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762001" y="1165363"/>
            <a:ext cx="6760028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Ideology is the </a:t>
            </a:r>
            <a:r>
              <a:rPr lang="en-US" sz="2000" dirty="0"/>
              <a:t>set of ideas and beliefs of a group or political </a:t>
            </a:r>
            <a:r>
              <a:rPr lang="en-US" sz="2000" dirty="0" smtClean="0"/>
              <a:t>party.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There are many different kinds of ideologies, including </a:t>
            </a:r>
            <a:r>
              <a:rPr lang="en-US" sz="2000" dirty="0" smtClean="0"/>
              <a:t>political</a:t>
            </a:r>
            <a:r>
              <a:rPr lang="en-US" sz="2000" dirty="0"/>
              <a:t> </a:t>
            </a:r>
            <a:r>
              <a:rPr lang="en-US" sz="2000" dirty="0" smtClean="0"/>
              <a:t>ideologies :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conservative ideology.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tx1"/>
                </a:solidFill>
              </a:rPr>
              <a:t>liberal </a:t>
            </a:r>
            <a:r>
              <a:rPr lang="en-US" sz="2000" dirty="0" smtClean="0">
                <a:solidFill>
                  <a:schemeClr val="tx1"/>
                </a:solidFill>
              </a:rPr>
              <a:t>ideology. 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progressive </a:t>
            </a:r>
            <a:r>
              <a:rPr lang="en-US" sz="2000" dirty="0" smtClean="0">
                <a:solidFill>
                  <a:schemeClr val="tx1"/>
                </a:solidFill>
              </a:rPr>
              <a:t>ideology.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Republican Party. </a:t>
            </a:r>
            <a:endParaRPr lang="ar-L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nce template">
  <a:themeElements>
    <a:clrScheme name="Custom 347">
      <a:dk1>
        <a:srgbClr val="28324A"/>
      </a:dk1>
      <a:lt1>
        <a:srgbClr val="FFFFFF"/>
      </a:lt1>
      <a:dk2>
        <a:srgbClr val="707685"/>
      </a:dk2>
      <a:lt2>
        <a:srgbClr val="E5E5E5"/>
      </a:lt2>
      <a:accent1>
        <a:srgbClr val="00CEF6"/>
      </a:accent1>
      <a:accent2>
        <a:srgbClr val="3C78D8"/>
      </a:accent2>
      <a:accent3>
        <a:srgbClr val="00A7C8"/>
      </a:accent3>
      <a:accent4>
        <a:srgbClr val="8EC400"/>
      </a:accent4>
      <a:accent5>
        <a:srgbClr val="AFF000"/>
      </a:accent5>
      <a:accent6>
        <a:srgbClr val="7F7F7F"/>
      </a:accent6>
      <a:hlink>
        <a:srgbClr val="28324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382</Words>
  <Application>Microsoft Office PowerPoint</Application>
  <PresentationFormat>On-screen Show (16:9)</PresentationFormat>
  <Paragraphs>58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Wingdings</vt:lpstr>
      <vt:lpstr>Oswald</vt:lpstr>
      <vt:lpstr>Source Sans Pro</vt:lpstr>
      <vt:lpstr>Quince template</vt:lpstr>
      <vt:lpstr>Libyan International University  Faculty of Business Administration </vt:lpstr>
      <vt:lpstr>Table Of Content </vt:lpstr>
      <vt:lpstr>Introdution  </vt:lpstr>
      <vt:lpstr>The origin of ideology </vt:lpstr>
      <vt:lpstr>PowerPoint Presentation</vt:lpstr>
      <vt:lpstr>Political Ideologies In The Political Spectrum </vt:lpstr>
      <vt:lpstr>Ideologies Of Political Parties </vt:lpstr>
      <vt:lpstr>Ideologies Of Political Parties 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 Faculty Of Business Administration </dc:title>
  <cp:lastModifiedBy>user</cp:lastModifiedBy>
  <cp:revision>23</cp:revision>
  <dcterms:modified xsi:type="dcterms:W3CDTF">2021-12-11T11:04:51Z</dcterms:modified>
</cp:coreProperties>
</file>