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4"/>
  </p:notesMasterIdLst>
  <p:sldIdLst>
    <p:sldId id="256" r:id="rId2"/>
    <p:sldId id="258" r:id="rId3"/>
    <p:sldId id="259" r:id="rId4"/>
    <p:sldId id="306" r:id="rId5"/>
    <p:sldId id="270" r:id="rId6"/>
    <p:sldId id="260" r:id="rId7"/>
    <p:sldId id="261" r:id="rId8"/>
    <p:sldId id="307" r:id="rId9"/>
    <p:sldId id="263" r:id="rId10"/>
    <p:sldId id="271" r:id="rId11"/>
    <p:sldId id="282" r:id="rId12"/>
    <p:sldId id="286" r:id="rId13"/>
  </p:sldIdLst>
  <p:sldSz cx="9144000" cy="5143500" type="screen16x9"/>
  <p:notesSz cx="6858000" cy="9144000"/>
  <p:embeddedFontLst>
    <p:embeddedFont>
      <p:font typeface="Karla" panose="020B0604020202020204" charset="0"/>
      <p:regular r:id="rId15"/>
      <p:bold r:id="rId16"/>
      <p:italic r:id="rId17"/>
      <p:boldItalic r:id="rId18"/>
    </p:embeddedFont>
    <p:embeddedFont>
      <p:font typeface="DM Serif Display" panose="020B0604020202020204" charset="0"/>
      <p:regular r:id="rId19"/>
      <p: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C8D22860-4088-444C-B690-9E12DD1C4BED}">
          <p14:sldIdLst>
            <p14:sldId id="256"/>
            <p14:sldId id="258"/>
            <p14:sldId id="259"/>
            <p14:sldId id="306"/>
            <p14:sldId id="270"/>
            <p14:sldId id="260"/>
            <p14:sldId id="261"/>
            <p14:sldId id="307"/>
            <p14:sldId id="263"/>
            <p14:sldId id="271"/>
            <p14:sldId id="282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41D952A-AAD9-4D9C-A556-485E0DEF2285}">
  <a:tblStyle styleId="{741D952A-AAD9-4D9C-A556-485E0DEF228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06"/>
  </p:normalViewPr>
  <p:slideViewPr>
    <p:cSldViewPr snapToGrid="0" snapToObjects="1">
      <p:cViewPr varScale="1">
        <p:scale>
          <a:sx n="86" d="100"/>
          <a:sy n="86" d="100"/>
        </p:scale>
        <p:origin x="27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551390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d4db157b90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d4db157b90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d4db157b90_0_3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1" name="Google Shape;701;gd4db157b90_0_3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gd86185eae8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7" name="Google Shape;747;gd86185eae8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d3c3787e4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d3c3787e4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d3c3787e4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d3c3787e4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d86185eae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d86185eae8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6517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d86185eae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d86185eae8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d86185eae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d86185eae8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d3c3787e4d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d3c3787e4d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d86185eae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d86185eae8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7585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d4db157b90_0_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d4db157b90_0_3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00900" y="2715863"/>
            <a:ext cx="4000500" cy="229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5550" y="184925"/>
            <a:ext cx="3262450" cy="253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7913" y="-438012"/>
            <a:ext cx="2409825" cy="233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6910775" y="206125"/>
            <a:ext cx="4339950" cy="311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941800" y="2746450"/>
            <a:ext cx="1733750" cy="394744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953325" y="1452750"/>
            <a:ext cx="7237500" cy="18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1540125" y="3266850"/>
            <a:ext cx="6063900" cy="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>
            <a:spLocks noGrp="1"/>
          </p:cNvSpPr>
          <p:nvPr>
            <p:ph type="title"/>
          </p:nvPr>
        </p:nvSpPr>
        <p:spPr>
          <a:xfrm>
            <a:off x="909400" y="2330175"/>
            <a:ext cx="2169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subTitle" idx="1"/>
          </p:nvPr>
        </p:nvSpPr>
        <p:spPr>
          <a:xfrm>
            <a:off x="909400" y="2720558"/>
            <a:ext cx="21696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title" idx="2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3"/>
          </p:nvPr>
        </p:nvSpPr>
        <p:spPr>
          <a:xfrm>
            <a:off x="3487101" y="2330175"/>
            <a:ext cx="2169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4"/>
          </p:nvPr>
        </p:nvSpPr>
        <p:spPr>
          <a:xfrm>
            <a:off x="3487100" y="2720558"/>
            <a:ext cx="21696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5"/>
          </p:nvPr>
        </p:nvSpPr>
        <p:spPr>
          <a:xfrm>
            <a:off x="6064802" y="2330175"/>
            <a:ext cx="2169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6"/>
          </p:nvPr>
        </p:nvSpPr>
        <p:spPr>
          <a:xfrm>
            <a:off x="6064800" y="2720558"/>
            <a:ext cx="2169600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pic>
        <p:nvPicPr>
          <p:cNvPr id="128" name="Google Shape;12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546976">
            <a:off x="-485442" y="-893769"/>
            <a:ext cx="1796434" cy="4090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7789500" y="-310000"/>
            <a:ext cx="1572000" cy="20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2031350" y="3095450"/>
            <a:ext cx="1724400" cy="418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4_1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 txBox="1">
            <a:spLocks noGrp="1"/>
          </p:cNvSpPr>
          <p:nvPr>
            <p:ph type="subTitle" idx="1"/>
          </p:nvPr>
        </p:nvSpPr>
        <p:spPr>
          <a:xfrm>
            <a:off x="1729425" y="1735225"/>
            <a:ext cx="5685000" cy="28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95" name="Google Shape;195;p2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196" name="Google Shape;196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9160750">
            <a:off x="7533060" y="-626757"/>
            <a:ext cx="2002458" cy="4559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8859426">
            <a:off x="-1146437" y="1931239"/>
            <a:ext cx="2569104" cy="1474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31139" y="1469895"/>
            <a:ext cx="1393300" cy="134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-1511861" y="3483875"/>
            <a:ext cx="4008350" cy="287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10134819">
            <a:off x="8170864" y="1156945"/>
            <a:ext cx="1924050" cy="466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6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_1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9305281">
            <a:off x="6956225" y="-36025"/>
            <a:ext cx="1924050" cy="466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399999">
            <a:off x="6172375" y="658451"/>
            <a:ext cx="3810950" cy="273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0">
            <a:off x="155678" y="1026170"/>
            <a:ext cx="1774244" cy="4039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6_1_1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>
            <a:off x="7178600" y="160768"/>
            <a:ext cx="2504350" cy="1437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4956358">
            <a:off x="5559239" y="-1676283"/>
            <a:ext cx="2386824" cy="4381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132425" y="2105999"/>
            <a:ext cx="2786538" cy="2161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-119786" y="3372335"/>
            <a:ext cx="2058291" cy="199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>
            <a:off x="6645600" y="3698050"/>
            <a:ext cx="1840875" cy="17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5400000" flipH="1">
            <a:off x="7220750" y="3593750"/>
            <a:ext cx="1572000" cy="20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358732">
            <a:off x="-399179" y="-654803"/>
            <a:ext cx="2002458" cy="4559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2166450" y="2333595"/>
            <a:ext cx="4811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3293225" y="3175395"/>
            <a:ext cx="25578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2" hasCustomPrompt="1"/>
          </p:nvPr>
        </p:nvSpPr>
        <p:spPr>
          <a:xfrm>
            <a:off x="3334800" y="1247408"/>
            <a:ext cx="2474400" cy="108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pic>
        <p:nvPicPr>
          <p:cNvPr id="20" name="Google Shape;20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883291">
            <a:off x="-398603" y="1661394"/>
            <a:ext cx="2569104" cy="1474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0313" y="163692"/>
            <a:ext cx="1840875" cy="1782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639246">
            <a:off x="941800" y="2746450"/>
            <a:ext cx="1733751" cy="394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81725" y="3219301"/>
            <a:ext cx="1840875" cy="17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04126" y="609717"/>
            <a:ext cx="2386824" cy="4381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639246">
            <a:off x="6379675" y="-1850875"/>
            <a:ext cx="1733751" cy="394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44" name="Google Shape;4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7597377">
            <a:off x="-1389774" y="772793"/>
            <a:ext cx="2386824" cy="4381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531525" y="-1746625"/>
            <a:ext cx="1446050" cy="329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0900" y="-333175"/>
            <a:ext cx="1730375" cy="159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>
            <a:spLocks noGrp="1"/>
          </p:cNvSpPr>
          <p:nvPr>
            <p:ph type="title"/>
          </p:nvPr>
        </p:nvSpPr>
        <p:spPr>
          <a:xfrm>
            <a:off x="4425363" y="1553350"/>
            <a:ext cx="3641100" cy="60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1"/>
          </p:nvPr>
        </p:nvSpPr>
        <p:spPr>
          <a:xfrm>
            <a:off x="4425363" y="2155250"/>
            <a:ext cx="3641100" cy="14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pic>
        <p:nvPicPr>
          <p:cNvPr id="50" name="Google Shape;50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883291">
            <a:off x="6999497" y="-193181"/>
            <a:ext cx="2569104" cy="1474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4500" y="3985688"/>
            <a:ext cx="1840875" cy="17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8938" y="-168258"/>
            <a:ext cx="1840875" cy="1782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5576" y="-881358"/>
            <a:ext cx="2386824" cy="43813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2510100" y="1428750"/>
            <a:ext cx="4123800" cy="228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56" name="Google Shape;56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841551" y="-1829283"/>
            <a:ext cx="2386824" cy="4381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665181">
            <a:off x="3700" y="-621650"/>
            <a:ext cx="1924050" cy="466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639250">
            <a:off x="563096" y="1270047"/>
            <a:ext cx="2002458" cy="4559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940574">
            <a:off x="7146222" y="3226169"/>
            <a:ext cx="2569104" cy="1474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6687250" y="3507625"/>
            <a:ext cx="1393300" cy="134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83650" y="1704813"/>
            <a:ext cx="3776700" cy="64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83500" y="2353900"/>
            <a:ext cx="3777000" cy="14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905281">
            <a:off x="1835275" y="-2291450"/>
            <a:ext cx="1924050" cy="466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">
            <a:off x="618850" y="-1483600"/>
            <a:ext cx="3810950" cy="273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3282886">
            <a:off x="790253" y="2486470"/>
            <a:ext cx="1774245" cy="4039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7253475" y="3556568"/>
            <a:ext cx="2504350" cy="1437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4511836">
            <a:off x="7354915" y="2408773"/>
            <a:ext cx="1697478" cy="1643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 hasCustomPrompt="1"/>
          </p:nvPr>
        </p:nvSpPr>
        <p:spPr>
          <a:xfrm>
            <a:off x="1763725" y="1623625"/>
            <a:ext cx="5616600" cy="140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1763725" y="3030275"/>
            <a:ext cx="5616600" cy="4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pic>
        <p:nvPicPr>
          <p:cNvPr id="74" name="Google Shape;7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4921375" y="-318275"/>
            <a:ext cx="1393300" cy="134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49275" y="2964150"/>
            <a:ext cx="1840875" cy="17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30805">
            <a:off x="7413023" y="1140648"/>
            <a:ext cx="1572004" cy="3813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119700" y="3236551"/>
            <a:ext cx="1572000" cy="20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10800000">
            <a:off x="3243911" y="-457212"/>
            <a:ext cx="2372929" cy="184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5400008">
            <a:off x="6656995" y="2324373"/>
            <a:ext cx="2002458" cy="45592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2" hasCustomPrompt="1"/>
          </p:nvPr>
        </p:nvSpPr>
        <p:spPr>
          <a:xfrm>
            <a:off x="1002333" y="130875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3"/>
          </p:nvPr>
        </p:nvSpPr>
        <p:spPr>
          <a:xfrm>
            <a:off x="713225" y="1792596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713225" y="2191724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4" hasCustomPrompt="1"/>
          </p:nvPr>
        </p:nvSpPr>
        <p:spPr>
          <a:xfrm>
            <a:off x="3603694" y="130875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5"/>
          </p:nvPr>
        </p:nvSpPr>
        <p:spPr>
          <a:xfrm>
            <a:off x="3314587" y="1792596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6"/>
          </p:nvPr>
        </p:nvSpPr>
        <p:spPr>
          <a:xfrm>
            <a:off x="3314590" y="2191724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 idx="7" hasCustomPrompt="1"/>
          </p:nvPr>
        </p:nvSpPr>
        <p:spPr>
          <a:xfrm>
            <a:off x="6205058" y="130875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8"/>
          </p:nvPr>
        </p:nvSpPr>
        <p:spPr>
          <a:xfrm>
            <a:off x="5915950" y="1792597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9"/>
          </p:nvPr>
        </p:nvSpPr>
        <p:spPr>
          <a:xfrm>
            <a:off x="5915954" y="2191724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title" idx="13" hasCustomPrompt="1"/>
          </p:nvPr>
        </p:nvSpPr>
        <p:spPr>
          <a:xfrm>
            <a:off x="2302991" y="308502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93" name="Google Shape;93;p13"/>
          <p:cNvSpPr txBox="1">
            <a:spLocks noGrp="1"/>
          </p:cNvSpPr>
          <p:nvPr>
            <p:ph type="title" idx="14"/>
          </p:nvPr>
        </p:nvSpPr>
        <p:spPr>
          <a:xfrm>
            <a:off x="2013874" y="3568867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15"/>
          </p:nvPr>
        </p:nvSpPr>
        <p:spPr>
          <a:xfrm>
            <a:off x="2013863" y="3967993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title" idx="16" hasCustomPrompt="1"/>
          </p:nvPr>
        </p:nvSpPr>
        <p:spPr>
          <a:xfrm>
            <a:off x="4904286" y="3085020"/>
            <a:ext cx="19368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96" name="Google Shape;96;p13"/>
          <p:cNvSpPr txBox="1">
            <a:spLocks noGrp="1"/>
          </p:cNvSpPr>
          <p:nvPr>
            <p:ph type="title" idx="17"/>
          </p:nvPr>
        </p:nvSpPr>
        <p:spPr>
          <a:xfrm>
            <a:off x="4615140" y="3568867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18"/>
          </p:nvPr>
        </p:nvSpPr>
        <p:spPr>
          <a:xfrm>
            <a:off x="4615137" y="3967993"/>
            <a:ext cx="2514900" cy="6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pic>
        <p:nvPicPr>
          <p:cNvPr id="98" name="Google Shape;98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395882" flipH="1">
            <a:off x="-158200" y="-709517"/>
            <a:ext cx="1572000" cy="3813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-106925" y="3556777"/>
            <a:ext cx="1187150" cy="1538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399011">
            <a:off x="8224735" y="801160"/>
            <a:ext cx="1889979" cy="4303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59" r:id="rId9"/>
    <p:sldLayoutId id="2147483662" r:id="rId10"/>
    <p:sldLayoutId id="2147483668" r:id="rId11"/>
    <p:sldLayoutId id="2147483672" r:id="rId12"/>
    <p:sldLayoutId id="2147483673" r:id="rId13"/>
    <p:sldLayoutId id="2147483674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hmed_3296@limu.edu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nagementstudyguide.com/management_importance.ht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opentextbc.ca/businessopenstax/chapter/the-role-of-management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1"/>
          <p:cNvSpPr txBox="1">
            <a:spLocks noGrp="1"/>
          </p:cNvSpPr>
          <p:nvPr>
            <p:ph type="ctrTitle"/>
          </p:nvPr>
        </p:nvSpPr>
        <p:spPr>
          <a:xfrm>
            <a:off x="-57794" y="1675713"/>
            <a:ext cx="8815218" cy="18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</a:t>
            </a:r>
            <a:r>
              <a:rPr lang="en-US" dirty="0" smtClean="0"/>
              <a:t>Impact </a:t>
            </a:r>
            <a:r>
              <a:rPr lang="en-US" dirty="0"/>
              <a:t>of </a:t>
            </a:r>
            <a:r>
              <a:rPr lang="en-US" dirty="0" smtClean="0"/>
              <a:t>Management </a:t>
            </a:r>
            <a:r>
              <a:rPr lang="en-US" dirty="0"/>
              <a:t>on B</a:t>
            </a:r>
            <a:r>
              <a:rPr lang="en-US" dirty="0" smtClean="0"/>
              <a:t>usiness</a:t>
            </a:r>
            <a:endParaRPr dirty="0"/>
          </a:p>
        </p:txBody>
      </p:sp>
      <p:sp>
        <p:nvSpPr>
          <p:cNvPr id="250" name="Google Shape;250;p31"/>
          <p:cNvSpPr txBox="1">
            <a:spLocks noGrp="1"/>
          </p:cNvSpPr>
          <p:nvPr>
            <p:ph type="subTitle" idx="1"/>
          </p:nvPr>
        </p:nvSpPr>
        <p:spPr>
          <a:xfrm>
            <a:off x="1432473" y="420553"/>
            <a:ext cx="6063900" cy="4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LIBYAN INTERNATIONAL MEDICAL UNIVERSTY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FACULTY OF BUSINESS ADMINISTRATION</a:t>
            </a:r>
            <a:endParaRPr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A88AE5-3F10-B342-9FA8-02DA3767EDDA}"/>
              </a:ext>
            </a:extLst>
          </p:cNvPr>
          <p:cNvSpPr txBox="1"/>
          <p:nvPr/>
        </p:nvSpPr>
        <p:spPr>
          <a:xfrm>
            <a:off x="3424600" y="3834685"/>
            <a:ext cx="30828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Name: Ahmed </a:t>
            </a:r>
            <a:r>
              <a:rPr lang="en-US" dirty="0" smtClean="0"/>
              <a:t>G</a:t>
            </a:r>
            <a:r>
              <a:rPr lang="x-none" dirty="0" smtClean="0"/>
              <a:t>argoum</a:t>
            </a:r>
            <a:endParaRPr lang="x-none" dirty="0"/>
          </a:p>
          <a:p>
            <a:r>
              <a:rPr lang="x-none" dirty="0"/>
              <a:t>ID </a:t>
            </a:r>
            <a:r>
              <a:rPr lang="x-none" dirty="0" smtClean="0"/>
              <a:t>nu</a:t>
            </a:r>
            <a:r>
              <a:rPr lang="en-US" dirty="0" smtClean="0"/>
              <a:t>m</a:t>
            </a:r>
            <a:r>
              <a:rPr lang="x-none" dirty="0" smtClean="0"/>
              <a:t>ber</a:t>
            </a:r>
            <a:r>
              <a:rPr lang="x-none" dirty="0"/>
              <a:t>: 3296</a:t>
            </a:r>
          </a:p>
          <a:p>
            <a:r>
              <a:rPr lang="x-none" dirty="0"/>
              <a:t>E-mail: </a:t>
            </a:r>
            <a:r>
              <a:rPr lang="x-none" dirty="0">
                <a:hlinkClick r:id="rId3"/>
              </a:rPr>
              <a:t>ahmed_3296@limu.edu.com</a:t>
            </a:r>
            <a:endParaRPr lang="x-none" dirty="0"/>
          </a:p>
          <a:p>
            <a:r>
              <a:rPr lang="x-none" dirty="0"/>
              <a:t>Date: 23/3/2022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84D895-7040-2C4C-BD16-136AC96B06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7495" y="237217"/>
            <a:ext cx="999354" cy="7123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FBE233-AD2E-1942-8C8C-86EB3080C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0523" y="237217"/>
            <a:ext cx="836631" cy="8399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6"/>
          <p:cNvSpPr txBox="1">
            <a:spLocks noGrp="1"/>
          </p:cNvSpPr>
          <p:nvPr>
            <p:ph type="title"/>
          </p:nvPr>
        </p:nvSpPr>
        <p:spPr>
          <a:xfrm>
            <a:off x="2999881" y="809071"/>
            <a:ext cx="4046400" cy="60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</a:t>
            </a:r>
            <a:endParaRPr dirty="0"/>
          </a:p>
        </p:txBody>
      </p:sp>
      <p:sp>
        <p:nvSpPr>
          <p:cNvPr id="462" name="Google Shape;462;p46"/>
          <p:cNvSpPr txBox="1">
            <a:spLocks noGrp="1"/>
          </p:cNvSpPr>
          <p:nvPr>
            <p:ph type="body" idx="1"/>
          </p:nvPr>
        </p:nvSpPr>
        <p:spPr>
          <a:xfrm>
            <a:off x="1680117" y="1570460"/>
            <a:ext cx="5773306" cy="14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Aft>
                <a:spcPts val="1200"/>
              </a:spcAft>
              <a:buNone/>
            </a:pPr>
            <a:r>
              <a:rPr lang="en-US" sz="2000" dirty="0">
                <a:latin typeface="+mj-lt"/>
              </a:rPr>
              <a:t>The success of an organization can depend on how it operates. Whether it's a small business or a large company, management is very important and often overlooked.</a:t>
            </a:r>
            <a:endParaRPr sz="2000" dirty="0">
              <a:latin typeface="+mj-lt"/>
            </a:endParaRPr>
          </a:p>
        </p:txBody>
      </p:sp>
      <p:pic>
        <p:nvPicPr>
          <p:cNvPr id="464" name="Google Shape;464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639246">
            <a:off x="941800" y="2746450"/>
            <a:ext cx="1733751" cy="39474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4B23D1-74BF-E64B-9C2A-D0EE319D7ADF}"/>
              </a:ext>
            </a:extLst>
          </p:cNvPr>
          <p:cNvSpPr txBox="1"/>
          <p:nvPr/>
        </p:nvSpPr>
        <p:spPr>
          <a:xfrm>
            <a:off x="8250865" y="477401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x-non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57"/>
          <p:cNvSpPr txBox="1">
            <a:spLocks noGrp="1"/>
          </p:cNvSpPr>
          <p:nvPr>
            <p:ph type="subTitle" idx="1"/>
          </p:nvPr>
        </p:nvSpPr>
        <p:spPr>
          <a:xfrm>
            <a:off x="476598" y="1320556"/>
            <a:ext cx="8190753" cy="28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i="1" dirty="0"/>
              <a:t>MSG Management  Study  Guide</a:t>
            </a:r>
            <a:r>
              <a:rPr lang="en-US" dirty="0"/>
              <a:t>. Importance of Management. (n.d.). Retrieved March 23, 2022, from </a:t>
            </a:r>
            <a:r>
              <a:rPr lang="en-US" dirty="0">
                <a:hlinkClick r:id="rId3"/>
              </a:rPr>
              <a:t>https://www.managementstudyguide.com/management_importance.htm</a:t>
            </a:r>
            <a:r>
              <a:rPr lang="en-US" dirty="0"/>
              <a:t>. </a:t>
            </a:r>
          </a:p>
          <a:p>
            <a:pPr marL="285750" lvl="0" indent="-285750" algn="ctr" rtl="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/>
          </a:p>
        </p:txBody>
      </p:sp>
      <p:sp>
        <p:nvSpPr>
          <p:cNvPr id="704" name="Google Shape;704;p5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814F8C-17CB-184D-93FB-382F9E0A6AF4}"/>
              </a:ext>
            </a:extLst>
          </p:cNvPr>
          <p:cNvSpPr txBox="1"/>
          <p:nvPr/>
        </p:nvSpPr>
        <p:spPr>
          <a:xfrm>
            <a:off x="823997" y="2668774"/>
            <a:ext cx="74959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Gitman</a:t>
            </a:r>
            <a:r>
              <a:rPr lang="en-US" dirty="0"/>
              <a:t>, L. J., McDaniel, C., Shah, A., Reece, M., </a:t>
            </a:r>
            <a:r>
              <a:rPr lang="en-US" dirty="0" err="1"/>
              <a:t>Koffel</a:t>
            </a:r>
            <a:r>
              <a:rPr lang="en-US" dirty="0"/>
              <a:t>, L., </a:t>
            </a:r>
            <a:r>
              <a:rPr lang="en-US" dirty="0" err="1"/>
              <a:t>Talsma</a:t>
            </a:r>
            <a:r>
              <a:rPr lang="en-US" dirty="0"/>
              <a:t>, B., &amp; Hyatt, J. C. (2018, September 18). </a:t>
            </a:r>
            <a:r>
              <a:rPr lang="en-US" i="1" dirty="0"/>
              <a:t>The role of management</a:t>
            </a:r>
            <a:r>
              <a:rPr lang="en-US" dirty="0"/>
              <a:t>. Introduction to Business. Retrieved March 23, 2022, from </a:t>
            </a:r>
            <a:r>
              <a:rPr lang="en-US" dirty="0">
                <a:hlinkClick r:id="rId4"/>
              </a:rPr>
              <a:t>https://opentextbc.ca/businessopenstax/chapter/the-role-of-management/</a:t>
            </a:r>
            <a:r>
              <a:rPr lang="en-US" dirty="0"/>
              <a:t>. 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685953-93E2-9543-96E0-0A183353E763}"/>
              </a:ext>
            </a:extLst>
          </p:cNvPr>
          <p:cNvSpPr txBox="1"/>
          <p:nvPr/>
        </p:nvSpPr>
        <p:spPr>
          <a:xfrm>
            <a:off x="8569842" y="474212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x-non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61"/>
          <p:cNvSpPr txBox="1">
            <a:spLocks noGrp="1"/>
          </p:cNvSpPr>
          <p:nvPr>
            <p:ph type="title"/>
          </p:nvPr>
        </p:nvSpPr>
        <p:spPr>
          <a:xfrm>
            <a:off x="2019593" y="837204"/>
            <a:ext cx="536859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THANK YOU FOR YOUR ATTENTION!</a:t>
            </a:r>
            <a:endParaRPr dirty="0"/>
          </a:p>
        </p:txBody>
      </p:sp>
      <p:pic>
        <p:nvPicPr>
          <p:cNvPr id="750" name="Google Shape;750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0936" y="2543738"/>
            <a:ext cx="1070133" cy="1512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Google Shape;751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7059" y="2138066"/>
            <a:ext cx="1284252" cy="1061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52" name="Google Shape;752;p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3656196">
            <a:off x="3846247" y="1168991"/>
            <a:ext cx="1715291" cy="3852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3" name="Google Shape;753;p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9076481">
            <a:off x="6333810" y="2043681"/>
            <a:ext cx="1031231" cy="2103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55" name="Google Shape;755;p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72530" y="3199330"/>
            <a:ext cx="883215" cy="1012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6" name="Google Shape;756;p6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782713" y="1756050"/>
            <a:ext cx="523850" cy="25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7" name="Google Shape;757;p6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1920431">
            <a:off x="5238740" y="2805348"/>
            <a:ext cx="686945" cy="1534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8" name="Google Shape;758;p6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 rot="-5400000">
            <a:off x="2775600" y="2203838"/>
            <a:ext cx="1472025" cy="92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</a:t>
            </a:r>
            <a:r>
              <a:rPr lang="en" dirty="0" smtClean="0"/>
              <a:t>of </a:t>
            </a:r>
            <a:r>
              <a:rPr lang="en" dirty="0"/>
              <a:t>Contents</a:t>
            </a:r>
            <a:endParaRPr dirty="0"/>
          </a:p>
        </p:txBody>
      </p:sp>
      <p:sp>
        <p:nvSpPr>
          <p:cNvPr id="262" name="Google Shape;262;p33"/>
          <p:cNvSpPr txBox="1">
            <a:spLocks noGrp="1"/>
          </p:cNvSpPr>
          <p:nvPr>
            <p:ph type="title" idx="2"/>
          </p:nvPr>
        </p:nvSpPr>
        <p:spPr>
          <a:xfrm>
            <a:off x="1002333" y="130875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63" name="Google Shape;263;p33"/>
          <p:cNvSpPr txBox="1">
            <a:spLocks noGrp="1"/>
          </p:cNvSpPr>
          <p:nvPr>
            <p:ph type="title" idx="3"/>
          </p:nvPr>
        </p:nvSpPr>
        <p:spPr>
          <a:xfrm>
            <a:off x="713225" y="1792596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 </a:t>
            </a:r>
            <a:endParaRPr dirty="0"/>
          </a:p>
        </p:txBody>
      </p:sp>
      <p:sp>
        <p:nvSpPr>
          <p:cNvPr id="265" name="Google Shape;265;p33"/>
          <p:cNvSpPr txBox="1">
            <a:spLocks noGrp="1"/>
          </p:cNvSpPr>
          <p:nvPr>
            <p:ph type="title" idx="4"/>
          </p:nvPr>
        </p:nvSpPr>
        <p:spPr>
          <a:xfrm>
            <a:off x="3603694" y="130875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66" name="Google Shape;266;p33"/>
          <p:cNvSpPr txBox="1">
            <a:spLocks noGrp="1"/>
          </p:cNvSpPr>
          <p:nvPr>
            <p:ph type="title" idx="5"/>
          </p:nvPr>
        </p:nvSpPr>
        <p:spPr>
          <a:xfrm>
            <a:off x="6205055" y="1781915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Managers role</a:t>
            </a:r>
          </a:p>
        </p:txBody>
      </p:sp>
      <p:sp>
        <p:nvSpPr>
          <p:cNvPr id="268" name="Google Shape;268;p33"/>
          <p:cNvSpPr txBox="1">
            <a:spLocks noGrp="1"/>
          </p:cNvSpPr>
          <p:nvPr>
            <p:ph type="title" idx="7"/>
          </p:nvPr>
        </p:nvSpPr>
        <p:spPr>
          <a:xfrm>
            <a:off x="6205058" y="1308750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69" name="Google Shape;269;p33"/>
          <p:cNvSpPr txBox="1">
            <a:spLocks noGrp="1"/>
          </p:cNvSpPr>
          <p:nvPr>
            <p:ph type="title" idx="8"/>
          </p:nvPr>
        </p:nvSpPr>
        <p:spPr>
          <a:xfrm>
            <a:off x="861192" y="3350663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Importance of management</a:t>
            </a:r>
            <a:endParaRPr dirty="0"/>
          </a:p>
        </p:txBody>
      </p:sp>
      <p:sp>
        <p:nvSpPr>
          <p:cNvPr id="271" name="Google Shape;271;p33"/>
          <p:cNvSpPr txBox="1">
            <a:spLocks noGrp="1"/>
          </p:cNvSpPr>
          <p:nvPr>
            <p:ph type="title" idx="13"/>
          </p:nvPr>
        </p:nvSpPr>
        <p:spPr>
          <a:xfrm>
            <a:off x="935800" y="2712863"/>
            <a:ext cx="19365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72" name="Google Shape;272;p33"/>
          <p:cNvSpPr txBox="1">
            <a:spLocks noGrp="1"/>
          </p:cNvSpPr>
          <p:nvPr>
            <p:ph type="title" idx="14"/>
          </p:nvPr>
        </p:nvSpPr>
        <p:spPr>
          <a:xfrm>
            <a:off x="3227941" y="1866109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Definition</a:t>
            </a:r>
            <a:endParaRPr dirty="0"/>
          </a:p>
        </p:txBody>
      </p:sp>
      <p:sp>
        <p:nvSpPr>
          <p:cNvPr id="274" name="Google Shape;274;p33"/>
          <p:cNvSpPr txBox="1">
            <a:spLocks noGrp="1"/>
          </p:cNvSpPr>
          <p:nvPr>
            <p:ph type="title" idx="16"/>
          </p:nvPr>
        </p:nvSpPr>
        <p:spPr>
          <a:xfrm>
            <a:off x="3582108" y="2738160"/>
            <a:ext cx="1936800" cy="6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275" name="Google Shape;275;p33"/>
          <p:cNvSpPr txBox="1">
            <a:spLocks noGrp="1"/>
          </p:cNvSpPr>
          <p:nvPr>
            <p:ph type="title" idx="17"/>
          </p:nvPr>
        </p:nvSpPr>
        <p:spPr>
          <a:xfrm>
            <a:off x="3376092" y="3312379"/>
            <a:ext cx="2514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</a:t>
            </a:r>
            <a:endParaRPr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017F90-3951-004D-8DE1-73B15105BE06}"/>
              </a:ext>
            </a:extLst>
          </p:cNvPr>
          <p:cNvSpPr txBox="1"/>
          <p:nvPr/>
        </p:nvSpPr>
        <p:spPr>
          <a:xfrm>
            <a:off x="6711241" y="2616265"/>
            <a:ext cx="8707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" sz="4800" dirty="0">
                <a:latin typeface=""/>
              </a:rPr>
              <a:t>06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312C21-4B59-7C47-AE33-34E48E027EFC}"/>
              </a:ext>
            </a:extLst>
          </p:cNvPr>
          <p:cNvSpPr txBox="1"/>
          <p:nvPr/>
        </p:nvSpPr>
        <p:spPr>
          <a:xfrm>
            <a:off x="6567287" y="3421569"/>
            <a:ext cx="14991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DM Serif Display" panose="020B0604020202020204" charset="0"/>
              </a:rPr>
              <a:t>R</a:t>
            </a:r>
            <a:r>
              <a:rPr lang="x-none" sz="2200" b="1" smtClean="0">
                <a:latin typeface="DM Serif Display" panose="020B0604020202020204" charset="0"/>
              </a:rPr>
              <a:t>ef</a:t>
            </a:r>
            <a:r>
              <a:rPr lang="en-US" sz="2200" b="1" dirty="0" smtClean="0">
                <a:latin typeface="DM Serif Display" panose="020B0604020202020204" charset="0"/>
              </a:rPr>
              <a:t>e</a:t>
            </a:r>
            <a:r>
              <a:rPr lang="x-none" sz="2200" b="1" smtClean="0">
                <a:latin typeface="DM Serif Display" panose="020B0604020202020204" charset="0"/>
              </a:rPr>
              <a:t>rence </a:t>
            </a:r>
            <a:endParaRPr lang="x-none" sz="2200" b="1" dirty="0">
              <a:latin typeface="DM Serif Display" panose="020B060402020202020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1F13EC-B276-9A40-9334-0F8445900EDF}"/>
              </a:ext>
            </a:extLst>
          </p:cNvPr>
          <p:cNvSpPr txBox="1"/>
          <p:nvPr/>
        </p:nvSpPr>
        <p:spPr>
          <a:xfrm>
            <a:off x="7612912" y="462516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x-non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4"/>
          <p:cNvSpPr txBox="1">
            <a:spLocks noGrp="1"/>
          </p:cNvSpPr>
          <p:nvPr>
            <p:ph type="title"/>
          </p:nvPr>
        </p:nvSpPr>
        <p:spPr>
          <a:xfrm>
            <a:off x="2683650" y="1524060"/>
            <a:ext cx="3776700" cy="64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82" name="Google Shape;282;p34"/>
          <p:cNvSpPr txBox="1">
            <a:spLocks noGrp="1"/>
          </p:cNvSpPr>
          <p:nvPr>
            <p:ph type="subTitle" idx="1"/>
          </p:nvPr>
        </p:nvSpPr>
        <p:spPr>
          <a:xfrm>
            <a:off x="2364522" y="2354013"/>
            <a:ext cx="4599803" cy="14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800" dirty="0"/>
              <a:t>Every job role in a company is critical, but managers have a particularly direct impact on others.</a:t>
            </a:r>
            <a:endParaRPr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A575CD-D544-6244-B0DE-3512C20DA4CA}"/>
              </a:ext>
            </a:extLst>
          </p:cNvPr>
          <p:cNvSpPr txBox="1"/>
          <p:nvPr/>
        </p:nvSpPr>
        <p:spPr>
          <a:xfrm>
            <a:off x="7347098" y="476338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x-non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5"/>
          <p:cNvSpPr txBox="1">
            <a:spLocks noGrp="1"/>
          </p:cNvSpPr>
          <p:nvPr>
            <p:ph type="title"/>
          </p:nvPr>
        </p:nvSpPr>
        <p:spPr>
          <a:xfrm>
            <a:off x="2166450" y="2333595"/>
            <a:ext cx="4811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DEFINITION</a:t>
            </a:r>
            <a:endParaRPr dirty="0"/>
          </a:p>
        </p:txBody>
      </p:sp>
      <p:sp>
        <p:nvSpPr>
          <p:cNvPr id="289" name="Google Shape;289;p35"/>
          <p:cNvSpPr txBox="1">
            <a:spLocks noGrp="1"/>
          </p:cNvSpPr>
          <p:nvPr>
            <p:ph type="title" idx="2"/>
          </p:nvPr>
        </p:nvSpPr>
        <p:spPr>
          <a:xfrm>
            <a:off x="3334800" y="1247408"/>
            <a:ext cx="2474400" cy="108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945877-5D4C-574C-A604-ECF8D436A64B}"/>
              </a:ext>
            </a:extLst>
          </p:cNvPr>
          <p:cNvSpPr txBox="1"/>
          <p:nvPr/>
        </p:nvSpPr>
        <p:spPr>
          <a:xfrm>
            <a:off x="7176977" y="481654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86980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5"/>
          <p:cNvSpPr txBox="1">
            <a:spLocks noGrp="1"/>
          </p:cNvSpPr>
          <p:nvPr>
            <p:ph type="title"/>
          </p:nvPr>
        </p:nvSpPr>
        <p:spPr>
          <a:xfrm>
            <a:off x="1763700" y="783653"/>
            <a:ext cx="5616600" cy="140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 dirty="0"/>
              <a:t>Management definition</a:t>
            </a:r>
            <a:endParaRPr sz="4200" dirty="0"/>
          </a:p>
        </p:txBody>
      </p:sp>
      <p:sp>
        <p:nvSpPr>
          <p:cNvPr id="456" name="Google Shape;456;p45"/>
          <p:cNvSpPr txBox="1">
            <a:spLocks noGrp="1"/>
          </p:cNvSpPr>
          <p:nvPr>
            <p:ph type="body" idx="1"/>
          </p:nvPr>
        </p:nvSpPr>
        <p:spPr>
          <a:xfrm>
            <a:off x="2008939" y="2190353"/>
            <a:ext cx="6115001" cy="4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Aft>
                <a:spcPts val="1200"/>
              </a:spcAft>
              <a:buNone/>
            </a:pPr>
            <a:r>
              <a:rPr lang="en-US" sz="1800" dirty="0"/>
              <a:t>The process of guiding the development, maintenance, and allocation of resources in order to achieve organizational goals is known as management.</a:t>
            </a:r>
            <a:endParaRPr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D9F6D5-7A2A-5E45-A401-AA3A623DB1F4}"/>
              </a:ext>
            </a:extLst>
          </p:cNvPr>
          <p:cNvSpPr txBox="1"/>
          <p:nvPr/>
        </p:nvSpPr>
        <p:spPr>
          <a:xfrm>
            <a:off x="7740502" y="476338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x-non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5"/>
          <p:cNvSpPr txBox="1">
            <a:spLocks noGrp="1"/>
          </p:cNvSpPr>
          <p:nvPr>
            <p:ph type="title"/>
          </p:nvPr>
        </p:nvSpPr>
        <p:spPr>
          <a:xfrm>
            <a:off x="2166450" y="2333595"/>
            <a:ext cx="4811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Managers </a:t>
            </a:r>
            <a:r>
              <a:rPr lang="en-US" dirty="0" smtClean="0"/>
              <a:t>Role</a:t>
            </a:r>
            <a:endParaRPr dirty="0"/>
          </a:p>
        </p:txBody>
      </p:sp>
      <p:sp>
        <p:nvSpPr>
          <p:cNvPr id="289" name="Google Shape;289;p35"/>
          <p:cNvSpPr txBox="1">
            <a:spLocks noGrp="1"/>
          </p:cNvSpPr>
          <p:nvPr>
            <p:ph type="title" idx="2"/>
          </p:nvPr>
        </p:nvSpPr>
        <p:spPr>
          <a:xfrm>
            <a:off x="3334800" y="1247408"/>
            <a:ext cx="2474400" cy="108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B540A6-2D9E-3F47-8FD0-7810F31DD54F}"/>
              </a:ext>
            </a:extLst>
          </p:cNvPr>
          <p:cNvSpPr txBox="1"/>
          <p:nvPr/>
        </p:nvSpPr>
        <p:spPr>
          <a:xfrm>
            <a:off x="8006316" y="478465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x-non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6"/>
          <p:cNvSpPr txBox="1">
            <a:spLocks noGrp="1"/>
          </p:cNvSpPr>
          <p:nvPr>
            <p:ph type="subTitle" idx="1"/>
          </p:nvPr>
        </p:nvSpPr>
        <p:spPr>
          <a:xfrm>
            <a:off x="602166" y="1556680"/>
            <a:ext cx="8244468" cy="88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Aft>
                <a:spcPts val="1200"/>
              </a:spcAft>
            </a:pPr>
            <a:r>
              <a:rPr lang="en-US" sz="2400" dirty="0"/>
              <a:t>Managers are the persons in charge of designing and implementing this management process in the organization.</a:t>
            </a:r>
            <a:endParaRPr sz="2400" dirty="0"/>
          </a:p>
        </p:txBody>
      </p:sp>
      <p:sp>
        <p:nvSpPr>
          <p:cNvPr id="296" name="Google Shape;296;p36"/>
          <p:cNvSpPr txBox="1">
            <a:spLocks noGrp="1"/>
          </p:cNvSpPr>
          <p:nvPr>
            <p:ph type="title" idx="2"/>
          </p:nvPr>
        </p:nvSpPr>
        <p:spPr>
          <a:xfrm>
            <a:off x="572868" y="8258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Managers role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EB729F-E86C-E547-A97A-763F19750B97}"/>
              </a:ext>
            </a:extLst>
          </p:cNvPr>
          <p:cNvSpPr txBox="1"/>
          <p:nvPr/>
        </p:nvSpPr>
        <p:spPr>
          <a:xfrm>
            <a:off x="8006316" y="465706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x-non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5"/>
          <p:cNvSpPr txBox="1">
            <a:spLocks noGrp="1"/>
          </p:cNvSpPr>
          <p:nvPr>
            <p:ph type="title"/>
          </p:nvPr>
        </p:nvSpPr>
        <p:spPr>
          <a:xfrm>
            <a:off x="2166450" y="2333595"/>
            <a:ext cx="4811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Importance of </a:t>
            </a:r>
            <a:r>
              <a:rPr lang="en-US" dirty="0" smtClean="0"/>
              <a:t>Management</a:t>
            </a:r>
            <a:endParaRPr dirty="0"/>
          </a:p>
        </p:txBody>
      </p:sp>
      <p:sp>
        <p:nvSpPr>
          <p:cNvPr id="289" name="Google Shape;289;p35"/>
          <p:cNvSpPr txBox="1">
            <a:spLocks noGrp="1"/>
          </p:cNvSpPr>
          <p:nvPr>
            <p:ph type="title" idx="2"/>
          </p:nvPr>
        </p:nvSpPr>
        <p:spPr>
          <a:xfrm>
            <a:off x="3334800" y="1247408"/>
            <a:ext cx="2474400" cy="108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10FE61-1A27-F142-810A-853DE53CF3CB}"/>
              </a:ext>
            </a:extLst>
          </p:cNvPr>
          <p:cNvSpPr txBox="1"/>
          <p:nvPr/>
        </p:nvSpPr>
        <p:spPr>
          <a:xfrm>
            <a:off x="7719237" y="465706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817900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8"/>
          <p:cNvSpPr txBox="1">
            <a:spLocks noGrp="1"/>
          </p:cNvSpPr>
          <p:nvPr>
            <p:ph type="title"/>
          </p:nvPr>
        </p:nvSpPr>
        <p:spPr>
          <a:xfrm>
            <a:off x="1430944" y="0"/>
            <a:ext cx="6346821" cy="228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 dirty="0"/>
              <a:t>How important is management on </a:t>
            </a:r>
            <a:r>
              <a:rPr lang="en-US" sz="4200" dirty="0" smtClean="0"/>
              <a:t>business</a:t>
            </a:r>
            <a:endParaRPr sz="4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78603D-5CD3-2647-BCD2-1C81E6C18EC1}"/>
              </a:ext>
            </a:extLst>
          </p:cNvPr>
          <p:cNvSpPr txBox="1"/>
          <p:nvPr/>
        </p:nvSpPr>
        <p:spPr>
          <a:xfrm>
            <a:off x="2498651" y="2045438"/>
            <a:ext cx="421140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1.It helps in Achieving Group Goals</a:t>
            </a:r>
          </a:p>
          <a:p>
            <a:r>
              <a:rPr lang="en-US" sz="1800" b="1" dirty="0"/>
              <a:t>2. Optimum Utilization of Resources </a:t>
            </a:r>
          </a:p>
          <a:p>
            <a:r>
              <a:rPr lang="en-US" sz="1800" b="1" dirty="0"/>
              <a:t>3. Reduces Costs</a:t>
            </a:r>
          </a:p>
          <a:p>
            <a:r>
              <a:rPr lang="en-US" sz="1800" b="1" dirty="0"/>
              <a:t>4. Establishes Equilibrium </a:t>
            </a:r>
          </a:p>
          <a:p>
            <a:endParaRPr lang="en-US" sz="1800" b="1" dirty="0"/>
          </a:p>
          <a:p>
            <a:endParaRPr lang="x-none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D5A1C9-FE12-BF49-92CD-12130B69697D}"/>
              </a:ext>
            </a:extLst>
          </p:cNvPr>
          <p:cNvSpPr txBox="1"/>
          <p:nvPr/>
        </p:nvSpPr>
        <p:spPr>
          <a:xfrm>
            <a:off x="8070112" y="475275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x-non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imalist Hepatitis Clinical Case by Slidesgo">
  <a:themeElements>
    <a:clrScheme name="Simple Light">
      <a:dk1>
        <a:srgbClr val="000000"/>
      </a:dk1>
      <a:lt1>
        <a:srgbClr val="FFFFFF"/>
      </a:lt1>
      <a:dk2>
        <a:srgbClr val="06688E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235</Words>
  <Application>Microsoft Office PowerPoint</Application>
  <PresentationFormat>On-screen Show (16:9)</PresentationFormat>
  <Paragraphs>53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Karla</vt:lpstr>
      <vt:lpstr>Arial</vt:lpstr>
      <vt:lpstr>DM Serif Display</vt:lpstr>
      <vt:lpstr>Minimalist Hepatitis Clinical Case by Slidesgo</vt:lpstr>
      <vt:lpstr>The Impact of Management on Business</vt:lpstr>
      <vt:lpstr>Table of Contents</vt:lpstr>
      <vt:lpstr>Introduction</vt:lpstr>
      <vt:lpstr>DEFINITION</vt:lpstr>
      <vt:lpstr>Management definition</vt:lpstr>
      <vt:lpstr>Managers Role</vt:lpstr>
      <vt:lpstr>Managers role</vt:lpstr>
      <vt:lpstr>Importance of Management</vt:lpstr>
      <vt:lpstr>How important is management on business</vt:lpstr>
      <vt:lpstr>Conclusion</vt:lpstr>
      <vt:lpstr>References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Mangment on business</dc:title>
  <cp:lastModifiedBy>Maher Fattouh</cp:lastModifiedBy>
  <cp:revision>5</cp:revision>
  <dcterms:modified xsi:type="dcterms:W3CDTF">2022-04-03T09:51:33Z</dcterms:modified>
</cp:coreProperties>
</file>