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59" r:id="rId15"/>
    <p:sldId id="264" r:id="rId16"/>
  </p:sldIdLst>
  <p:sldSz cx="12192000" cy="6858000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3" d="100"/>
          <a:sy n="73" d="100"/>
        </p:scale>
        <p:origin x="27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C052385-7275-E02D-6A08-5F31374F7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F4E41D1C-B115-AB14-2883-361EED1BC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8EB4DB2A-669C-B31D-D0A8-A1309077D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62E99CA4-E673-EAD8-811B-768293B9D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02F407D-15CA-CB2A-9045-BEED7BC0C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79112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37AE08D-E513-7412-4097-BD5A2B6F0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88F20924-37AE-FCA3-2BF9-28933F2CC7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2D5C0D7-B1F4-C41E-3CD2-F09C3B6CF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AC780951-03C4-5089-01C4-37B16DBC2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6149F8C-79B5-DF3C-BCB7-8854371E4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08065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5A6657C7-3F44-71CF-FF43-364E9C0619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9BD8922D-14E9-D59C-1E84-DBBCC227C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B7B4DCF3-D458-579E-8115-9FD1C3926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A4CB08B9-F0A1-1058-5940-7EDB92CE6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C181DC9-E3E4-573F-11EF-4C00C23EF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78037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240DD09-C7E1-8409-47B9-D20E7FACE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E4E875D-C788-C414-6484-047471F5F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46753310-96D2-DD09-4BC9-B818B82D7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EE8554F9-8999-6DEA-B6CC-81BCDF7DA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06268F47-EDA3-1419-9380-14834B7E3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395462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8EA059F-6045-9848-816B-9CE4F0FA0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EE5A19AD-6F8D-199A-7BCD-CC57B4062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79E70208-37B3-E835-CC5D-E162074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E582CE05-FD9B-DEDE-5CB1-8FE77C006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DC7C9389-3E1D-7EB0-28FF-38C44A1B6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77621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AB184A7-057C-706F-88CC-360838D55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E519513-1BFC-47F2-0688-0F334FE17B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4B7FDDE7-AAF4-C143-AB7C-FD13D2AEC1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6B22804C-9BD9-868E-AE16-BB8C0258D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64FED91D-0C0C-1A51-E8E1-7C2F2BBC1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52685FC9-37E6-03E2-22BB-891E25032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628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956616E-E1E9-AE3D-63AB-8AE073D95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2F9A342C-C24E-96D8-7B5B-0E1728047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59C6F54B-6C75-9D07-EC15-524A634D0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BBD9FDA3-7EE2-4115-0B4E-B4209071E1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E7C0D9C1-6617-6030-86F0-4DE229E3A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E5A32379-0237-E4FB-CDD6-B9F90C4E8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655CFE6C-CDA4-BD00-2AFA-FF03109B1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3837A602-00A5-D141-D7ED-F9333CB36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980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1827F5D-B21C-0CC4-1F34-56E61F4FF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F9308831-1BDC-3DF1-15FE-9D556676C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E0055B05-6BB4-38FF-2969-6C71FC899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CD015E2A-02AB-2FA8-D7AE-1611C39EA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81537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DC757AB4-CB3D-5C92-E2CA-90FDCA428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9548A250-C03A-2152-BB26-BE1D600A0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B864C6A5-F7A9-14B5-309B-6DDDC4766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60328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A8565BD-E9F0-27B5-19BC-AC2EA4808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B3C70D4-295A-030B-CDAC-91971E462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04C38514-0231-9FBC-EA48-29670779A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8DA4B860-90F2-5B13-B82A-F69D11BD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24DA7A0C-FA8E-0BA3-8C31-2A61F24C5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F5C5182C-0DCB-879A-2EA1-453D014C7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569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01E8E16-CE86-8AA7-2AEA-937DBF830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13212B1E-8C96-3F14-D4F3-4DC7C6E77F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LY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39E1D70C-86B5-15FD-F0C7-73793CFF4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46217253-4242-685A-98AF-30CA6D408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2768DCDA-65D0-2E48-D57F-7167CF6AD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435A73E9-0064-2C84-5D71-49FF5EDAB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04431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895AADC9-E54D-B4E6-B981-EA2195D27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ar-LY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7FF9BB94-93B7-AFB4-7147-A376B8B5D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LY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FCFC8215-AB33-9F92-BDBD-99618923B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CF769-538A-AC41-AECF-7F479F87516A}" type="datetimeFigureOut">
              <a:rPr lang="ar-LY" smtClean="0"/>
              <a:t>15/08/1444</a:t>
            </a:fld>
            <a:endParaRPr lang="ar-LY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74BD8361-F0EB-68CB-C8F5-3781E8264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A2D67F3B-8FCB-8B97-92E5-90AB1B6C7A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7959A-6D65-9640-A906-942F507AD78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2060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tariq_3791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6BBFDC3-36AE-3412-CA95-E90DA1038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18352" y="1238544"/>
            <a:ext cx="13762637" cy="2492088"/>
          </a:xfrm>
        </p:spPr>
        <p:txBody>
          <a:bodyPr>
            <a:noAutofit/>
          </a:bodyPr>
          <a:lstStyle/>
          <a:p>
            <a:r>
              <a:rPr lang="en-US" sz="5500" b="1" dirty="0">
                <a:solidFill>
                  <a:schemeClr val="accent1"/>
                </a:solidFill>
                <a:latin typeface="Constantia" panose="02030602050306030303" pitchFamily="18" charset="0"/>
              </a:rPr>
              <a:t>The Conflict </a:t>
            </a:r>
            <a:r>
              <a:rPr lang="en-US" sz="5500" b="1" dirty="0" smtClean="0">
                <a:solidFill>
                  <a:schemeClr val="accent1"/>
                </a:solidFill>
                <a:latin typeface="Constantia" panose="02030602050306030303" pitchFamily="18" charset="0"/>
              </a:rPr>
              <a:t>Management </a:t>
            </a:r>
            <a:r>
              <a:rPr lang="en-US" sz="5500" b="1" dirty="0">
                <a:solidFill>
                  <a:schemeClr val="accent1"/>
                </a:solidFill>
                <a:latin typeface="Constantia" panose="02030602050306030303" pitchFamily="18" charset="0"/>
              </a:rPr>
              <a:t>Process</a:t>
            </a:r>
            <a:endParaRPr lang="ar-LY" sz="5500" b="1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80AD6273-1E77-285E-AB67-AF0AEE1DC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83" y="4004581"/>
            <a:ext cx="11112034" cy="1024390"/>
          </a:xfrm>
        </p:spPr>
        <p:txBody>
          <a:bodyPr>
            <a:noAutofit/>
          </a:bodyPr>
          <a:lstStyle/>
          <a:p>
            <a:r>
              <a:rPr lang="en-US" sz="4200" dirty="0">
                <a:latin typeface="Walbaum Text" panose="02070503080703020303" pitchFamily="18" charset="0"/>
              </a:rPr>
              <a:t>Student Name: Tarek AlShalghami 3791</a:t>
            </a:r>
          </a:p>
        </p:txBody>
      </p:sp>
      <p:sp>
        <p:nvSpPr>
          <p:cNvPr id="5" name="عنوان فرعي 2">
            <a:extLst>
              <a:ext uri="{FF2B5EF4-FFF2-40B4-BE49-F238E27FC236}">
                <a16:creationId xmlns:a16="http://schemas.microsoft.com/office/drawing/2014/main" id="{1F2E4651-A01E-A316-EDEF-74895950D1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83" y="4635953"/>
            <a:ext cx="11112034" cy="1024390"/>
          </a:xfrm>
        </p:spPr>
        <p:txBody>
          <a:bodyPr>
            <a:noAutofit/>
          </a:bodyPr>
          <a:lstStyle/>
          <a:p>
            <a:r>
              <a:rPr lang="en-US" sz="4200" dirty="0">
                <a:latin typeface="Walbaum Text" panose="02070503080703020303" pitchFamily="18" charset="0"/>
              </a:rPr>
              <a:t>Email: </a:t>
            </a:r>
            <a:r>
              <a:rPr lang="en-US" sz="4200" dirty="0" err="1">
                <a:latin typeface="Walbaum Text" panose="02070503080703020303" pitchFamily="18" charset="0"/>
                <a:hlinkClick r:id="rId2"/>
              </a:rPr>
              <a:t>tariq_3791@limu.edu.ly</a:t>
            </a:r>
            <a:r>
              <a:rPr lang="en-US" sz="4200" dirty="0">
                <a:latin typeface="Walbaum Text" panose="02070503080703020303" pitchFamily="18" charset="0"/>
              </a:rPr>
              <a:t> </a:t>
            </a:r>
          </a:p>
        </p:txBody>
      </p:sp>
      <p:pic>
        <p:nvPicPr>
          <p:cNvPr id="4" name="صورة 5">
            <a:extLst>
              <a:ext uri="{FF2B5EF4-FFF2-40B4-BE49-F238E27FC236}">
                <a16:creationId xmlns:a16="http://schemas.microsoft.com/office/drawing/2014/main" id="{996C2A15-94CC-CDB5-1E13-8D196D73C9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26" y="0"/>
            <a:ext cx="1653838" cy="1717447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1B2F4F21-691E-DEE0-D66E-82DE5D48664A}"/>
              </a:ext>
            </a:extLst>
          </p:cNvPr>
          <p:cNvSpPr txBox="1"/>
          <p:nvPr/>
        </p:nvSpPr>
        <p:spPr>
          <a:xfrm>
            <a:off x="454126" y="327808"/>
            <a:ext cx="11172609" cy="10002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500" dirty="0">
                <a:latin typeface="Constantia" panose="02030602050306030303" pitchFamily="18" charset="0"/>
              </a:rPr>
              <a:t> </a:t>
            </a:r>
            <a:r>
              <a:rPr lang="en-US" sz="2400" dirty="0">
                <a:latin typeface="Constantia" panose="02030602050306030303" pitchFamily="18" charset="0"/>
              </a:rPr>
              <a:t>Libyan International Medical University</a:t>
            </a:r>
          </a:p>
          <a:p>
            <a:pPr algn="ctr"/>
            <a:r>
              <a:rPr lang="en-US" sz="2400" dirty="0">
                <a:latin typeface="Constantia" panose="02030602050306030303" pitchFamily="18" charset="0"/>
              </a:rPr>
              <a:t>Faculty of Business Administration</a:t>
            </a:r>
            <a:endParaRPr lang="ar-LY" sz="2400" dirty="0">
              <a:latin typeface="Constantia" panose="02030602050306030303" pitchFamily="18" charset="0"/>
            </a:endParaRPr>
          </a:p>
        </p:txBody>
      </p:sp>
      <p:pic>
        <p:nvPicPr>
          <p:cNvPr id="8" name="صورة 8">
            <a:extLst>
              <a:ext uri="{FF2B5EF4-FFF2-40B4-BE49-F238E27FC236}">
                <a16:creationId xmlns:a16="http://schemas.microsoft.com/office/drawing/2014/main" id="{EA471A2C-9983-3452-1AB4-8752B1887C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179" y="17150"/>
            <a:ext cx="1653838" cy="170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824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0660823-C488-3541-B06F-A60EF2B24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954" y="525235"/>
            <a:ext cx="11586046" cy="553998"/>
          </a:xfrm>
        </p:spPr>
        <p:txBody>
          <a:bodyPr>
            <a:noAutofit/>
          </a:bodyPr>
          <a:lstStyle/>
          <a:p>
            <a:pPr algn="l" rtl="0" fontAlgn="base"/>
            <a:r>
              <a:rPr lang="en-US" sz="7500" b="1" i="0" u="sng" strike="noStrike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  <a:t>Absorption strategy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4F4E259D-A683-D3C2-536D-5CF46D202566}"/>
              </a:ext>
            </a:extLst>
          </p:cNvPr>
          <p:cNvSpPr txBox="1"/>
          <p:nvPr/>
        </p:nvSpPr>
        <p:spPr>
          <a:xfrm>
            <a:off x="10363200" y="-135276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10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1F8E5D3C-AA5F-606C-9155-E8E378D9F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300" dirty="0">
                <a:latin typeface="Aparajita" panose="02020603050405020304" pitchFamily="18" charset="0"/>
                <a:cs typeface="Aparajita" panose="02020603050405020304" pitchFamily="18" charset="0"/>
              </a:rPr>
              <a:t>Following this strategy in resolving the conflict involves the counterparty getting what it wants, Accept individuals who do not seek discord, and view conflict as simple.</a:t>
            </a:r>
            <a:endParaRPr lang="ar-LY" sz="4300" dirty="0">
              <a:latin typeface="Aparajita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30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4FB2A4F-5D14-C363-00BF-32B3710AA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905" y="458400"/>
            <a:ext cx="11586046" cy="681037"/>
          </a:xfrm>
        </p:spPr>
        <p:txBody>
          <a:bodyPr>
            <a:noAutofit/>
          </a:bodyPr>
          <a:lstStyle/>
          <a:p>
            <a:pPr algn="l" rtl="0" fontAlgn="base"/>
            <a:r>
              <a:rPr lang="en-US" sz="8500" b="1" u="sng" dirty="0">
                <a:solidFill>
                  <a:schemeClr val="accent1"/>
                </a:solidFill>
                <a:latin typeface="Constantia" panose="02030602050306030303" pitchFamily="18" charset="0"/>
              </a:rPr>
              <a:t>Ignore strategy </a:t>
            </a:r>
            <a:endParaRPr lang="en-US" sz="8500" b="1" i="0" u="sng" strike="noStrike" dirty="0">
              <a:solidFill>
                <a:schemeClr val="accent1"/>
              </a:solidFill>
              <a:effectLst/>
              <a:latin typeface="Constantia" panose="02030602050306030303" pitchFamily="18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829157DC-D46B-6784-974C-24679FD309FA}"/>
              </a:ext>
            </a:extLst>
          </p:cNvPr>
          <p:cNvSpPr txBox="1"/>
          <p:nvPr/>
        </p:nvSpPr>
        <p:spPr>
          <a:xfrm>
            <a:off x="10363200" y="-100747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11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FB942F3A-F0D6-0598-F924-29834650C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900" dirty="0">
                <a:latin typeface="Aparajita" panose="02020603050405020304" pitchFamily="18" charset="0"/>
                <a:cs typeface="Aparajita" panose="02020603050405020304" pitchFamily="18" charset="0"/>
              </a:rPr>
              <a:t>This strategy follows the method of ignoring in the event of conflict</a:t>
            </a:r>
            <a:endParaRPr lang="ar-SA" sz="3900" dirty="0">
              <a:latin typeface="Aparajita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sz="3900" dirty="0">
                <a:latin typeface="Aparajita" panose="02020603050405020304" pitchFamily="18" charset="0"/>
                <a:cs typeface="Aparajita" panose="02020603050405020304" pitchFamily="18" charset="0"/>
              </a:rPr>
              <a:t>If a person seeks to be delayed</a:t>
            </a:r>
            <a:r>
              <a:rPr lang="ar-SA" sz="3900" dirty="0">
                <a:latin typeface="Aparajita" panose="02020603050405020304" pitchFamily="18" charset="0"/>
                <a:cs typeface="Aparajita" panose="02020603050405020304" pitchFamily="18" charset="0"/>
              </a:rPr>
              <a:t>.</a:t>
            </a:r>
            <a:endParaRPr lang="ar-LY" sz="3900" dirty="0">
              <a:latin typeface="Aparajita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654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D484347-CAA1-4D6C-2AD9-183E9479D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958562" cy="1177018"/>
          </a:xfrm>
        </p:spPr>
        <p:txBody>
          <a:bodyPr>
            <a:normAutofit fontScale="90000"/>
          </a:bodyPr>
          <a:lstStyle/>
          <a:p>
            <a:pPr algn="l" rtl="0" fontAlgn="base"/>
            <a:r>
              <a:rPr lang="en-US" sz="8500" b="1" u="sng" dirty="0">
                <a:solidFill>
                  <a:schemeClr val="accent1"/>
                </a:solidFill>
                <a:latin typeface="Constantia" panose="02030602050306030303" pitchFamily="18" charset="0"/>
              </a:rPr>
              <a:t>Cooperation strategy </a:t>
            </a:r>
            <a:endParaRPr lang="en-US" sz="8500" b="1" i="0" u="sng" strike="noStrike" dirty="0">
              <a:solidFill>
                <a:schemeClr val="accent1"/>
              </a:solidFill>
              <a:effectLst/>
              <a:latin typeface="Constantia" panose="02030602050306030303" pitchFamily="18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D18512B8-C305-F6CE-C55C-A6DA77094D95}"/>
              </a:ext>
            </a:extLst>
          </p:cNvPr>
          <p:cNvSpPr txBox="1"/>
          <p:nvPr/>
        </p:nvSpPr>
        <p:spPr>
          <a:xfrm>
            <a:off x="10363200" y="-148107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12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C2BB446D-7DB9-11A2-778C-9407B6D1B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5200" dirty="0">
                <a:latin typeface="Aparajita" panose="02020603050405020304" pitchFamily="18" charset="0"/>
                <a:cs typeface="Aparajita" panose="02020603050405020304" pitchFamily="18" charset="0"/>
              </a:rPr>
              <a:t>The cooperation strategy seeks a mutually acceptable solution</a:t>
            </a:r>
            <a:r>
              <a:rPr lang="ar-SA" sz="5200" dirty="0">
                <a:latin typeface="Aparajita" panose="02020603050405020304" pitchFamily="18" charset="0"/>
                <a:cs typeface="Aparajita" panose="02020603050405020304" pitchFamily="18" charset="0"/>
              </a:rPr>
              <a:t>.</a:t>
            </a:r>
            <a:endParaRPr lang="ar-LY" sz="5200" dirty="0">
              <a:latin typeface="Aparajita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960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1FAEE90-6FAB-7EA0-A78B-FE3C4760E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3572" y="46037"/>
            <a:ext cx="10515600" cy="1177018"/>
          </a:xfrm>
        </p:spPr>
        <p:txBody>
          <a:bodyPr>
            <a:normAutofit fontScale="90000"/>
          </a:bodyPr>
          <a:lstStyle/>
          <a:p>
            <a:pPr algn="l" rtl="0" fontAlgn="base"/>
            <a:r>
              <a:rPr lang="en-US" sz="8500" b="1" u="sng" dirty="0">
                <a:solidFill>
                  <a:schemeClr val="accent1"/>
                </a:solidFill>
                <a:latin typeface="Constantia" panose="02030602050306030303" pitchFamily="18" charset="0"/>
              </a:rPr>
              <a:t>Conclusion </a:t>
            </a:r>
            <a:endParaRPr lang="en-US" sz="8500" b="1" i="0" u="sng" strike="noStrike" dirty="0">
              <a:solidFill>
                <a:schemeClr val="accent1"/>
              </a:solidFill>
              <a:effectLst/>
              <a:latin typeface="Constantia" panose="02030602050306030303" pitchFamily="18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72810D5B-0D24-5454-4785-DAD088056D93}"/>
              </a:ext>
            </a:extLst>
          </p:cNvPr>
          <p:cNvSpPr txBox="1"/>
          <p:nvPr/>
        </p:nvSpPr>
        <p:spPr>
          <a:xfrm>
            <a:off x="10363200" y="-188872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13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F8EBBD2F-AA09-51A1-BEA6-1C7F2D9FE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500" dirty="0">
                <a:latin typeface="Aparajita" panose="02020603050405020304" pitchFamily="18" charset="0"/>
                <a:cs typeface="Aparajita" panose="02020603050405020304" pitchFamily="18" charset="0"/>
              </a:rPr>
              <a:t>The goal is to minimize the potential negative effects that can arise from disagreements and increase the likelihood of a positive outcome.</a:t>
            </a:r>
            <a:endParaRPr lang="ar-LY" sz="4500" dirty="0">
              <a:latin typeface="Aparajita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352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DECB738-4D32-E777-4112-349C69EF5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36966" y="0"/>
            <a:ext cx="14216598" cy="1792099"/>
          </a:xfrm>
        </p:spPr>
        <p:txBody>
          <a:bodyPr>
            <a:noAutofit/>
          </a:bodyPr>
          <a:lstStyle/>
          <a:p>
            <a:r>
              <a:rPr lang="en-US" sz="7900" b="1" u="sng" dirty="0">
                <a:solidFill>
                  <a:schemeClr val="accent1"/>
                </a:solidFill>
                <a:latin typeface="Constantia" panose="02030602050306030303" pitchFamily="18" charset="0"/>
              </a:rPr>
              <a:t>Reference </a:t>
            </a:r>
            <a:endParaRPr lang="ar-LY" sz="7900" b="1" u="sng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8DFC3077-0D08-5B68-29C3-A87D837A0893}"/>
              </a:ext>
            </a:extLst>
          </p:cNvPr>
          <p:cNvSpPr txBox="1"/>
          <p:nvPr/>
        </p:nvSpPr>
        <p:spPr>
          <a:xfrm>
            <a:off x="722811" y="2063405"/>
            <a:ext cx="11321143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i="0" u="none" strike="noStrike" dirty="0">
                <a:solidFill>
                  <a:srgbClr val="222222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By </a:t>
            </a:r>
            <a:r>
              <a:rPr lang="en-US" sz="3200" i="0" u="none" strike="noStrike" dirty="0">
                <a:solidFill>
                  <a:srgbClr val="015E7D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Cathy </a:t>
            </a:r>
            <a:r>
              <a:rPr lang="en-US" sz="3200" i="0" u="none" strike="noStrike" dirty="0" err="1">
                <a:solidFill>
                  <a:srgbClr val="015E7D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Habas</a:t>
            </a:r>
            <a:r>
              <a:rPr lang="en-US" sz="3200" i="0" u="none" strike="noStrike" dirty="0">
                <a:solidFill>
                  <a:srgbClr val="015E7D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 </a:t>
            </a:r>
            <a:r>
              <a:rPr lang="en-US" sz="3200" i="0" u="none" strike="noStrike" dirty="0">
                <a:solidFill>
                  <a:srgbClr val="222222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Updated December 05, 2019 </a:t>
            </a:r>
            <a:endParaRPr lang="en-US" sz="3200" i="0" u="none" strike="noStrike" dirty="0" smtClean="0">
              <a:solidFill>
                <a:srgbClr val="222222"/>
              </a:solidFill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algn="l" rtl="0"/>
            <a:r>
              <a:rPr lang="en-US" sz="3200" i="0" u="none" strike="noStrike" dirty="0" smtClean="0">
                <a:solidFill>
                  <a:srgbClr val="333333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5 </a:t>
            </a:r>
            <a:r>
              <a:rPr lang="en-US" sz="3200" i="0" u="none" strike="noStrike" dirty="0">
                <a:solidFill>
                  <a:srgbClr val="333333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Conflict Management </a:t>
            </a:r>
            <a:r>
              <a:rPr lang="en-US" sz="3200" i="0" u="none" strike="noStrike" dirty="0" smtClean="0">
                <a:solidFill>
                  <a:srgbClr val="333333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Strategies </a:t>
            </a:r>
            <a:r>
              <a:rPr lang="en-US" sz="3200" dirty="0" smtClean="0">
                <a:solidFill>
                  <a:srgbClr val="333333"/>
                </a:solidFill>
                <a:latin typeface="Aparajita" panose="02020603050405020304" pitchFamily="18" charset="0"/>
                <a:cs typeface="Aparajita" panose="02020603050405020304" pitchFamily="18" charset="0"/>
              </a:rPr>
              <a:t>2022,December,28</a:t>
            </a:r>
            <a:endParaRPr lang="ar-LY" sz="3200" dirty="0">
              <a:latin typeface="Aparajita" panose="02020603050405020304" pitchFamily="18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717248D2-3B5C-1475-CB81-C6D4FAD14E24}"/>
              </a:ext>
            </a:extLst>
          </p:cNvPr>
          <p:cNvSpPr txBox="1"/>
          <p:nvPr/>
        </p:nvSpPr>
        <p:spPr>
          <a:xfrm>
            <a:off x="10363200" y="-155218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14</a:t>
            </a:r>
            <a:endParaRPr lang="ar-LY" sz="3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44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45ED83C-B487-AA23-4756-C14E241C0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90108" y="2766218"/>
            <a:ext cx="10515600" cy="1325563"/>
          </a:xfrm>
        </p:spPr>
        <p:txBody>
          <a:bodyPr>
            <a:normAutofit/>
          </a:bodyPr>
          <a:lstStyle/>
          <a:p>
            <a:r>
              <a:rPr lang="en-US" sz="8500" b="1" u="sng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  <a:t>THANK YOU </a:t>
            </a: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2456994D-6B47-17AF-A4F4-39016349DDE9}"/>
              </a:ext>
            </a:extLst>
          </p:cNvPr>
          <p:cNvSpPr txBox="1"/>
          <p:nvPr/>
        </p:nvSpPr>
        <p:spPr>
          <a:xfrm>
            <a:off x="10382449" y="-53936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000" dirty="0">
                <a:latin typeface="Constantia" panose="02030602050306030303" pitchFamily="18" charset="0"/>
              </a:rPr>
              <a:t>15</a:t>
            </a:r>
            <a:endParaRPr lang="ar-LY" sz="3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86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B69BE42-B6B6-8F78-E8A6-FB25AC03C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93095" y="244305"/>
            <a:ext cx="9239755" cy="2177144"/>
          </a:xfrm>
        </p:spPr>
        <p:txBody>
          <a:bodyPr>
            <a:noAutofit/>
          </a:bodyPr>
          <a:lstStyle/>
          <a:p>
            <a:r>
              <a:rPr lang="en-US" sz="9500" b="1" u="sng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  <a:t>Objective</a:t>
            </a:r>
            <a:r>
              <a:rPr lang="en-US" sz="9500" b="1" dirty="0">
                <a:effectLst/>
                <a:latin typeface=".AppleSystemUIFont"/>
              </a:rPr>
              <a:t/>
            </a:r>
            <a:br>
              <a:rPr lang="en-US" sz="9500" b="1" dirty="0">
                <a:effectLst/>
                <a:latin typeface=".AppleSystemUIFont"/>
              </a:rPr>
            </a:br>
            <a:endParaRPr lang="ar-LY" sz="9500" b="1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C0ADBC1C-D68C-F411-A32E-CBE0889FD1B0}"/>
              </a:ext>
            </a:extLst>
          </p:cNvPr>
          <p:cNvSpPr txBox="1"/>
          <p:nvPr/>
        </p:nvSpPr>
        <p:spPr>
          <a:xfrm>
            <a:off x="10363200" y="-32694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2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F79B1867-A58B-D3A9-B022-8BBD0EA50EA5}"/>
              </a:ext>
            </a:extLst>
          </p:cNvPr>
          <p:cNvSpPr txBox="1"/>
          <p:nvPr/>
        </p:nvSpPr>
        <p:spPr>
          <a:xfrm>
            <a:off x="1939992" y="2742103"/>
            <a:ext cx="12238568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6400" dirty="0">
                <a:latin typeface="Aparajita" panose="02020603050405020304" pitchFamily="18" charset="0"/>
                <a:cs typeface="Aparajita" panose="02020603050405020304" pitchFamily="18" charset="0"/>
              </a:rPr>
              <a:t>C</a:t>
            </a:r>
            <a:r>
              <a:rPr lang="en-US" sz="6400" i="0" dirty="0"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onflict management process</a:t>
            </a:r>
            <a:endParaRPr lang="en-US" sz="6400" dirty="0"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algn="l" rtl="0"/>
            <a:endParaRPr lang="ar-LY" sz="6400" dirty="0">
              <a:latin typeface="Aparajita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546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396184E-DECE-6BB7-91EE-8E51A0C19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1102" y="569387"/>
            <a:ext cx="11468702" cy="1747876"/>
          </a:xfrm>
        </p:spPr>
        <p:txBody>
          <a:bodyPr>
            <a:noAutofit/>
          </a:bodyPr>
          <a:lstStyle/>
          <a:p>
            <a:r>
              <a:rPr lang="en-US" sz="10000" b="1" i="0" u="sng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  <a:t>Table of Contents </a:t>
            </a:r>
            <a:r>
              <a:rPr lang="en-US" sz="10000" u="sng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  <a:t/>
            </a:r>
            <a:br>
              <a:rPr lang="en-US" sz="10000" u="sng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</a:br>
            <a:endParaRPr lang="ar-LY" sz="10000" u="sng" dirty="0">
              <a:solidFill>
                <a:schemeClr val="accent1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668FF284-57F4-C63C-81D4-A5A79A1D0E63}"/>
              </a:ext>
            </a:extLst>
          </p:cNvPr>
          <p:cNvSpPr txBox="1"/>
          <p:nvPr/>
        </p:nvSpPr>
        <p:spPr>
          <a:xfrm>
            <a:off x="10363200" y="0"/>
            <a:ext cx="1828800" cy="5693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3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05697516-E153-BDA1-9B47-6DE06F677DA3}"/>
              </a:ext>
            </a:extLst>
          </p:cNvPr>
          <p:cNvSpPr txBox="1"/>
          <p:nvPr/>
        </p:nvSpPr>
        <p:spPr>
          <a:xfrm>
            <a:off x="5072743" y="2290838"/>
            <a:ext cx="1828800" cy="18288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endParaRPr lang="ar-LY" dirty="0"/>
          </a:p>
        </p:txBody>
      </p:sp>
      <p:sp>
        <p:nvSpPr>
          <p:cNvPr id="7" name="عنوان 1">
            <a:extLst>
              <a:ext uri="{FF2B5EF4-FFF2-40B4-BE49-F238E27FC236}">
                <a16:creationId xmlns:a16="http://schemas.microsoft.com/office/drawing/2014/main" id="{A983A98F-852C-6DD3-CEF2-8CF2F1BE96A0}"/>
              </a:ext>
            </a:extLst>
          </p:cNvPr>
          <p:cNvSpPr>
            <a:spLocks noGrp="1"/>
          </p:cNvSpPr>
          <p:nvPr/>
        </p:nvSpPr>
        <p:spPr>
          <a:xfrm>
            <a:off x="-3499720" y="1458539"/>
            <a:ext cx="7658063" cy="965351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500" dirty="0">
                <a:latin typeface="Constantia" panose="02030602050306030303" pitchFamily="18" charset="0"/>
              </a:rPr>
              <a:t>Introduction</a:t>
            </a:r>
            <a:r>
              <a:rPr lang="en-US" sz="5500" dirty="0"/>
              <a:t> </a:t>
            </a:r>
            <a:endParaRPr lang="ar-LY" sz="5500" dirty="0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83786E64-A147-69F6-7BF8-0D8618118AA8}"/>
              </a:ext>
            </a:extLst>
          </p:cNvPr>
          <p:cNvSpPr txBox="1"/>
          <p:nvPr/>
        </p:nvSpPr>
        <p:spPr>
          <a:xfrm>
            <a:off x="4876195" y="2290838"/>
            <a:ext cx="1828800" cy="18288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endParaRPr lang="ar-LY" dirty="0"/>
          </a:p>
        </p:txBody>
      </p:sp>
      <p:sp>
        <p:nvSpPr>
          <p:cNvPr id="10" name="عنوان 1">
            <a:extLst>
              <a:ext uri="{FF2B5EF4-FFF2-40B4-BE49-F238E27FC236}">
                <a16:creationId xmlns:a16="http://schemas.microsoft.com/office/drawing/2014/main" id="{C929EAE2-D08C-0990-E40B-A6C34F670548}"/>
              </a:ext>
            </a:extLst>
          </p:cNvPr>
          <p:cNvSpPr txBox="1">
            <a:spLocks/>
          </p:cNvSpPr>
          <p:nvPr/>
        </p:nvSpPr>
        <p:spPr>
          <a:xfrm>
            <a:off x="0" y="220049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US" sz="5500" dirty="0">
                <a:latin typeface="Constantia" panose="02030602050306030303" pitchFamily="18" charset="0"/>
              </a:rPr>
              <a:t>Definition </a:t>
            </a: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413B3FA9-FD45-8C24-10D3-CE447C66C19C}"/>
              </a:ext>
            </a:extLst>
          </p:cNvPr>
          <p:cNvSpPr txBox="1"/>
          <p:nvPr/>
        </p:nvSpPr>
        <p:spPr>
          <a:xfrm>
            <a:off x="4876195" y="2290838"/>
            <a:ext cx="1828800" cy="18288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endParaRPr lang="ar-LY" dirty="0"/>
          </a:p>
        </p:txBody>
      </p:sp>
      <p:sp>
        <p:nvSpPr>
          <p:cNvPr id="13" name="عنوان 1">
            <a:extLst>
              <a:ext uri="{FF2B5EF4-FFF2-40B4-BE49-F238E27FC236}">
                <a16:creationId xmlns:a16="http://schemas.microsoft.com/office/drawing/2014/main" id="{7F25A4C9-95D8-FE86-97E0-CD79D0BAF098}"/>
              </a:ext>
            </a:extLst>
          </p:cNvPr>
          <p:cNvSpPr txBox="1">
            <a:spLocks/>
          </p:cNvSpPr>
          <p:nvPr/>
        </p:nvSpPr>
        <p:spPr>
          <a:xfrm>
            <a:off x="-6211365" y="2960732"/>
            <a:ext cx="14216598" cy="1792099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500" dirty="0">
                <a:latin typeface="Constantia" panose="02030602050306030303" pitchFamily="18" charset="0"/>
              </a:rPr>
              <a:t>The important of conflict </a:t>
            </a:r>
            <a:endParaRPr lang="ar-LY" sz="5500" dirty="0">
              <a:latin typeface="Constantia" panose="02030602050306030303" pitchFamily="18" charset="0"/>
            </a:endParaRPr>
          </a:p>
        </p:txBody>
      </p:sp>
      <p:sp>
        <p:nvSpPr>
          <p:cNvPr id="16" name="عنوان 1">
            <a:extLst>
              <a:ext uri="{FF2B5EF4-FFF2-40B4-BE49-F238E27FC236}">
                <a16:creationId xmlns:a16="http://schemas.microsoft.com/office/drawing/2014/main" id="{B1209659-D6D7-ACCB-746E-4BC6FB64026C}"/>
              </a:ext>
            </a:extLst>
          </p:cNvPr>
          <p:cNvSpPr txBox="1">
            <a:spLocks/>
          </p:cNvSpPr>
          <p:nvPr/>
        </p:nvSpPr>
        <p:spPr>
          <a:xfrm>
            <a:off x="-6790266" y="49242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thaiDist"/>
            <a:r>
              <a:rPr lang="en-US" sz="5500" dirty="0">
                <a:latin typeface="Constantia" panose="02030602050306030303" pitchFamily="18" charset="0"/>
              </a:rPr>
              <a:t> Conclusion</a:t>
            </a:r>
            <a:endParaRPr lang="ar-LY" sz="5500" dirty="0">
              <a:latin typeface="Constantia" panose="02030602050306030303" pitchFamily="18" charset="0"/>
            </a:endParaRPr>
          </a:p>
        </p:txBody>
      </p:sp>
      <p:sp>
        <p:nvSpPr>
          <p:cNvPr id="19" name="عنوان 1">
            <a:extLst>
              <a:ext uri="{FF2B5EF4-FFF2-40B4-BE49-F238E27FC236}">
                <a16:creationId xmlns:a16="http://schemas.microsoft.com/office/drawing/2014/main" id="{72E4EAF3-1934-5A49-AE57-238099F21DCF}"/>
              </a:ext>
            </a:extLst>
          </p:cNvPr>
          <p:cNvSpPr txBox="1">
            <a:spLocks/>
          </p:cNvSpPr>
          <p:nvPr/>
        </p:nvSpPr>
        <p:spPr>
          <a:xfrm>
            <a:off x="-269967" y="5942816"/>
            <a:ext cx="3925631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85000" lnSpcReduction="10000"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400" dirty="0">
                <a:latin typeface="Aparajita" panose="02020603050405020304" pitchFamily="18" charset="0"/>
                <a:cs typeface="Aparajita" panose="02020603050405020304" pitchFamily="18" charset="0"/>
              </a:rPr>
              <a:t>Reference </a:t>
            </a:r>
            <a:endParaRPr lang="ar-LY" sz="7400" dirty="0">
              <a:latin typeface="Aparajita" panose="02020603050405020304" pitchFamily="18" charset="0"/>
              <a:cs typeface="Aldhabi" pitchFamily="2" charset="-78"/>
            </a:endParaRPr>
          </a:p>
        </p:txBody>
      </p:sp>
      <p:sp>
        <p:nvSpPr>
          <p:cNvPr id="18" name="عنوان 1">
            <a:extLst>
              <a:ext uri="{FF2B5EF4-FFF2-40B4-BE49-F238E27FC236}">
                <a16:creationId xmlns:a16="http://schemas.microsoft.com/office/drawing/2014/main" id="{6824EFD2-EFD6-5CD4-86D2-8FBE4340788C}"/>
              </a:ext>
            </a:extLst>
          </p:cNvPr>
          <p:cNvSpPr txBox="1">
            <a:spLocks/>
          </p:cNvSpPr>
          <p:nvPr/>
        </p:nvSpPr>
        <p:spPr>
          <a:xfrm>
            <a:off x="-44148" y="3829405"/>
            <a:ext cx="16010467" cy="2018229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base"/>
            <a:r>
              <a:rPr lang="en-US" sz="5500" dirty="0">
                <a:latin typeface="Constantia" panose="02030602050306030303" pitchFamily="18" charset="0"/>
              </a:rPr>
              <a:t>Conflict management strategies </a:t>
            </a:r>
          </a:p>
        </p:txBody>
      </p:sp>
    </p:spTree>
    <p:extLst>
      <p:ext uri="{BB962C8B-B14F-4D97-AF65-F5344CB8AC3E}">
        <p14:creationId xmlns:p14="http://schemas.microsoft.com/office/powerpoint/2010/main" val="1495764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C31115A-72CF-BF9A-4741-E1B550C6F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8216" y="71593"/>
            <a:ext cx="7658063" cy="995588"/>
          </a:xfrm>
        </p:spPr>
        <p:txBody>
          <a:bodyPr>
            <a:normAutofit fontScale="90000"/>
          </a:bodyPr>
          <a:lstStyle/>
          <a:p>
            <a:r>
              <a:rPr lang="en-US" sz="9400" b="1" u="sng" dirty="0">
                <a:solidFill>
                  <a:schemeClr val="accent1"/>
                </a:solidFill>
                <a:latin typeface="Constantia" panose="02030602050306030303" pitchFamily="18" charset="0"/>
              </a:rPr>
              <a:t>Introduction</a:t>
            </a:r>
            <a:r>
              <a:rPr lang="en-US" b="1" dirty="0"/>
              <a:t> </a:t>
            </a:r>
            <a:endParaRPr lang="ar-LY" b="1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19DFA8B5-6612-BE8E-A0B5-CE9E3F6CA439}"/>
              </a:ext>
            </a:extLst>
          </p:cNvPr>
          <p:cNvSpPr txBox="1"/>
          <p:nvPr/>
        </p:nvSpPr>
        <p:spPr>
          <a:xfrm>
            <a:off x="10363200" y="0"/>
            <a:ext cx="1828800" cy="5693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4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F2CBCB42-3613-0196-BC61-6FA181758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23" y="1916340"/>
            <a:ext cx="11068353" cy="435133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5500" b="0" i="0"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Conflict management is the process of reducing the negative aspects of a conflict while increasing its positive aspects. The purpose of conflict resolution.</a:t>
            </a:r>
            <a:endParaRPr lang="en-US" sz="5500"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43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0488094-82F7-2FD7-9CA3-78C9A0FE8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13937" y="0"/>
            <a:ext cx="11877137" cy="1497194"/>
          </a:xfrm>
        </p:spPr>
        <p:txBody>
          <a:bodyPr>
            <a:noAutofit/>
          </a:bodyPr>
          <a:lstStyle/>
          <a:p>
            <a:pPr rtl="1"/>
            <a:r>
              <a:rPr lang="en-US" sz="6900" b="1" u="sng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  <a:t>Improve learning 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8BBF501A-BC00-B6C6-BAD7-8B3B30A0353A}"/>
              </a:ext>
            </a:extLst>
          </p:cNvPr>
          <p:cNvSpPr txBox="1"/>
          <p:nvPr/>
        </p:nvSpPr>
        <p:spPr>
          <a:xfrm>
            <a:off x="10363200" y="0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5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pic>
        <p:nvPicPr>
          <p:cNvPr id="7" name="صورة 7">
            <a:extLst>
              <a:ext uri="{FF2B5EF4-FFF2-40B4-BE49-F238E27FC236}">
                <a16:creationId xmlns:a16="http://schemas.microsoft.com/office/drawing/2014/main" id="{EBFBE3FE-459F-3DD0-97CF-EE2D1C68A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358" y="1497194"/>
            <a:ext cx="4765283" cy="537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594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01D2336-A42C-615E-8E85-A0FA88434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113038" y="0"/>
            <a:ext cx="10515600" cy="1325563"/>
          </a:xfrm>
        </p:spPr>
        <p:txBody>
          <a:bodyPr>
            <a:normAutofit/>
          </a:bodyPr>
          <a:lstStyle/>
          <a:p>
            <a:pPr rtl="1"/>
            <a:r>
              <a:rPr lang="en-US" sz="8500" b="1" u="sng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  <a:t>Team work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04BBFDFD-A753-2C1B-F9DC-09358BCBFC27}"/>
              </a:ext>
            </a:extLst>
          </p:cNvPr>
          <p:cNvSpPr txBox="1"/>
          <p:nvPr/>
        </p:nvSpPr>
        <p:spPr>
          <a:xfrm>
            <a:off x="10363200" y="-107982"/>
            <a:ext cx="1828800" cy="5693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6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pic>
        <p:nvPicPr>
          <p:cNvPr id="4" name="صورة 4">
            <a:extLst>
              <a:ext uri="{FF2B5EF4-FFF2-40B4-BE49-F238E27FC236}">
                <a16:creationId xmlns:a16="http://schemas.microsoft.com/office/drawing/2014/main" id="{24600A99-52E5-A90F-7579-D328DE7DF8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09"/>
          <a:stretch/>
        </p:blipFill>
        <p:spPr>
          <a:xfrm>
            <a:off x="2540368" y="1325563"/>
            <a:ext cx="6104099" cy="54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415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0B8E8A0-2054-42A3-C00C-0427018BC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04181" y="178840"/>
            <a:ext cx="10515600" cy="1325563"/>
          </a:xfrm>
        </p:spPr>
        <p:txBody>
          <a:bodyPr>
            <a:normAutofit/>
          </a:bodyPr>
          <a:lstStyle/>
          <a:p>
            <a:pPr rtl="1"/>
            <a:r>
              <a:rPr lang="en-US" sz="8500" b="1" u="sng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  <a:t>Definition </a:t>
            </a: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BE5747F9-1AC9-B620-F7ED-BE012DBD4F1E}"/>
              </a:ext>
            </a:extLst>
          </p:cNvPr>
          <p:cNvSpPr txBox="1"/>
          <p:nvPr/>
        </p:nvSpPr>
        <p:spPr>
          <a:xfrm>
            <a:off x="10363200" y="-98159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7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43122FF1-174C-E7A9-9394-7FC1F7BDCA55}"/>
              </a:ext>
            </a:extLst>
          </p:cNvPr>
          <p:cNvSpPr txBox="1"/>
          <p:nvPr/>
        </p:nvSpPr>
        <p:spPr>
          <a:xfrm>
            <a:off x="423333" y="2230117"/>
            <a:ext cx="11345334" cy="40164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5100" b="0" i="0" dirty="0"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Conflicts within the work environment between individuals and groups in rational, sound and effective ways Strengthening labor relations, and enabling the organization to achieve success.</a:t>
            </a:r>
            <a:endParaRPr lang="en-US" sz="5100" dirty="0"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algn="l" rtl="0"/>
            <a:endParaRPr lang="ar-LY" sz="5100" dirty="0">
              <a:latin typeface="Aparajita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15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F065A96-433B-1607-44CB-48296FAF4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380" y="0"/>
            <a:ext cx="24778909" cy="1709798"/>
          </a:xfrm>
        </p:spPr>
        <p:txBody>
          <a:bodyPr>
            <a:noAutofit/>
          </a:bodyPr>
          <a:lstStyle/>
          <a:p>
            <a:pPr algn="l" rtl="0" fontAlgn="base"/>
            <a:r>
              <a:rPr lang="en-US" sz="4800" b="1" i="0" u="sng" strike="noStrike" dirty="0">
                <a:solidFill>
                  <a:schemeClr val="accent1"/>
                </a:solidFill>
                <a:effectLst/>
                <a:latin typeface="Constantia" panose="02030602050306030303" pitchFamily="18" charset="0"/>
              </a:rPr>
              <a:t>The importance of conflict management 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5666340E-4854-FCAE-9252-8072A04A2AA0}"/>
              </a:ext>
            </a:extLst>
          </p:cNvPr>
          <p:cNvSpPr txBox="1"/>
          <p:nvPr/>
        </p:nvSpPr>
        <p:spPr>
          <a:xfrm>
            <a:off x="10363200" y="0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8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BB5ECD30-21A4-C059-B112-B96B3F329FE9}"/>
              </a:ext>
            </a:extLst>
          </p:cNvPr>
          <p:cNvSpPr txBox="1"/>
          <p:nvPr/>
        </p:nvSpPr>
        <p:spPr>
          <a:xfrm>
            <a:off x="302380" y="1502847"/>
            <a:ext cx="1084701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5100" b="0" i="0" dirty="0"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Conflict helps explain many aspects of social life:</a:t>
            </a:r>
            <a:endParaRPr lang="en-US" sz="5100" dirty="0"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AF1AC0DA-8B18-2CD2-97FC-F5A9E510C39E}"/>
              </a:ext>
            </a:extLst>
          </p:cNvPr>
          <p:cNvSpPr txBox="1"/>
          <p:nvPr/>
        </p:nvSpPr>
        <p:spPr>
          <a:xfrm>
            <a:off x="428172" y="3017484"/>
            <a:ext cx="3817257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500" b="1" i="0" dirty="0">
                <a:solidFill>
                  <a:srgbClr val="0070C0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Social difference</a:t>
            </a:r>
            <a:endParaRPr lang="en-US" sz="3500" b="1" dirty="0">
              <a:solidFill>
                <a:srgbClr val="0070C0"/>
              </a:solidFill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algn="r"/>
            <a:endParaRPr lang="ar-LY" sz="3500" b="1" dirty="0">
              <a:solidFill>
                <a:srgbClr val="0070C0"/>
              </a:solidFill>
              <a:latin typeface="Aparajita" panose="02020603050405020304" pitchFamily="18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8C90147B-E948-02DA-E322-52D44E108F89}"/>
              </a:ext>
            </a:extLst>
          </p:cNvPr>
          <p:cNvSpPr txBox="1"/>
          <p:nvPr/>
        </p:nvSpPr>
        <p:spPr>
          <a:xfrm>
            <a:off x="5622947" y="3140920"/>
            <a:ext cx="5654653" cy="17081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500" b="1" i="0" dirty="0">
                <a:solidFill>
                  <a:srgbClr val="0070C0"/>
                </a:solidFill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Wars between individuals, groups or organizations</a:t>
            </a:r>
            <a:endParaRPr lang="en-US" sz="3500" b="1" dirty="0">
              <a:solidFill>
                <a:srgbClr val="0070C0"/>
              </a:solidFill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algn="r"/>
            <a:endParaRPr lang="ar-LY" sz="3500" b="1" dirty="0">
              <a:solidFill>
                <a:srgbClr val="0070C0"/>
              </a:solidFill>
              <a:latin typeface="Aparajita" panose="02020603050405020304" pitchFamily="18" charset="0"/>
            </a:endParaRPr>
          </a:p>
        </p:txBody>
      </p:sp>
      <p:pic>
        <p:nvPicPr>
          <p:cNvPr id="7" name="صورة 7">
            <a:extLst>
              <a:ext uri="{FF2B5EF4-FFF2-40B4-BE49-F238E27FC236}">
                <a16:creationId xmlns:a16="http://schemas.microsoft.com/office/drawing/2014/main" id="{3D2C4248-E8E8-ADB9-6F1B-DDA7AFE701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b="4368"/>
          <a:stretch/>
        </p:blipFill>
        <p:spPr>
          <a:xfrm>
            <a:off x="544474" y="3742760"/>
            <a:ext cx="3410605" cy="3115239"/>
          </a:xfrm>
          <a:prstGeom prst="rect">
            <a:avLst/>
          </a:prstGeom>
        </p:spPr>
      </p:pic>
      <p:pic>
        <p:nvPicPr>
          <p:cNvPr id="8" name="صورة 8">
            <a:extLst>
              <a:ext uri="{FF2B5EF4-FFF2-40B4-BE49-F238E27FC236}">
                <a16:creationId xmlns:a16="http://schemas.microsoft.com/office/drawing/2014/main" id="{CBA98CC1-89C7-F391-798B-043E5BCFBE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14"/>
          <a:stretch/>
        </p:blipFill>
        <p:spPr>
          <a:xfrm>
            <a:off x="7363137" y="4296759"/>
            <a:ext cx="2744282" cy="232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967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35F6C25-C326-EF0E-B5B5-5F25BEF27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381" y="41679"/>
            <a:ext cx="16010467" cy="2018229"/>
          </a:xfrm>
        </p:spPr>
        <p:txBody>
          <a:bodyPr>
            <a:noAutofit/>
          </a:bodyPr>
          <a:lstStyle/>
          <a:p>
            <a:pPr algn="l" rtl="0" fontAlgn="base"/>
            <a:r>
              <a:rPr lang="en-US" sz="5600" b="1" u="sng" dirty="0">
                <a:solidFill>
                  <a:schemeClr val="accent1"/>
                </a:solidFill>
                <a:latin typeface="Constantia" panose="02030602050306030303" pitchFamily="18" charset="0"/>
              </a:rPr>
              <a:t>Conflict management strategies </a:t>
            </a:r>
            <a:endParaRPr lang="en-US" sz="5600" b="1" i="0" u="sng" strike="noStrike" dirty="0">
              <a:solidFill>
                <a:schemeClr val="accent1"/>
              </a:solidFill>
              <a:effectLst/>
              <a:latin typeface="Constantia" panose="02030602050306030303" pitchFamily="18" charset="0"/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75A3CF47-5416-61B9-CF33-A26E17510CA3}"/>
              </a:ext>
            </a:extLst>
          </p:cNvPr>
          <p:cNvSpPr txBox="1"/>
          <p:nvPr/>
        </p:nvSpPr>
        <p:spPr>
          <a:xfrm>
            <a:off x="10363200" y="0"/>
            <a:ext cx="18288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3000" dirty="0">
                <a:latin typeface="Constantia" panose="02030602050306030303" pitchFamily="18" charset="0"/>
              </a:rPr>
              <a:t>9</a:t>
            </a:r>
            <a:endParaRPr lang="ar-LY" sz="3000" dirty="0">
              <a:latin typeface="Constantia" panose="02030602050306030303" pitchFamily="18" charset="0"/>
            </a:endParaRPr>
          </a:p>
        </p:txBody>
      </p:sp>
      <p:sp>
        <p:nvSpPr>
          <p:cNvPr id="5" name="عنصر نائب للمحتوى 4">
            <a:extLst>
              <a:ext uri="{FF2B5EF4-FFF2-40B4-BE49-F238E27FC236}">
                <a16:creationId xmlns:a16="http://schemas.microsoft.com/office/drawing/2014/main" id="{9D2E6B85-B4B1-BC4E-DBD7-47F9F8D88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59908"/>
            <a:ext cx="10515600" cy="4351338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7000" b="0" i="0"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Absorption strategy</a:t>
            </a:r>
            <a:endParaRPr lang="en-US" sz="7000"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7000" b="0" i="0"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Ignore Strategy</a:t>
            </a:r>
            <a:endParaRPr lang="en-US" sz="7000"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7000" b="0" i="0">
                <a:effectLst/>
                <a:latin typeface="Aparajita" panose="02020603050405020304" pitchFamily="18" charset="0"/>
                <a:cs typeface="Aparajita" panose="02020603050405020304" pitchFamily="18" charset="0"/>
              </a:rPr>
              <a:t>Cooperation strategy</a:t>
            </a:r>
            <a:endParaRPr lang="en-US" sz="7000">
              <a:effectLst/>
              <a:latin typeface="Aparajita" panose="02020603050405020304" pitchFamily="18" charset="0"/>
              <a:cs typeface="Aparajita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75479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226</Words>
  <Application>Microsoft Office PowerPoint</Application>
  <PresentationFormat>Widescreen</PresentationFormat>
  <Paragraphs>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.AppleSystemUIFont</vt:lpstr>
      <vt:lpstr>Aldhabi</vt:lpstr>
      <vt:lpstr>Aparajita</vt:lpstr>
      <vt:lpstr>Arial</vt:lpstr>
      <vt:lpstr>Calibri</vt:lpstr>
      <vt:lpstr>Calibri Light</vt:lpstr>
      <vt:lpstr>Constantia</vt:lpstr>
      <vt:lpstr>Times New Roman</vt:lpstr>
      <vt:lpstr>Walbaum Text</vt:lpstr>
      <vt:lpstr>Wingdings</vt:lpstr>
      <vt:lpstr>نسق Office 2013 - 2022</vt:lpstr>
      <vt:lpstr>The Conflict Management Process</vt:lpstr>
      <vt:lpstr>Objective </vt:lpstr>
      <vt:lpstr>Table of Contents  </vt:lpstr>
      <vt:lpstr>Introduction </vt:lpstr>
      <vt:lpstr>Improve learning </vt:lpstr>
      <vt:lpstr>Team work</vt:lpstr>
      <vt:lpstr>Definition </vt:lpstr>
      <vt:lpstr>The importance of conflict management </vt:lpstr>
      <vt:lpstr>Conflict management strategies </vt:lpstr>
      <vt:lpstr>Absorption strategy</vt:lpstr>
      <vt:lpstr>Ignore strategy </vt:lpstr>
      <vt:lpstr>Cooperation strategy </vt:lpstr>
      <vt:lpstr>Conclusion </vt:lpstr>
      <vt:lpstr>Reference 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Attraction theory</dc:title>
  <dc:creator>TAREK .</dc:creator>
  <cp:lastModifiedBy>Maher Fattouh</cp:lastModifiedBy>
  <cp:revision>16</cp:revision>
  <dcterms:created xsi:type="dcterms:W3CDTF">2022-12-20T16:06:02Z</dcterms:created>
  <dcterms:modified xsi:type="dcterms:W3CDTF">2023-03-07T08:35:26Z</dcterms:modified>
</cp:coreProperties>
</file>