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embeddedFontLst>
    <p:embeddedFont>
      <p:font typeface="Lora" panose="020B0604020202020204" charset="0"/>
      <p:regular r:id="rId13"/>
      <p:bold r:id="rId14"/>
      <p:italic r:id="rId15"/>
      <p:boldItalic r:id="rId16"/>
    </p:embeddedFont>
    <p:embeddedFont>
      <p:font typeface="PT Serif" panose="020B0604020202020204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26359933ff_1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126359933ff_1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26359933ff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26359933ff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26359933ff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26359933ff_1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26359933ff_1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126359933ff_1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26359933ff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26359933ff_1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26359933ff_1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26359933ff_1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26359933ff_1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26359933ff_1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26359933ff_1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126359933ff_1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26359933ff_1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126359933ff_1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shatha_3299@limu.edu.ly" TargetMode="Externa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1848525" y="-99175"/>
            <a:ext cx="8520600" cy="1434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280">
                <a:latin typeface="Lora"/>
                <a:ea typeface="Lora"/>
                <a:cs typeface="Lora"/>
                <a:sym typeface="Lora"/>
              </a:rPr>
              <a:t>Libyan International Medical University </a:t>
            </a:r>
            <a:endParaRPr sz="2280"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280">
                <a:latin typeface="Lora"/>
                <a:ea typeface="Lora"/>
                <a:cs typeface="Lora"/>
                <a:sym typeface="Lora"/>
              </a:rPr>
              <a:t>Faculty of Business Administration </a:t>
            </a:r>
            <a:endParaRPr sz="2280"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7150"/>
            <a:ext cx="1499675" cy="1499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53550" y="0"/>
            <a:ext cx="1790450" cy="1276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0" y="4071550"/>
            <a:ext cx="45114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dirty="0"/>
              <a:t>Name : Shatha wail elwerfalli</a:t>
            </a:r>
            <a:endParaRPr sz="13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dirty="0"/>
              <a:t>ID : 3299</a:t>
            </a:r>
            <a:endParaRPr sz="13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dirty="0"/>
              <a:t>Email : </a:t>
            </a:r>
            <a:r>
              <a:rPr lang="en" sz="1300" u="sng" dirty="0">
                <a:solidFill>
                  <a:schemeClr val="hlink"/>
                </a:solidFill>
                <a:hlinkClick r:id="rId5"/>
              </a:rPr>
              <a:t>shatha_3299@limu.edu.ly</a:t>
            </a:r>
            <a:endParaRPr sz="13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dirty="0"/>
              <a:t>Date : 27th / April / 2022</a:t>
            </a:r>
            <a:endParaRPr sz="1300" dirty="0"/>
          </a:p>
        </p:txBody>
      </p:sp>
      <p:sp>
        <p:nvSpPr>
          <p:cNvPr id="58" name="Google Shape;58;p13"/>
          <p:cNvSpPr txBox="1"/>
          <p:nvPr/>
        </p:nvSpPr>
        <p:spPr>
          <a:xfrm>
            <a:off x="2069800" y="2429225"/>
            <a:ext cx="59244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latin typeface="PT Serif"/>
                <a:ea typeface="PT Serif"/>
                <a:cs typeface="PT Serif"/>
                <a:sym typeface="PT Serif"/>
              </a:rPr>
              <a:t>Market Positioning </a:t>
            </a:r>
            <a:endParaRPr sz="4000" dirty="0">
              <a:latin typeface="PT Serif"/>
              <a:ea typeface="PT Serif"/>
              <a:cs typeface="PT Serif"/>
              <a:sym typeface="PT Serif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>
            <a:spLocks noGrp="1"/>
          </p:cNvSpPr>
          <p:nvPr>
            <p:ph type="title"/>
          </p:nvPr>
        </p:nvSpPr>
        <p:spPr>
          <a:xfrm>
            <a:off x="311700" y="4822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920" b="1">
                <a:latin typeface="PT Serif"/>
                <a:ea typeface="PT Serif"/>
                <a:cs typeface="PT Serif"/>
                <a:sym typeface="PT Serif"/>
              </a:rPr>
              <a:t>Objectives </a:t>
            </a:r>
            <a:endParaRPr sz="2920" b="1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64" name="Google Shape;64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●"/>
            </a:pPr>
            <a:r>
              <a:rPr lang="en" sz="20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Understand what Market Positioning is.</a:t>
            </a:r>
            <a:endParaRPr sz="20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Char char="●"/>
            </a:pPr>
            <a:r>
              <a:rPr lang="en" sz="20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Get to know more about it.</a:t>
            </a:r>
            <a:endParaRPr sz="20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8688175" y="4784075"/>
            <a:ext cx="455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>
            <a:spLocks noGrp="1"/>
          </p:cNvSpPr>
          <p:nvPr>
            <p:ph type="title"/>
          </p:nvPr>
        </p:nvSpPr>
        <p:spPr>
          <a:xfrm>
            <a:off x="2939225" y="383050"/>
            <a:ext cx="3059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620" b="1">
                <a:latin typeface="PT Serif"/>
                <a:ea typeface="PT Serif"/>
                <a:cs typeface="PT Serif"/>
                <a:sym typeface="PT Serif"/>
              </a:rPr>
              <a:t>Table of Contents </a:t>
            </a:r>
            <a:endParaRPr sz="2620" b="1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71" name="Google Shape;71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810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ora"/>
              <a:buAutoNum type="arabicPeriod"/>
            </a:pPr>
            <a:r>
              <a:rPr lang="en" sz="24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What’s Market Positioning</a:t>
            </a:r>
            <a:endParaRPr sz="24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810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ora"/>
              <a:buAutoNum type="arabicPeriod"/>
            </a:pPr>
            <a:r>
              <a:rPr lang="en" sz="24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Types of Market Positioning</a:t>
            </a:r>
            <a:endParaRPr sz="24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810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ora"/>
              <a:buAutoNum type="arabicPeriod"/>
            </a:pPr>
            <a:r>
              <a:rPr lang="en" sz="24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Benefits of Market Positioning </a:t>
            </a:r>
            <a:endParaRPr sz="24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810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ora"/>
              <a:buAutoNum type="arabicPeriod"/>
            </a:pPr>
            <a:r>
              <a:rPr lang="en" sz="24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Examples</a:t>
            </a:r>
            <a:endParaRPr sz="24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810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ora"/>
              <a:buAutoNum type="arabicPeriod"/>
            </a:pPr>
            <a:r>
              <a:rPr lang="en" sz="24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Conclusion</a:t>
            </a:r>
            <a:endParaRPr sz="24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810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ora"/>
              <a:buAutoNum type="arabicPeriod"/>
            </a:pPr>
            <a:r>
              <a:rPr lang="en" sz="24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References </a:t>
            </a:r>
            <a:endParaRPr sz="24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72" name="Google Shape;72;p15"/>
          <p:cNvSpPr txBox="1"/>
          <p:nvPr/>
        </p:nvSpPr>
        <p:spPr>
          <a:xfrm>
            <a:off x="8613825" y="4771675"/>
            <a:ext cx="408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>
            <a:spLocks noGrp="1"/>
          </p:cNvSpPr>
          <p:nvPr>
            <p:ph type="title"/>
          </p:nvPr>
        </p:nvSpPr>
        <p:spPr>
          <a:xfrm>
            <a:off x="2670450" y="358275"/>
            <a:ext cx="3803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20" b="1">
                <a:latin typeface="PT Serif"/>
                <a:ea typeface="PT Serif"/>
                <a:cs typeface="PT Serif"/>
                <a:sym typeface="PT Serif"/>
              </a:rPr>
              <a:t>Market Positioning</a:t>
            </a:r>
            <a:endParaRPr sz="3020" b="1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78" name="Google Shape;78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1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A strategic exercise which is used  to establish the image of a brand or product in a consumer's mind.</a:t>
            </a:r>
            <a:endParaRPr sz="21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79" name="Google Shape;79;p16"/>
          <p:cNvSpPr txBox="1"/>
          <p:nvPr/>
        </p:nvSpPr>
        <p:spPr>
          <a:xfrm>
            <a:off x="8626200" y="4808875"/>
            <a:ext cx="458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>
            <a:spLocks noGrp="1"/>
          </p:cNvSpPr>
          <p:nvPr>
            <p:ph type="title"/>
          </p:nvPr>
        </p:nvSpPr>
        <p:spPr>
          <a:xfrm>
            <a:off x="1811400" y="407850"/>
            <a:ext cx="5129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20" b="1">
                <a:latin typeface="PT Serif"/>
                <a:ea typeface="PT Serif"/>
                <a:cs typeface="PT Serif"/>
                <a:sym typeface="PT Serif"/>
              </a:rPr>
              <a:t>Types of Market Positioning </a:t>
            </a:r>
            <a:endParaRPr sz="2820" b="1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85" name="Google Shape;85;p17"/>
          <p:cNvSpPr txBox="1">
            <a:spLocks noGrp="1"/>
          </p:cNvSpPr>
          <p:nvPr>
            <p:ph type="body" idx="1"/>
          </p:nvPr>
        </p:nvSpPr>
        <p:spPr>
          <a:xfrm>
            <a:off x="311700" y="11648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81000" algn="just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erif"/>
              <a:buChar char="●"/>
            </a:pPr>
            <a:r>
              <a:rPr lang="en" sz="24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Pricing </a:t>
            </a:r>
            <a:endParaRPr sz="24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0" algn="just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81000" algn="just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erif"/>
              <a:buChar char="●"/>
            </a:pPr>
            <a:r>
              <a:rPr lang="en" sz="24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Quality </a:t>
            </a:r>
            <a:endParaRPr sz="24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0" algn="just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81000" algn="just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erif"/>
              <a:buChar char="●"/>
            </a:pPr>
            <a:r>
              <a:rPr lang="en" sz="24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Differentiation</a:t>
            </a:r>
            <a:endParaRPr sz="24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0" algn="just" rtl="0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sz="17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86" name="Google Shape;86;p17"/>
          <p:cNvSpPr txBox="1"/>
          <p:nvPr/>
        </p:nvSpPr>
        <p:spPr>
          <a:xfrm>
            <a:off x="8663400" y="4808875"/>
            <a:ext cx="408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20">
                <a:latin typeface="PT Serif"/>
                <a:ea typeface="PT Serif"/>
                <a:cs typeface="PT Serif"/>
                <a:sym typeface="PT Serif"/>
              </a:rPr>
              <a:t>Benefits of Market Positioning </a:t>
            </a:r>
            <a:endParaRPr sz="2820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92" name="Google Shape;92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457200" lvl="0" indent="-322103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ora"/>
              <a:buChar char="●"/>
            </a:pPr>
            <a:r>
              <a:rPr lang="en" sz="19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Create a strong competitive position</a:t>
            </a:r>
            <a:endParaRPr sz="1900" b="1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900" b="1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22103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ora"/>
              <a:buChar char="●"/>
            </a:pPr>
            <a:r>
              <a:rPr lang="en" sz="19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Improve sales </a:t>
            </a:r>
            <a:endParaRPr sz="1900" b="1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900" b="1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22103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ora"/>
              <a:buChar char="●"/>
            </a:pPr>
            <a:r>
              <a:rPr lang="en" sz="19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Define a clearer target market</a:t>
            </a:r>
            <a:endParaRPr sz="1900" b="1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900" b="1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22103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ora"/>
              <a:buChar char="●"/>
            </a:pPr>
            <a:r>
              <a:rPr lang="en" sz="19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Make more effective decisions</a:t>
            </a:r>
            <a:endParaRPr sz="1900" b="1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900" b="1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22103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ora"/>
              <a:buChar char="●"/>
            </a:pPr>
            <a:r>
              <a:rPr lang="en" sz="19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Connect to consumer needs</a:t>
            </a:r>
            <a:endParaRPr sz="1900" b="1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93" name="Google Shape;93;p18"/>
          <p:cNvSpPr txBox="1"/>
          <p:nvPr/>
        </p:nvSpPr>
        <p:spPr>
          <a:xfrm>
            <a:off x="8675775" y="4746900"/>
            <a:ext cx="396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Examples: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619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erif"/>
              <a:buChar char="●"/>
            </a:pPr>
            <a:r>
              <a:rPr lang="en" sz="21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McDonald’s positions itself as a place to get quick and cheap meals.</a:t>
            </a:r>
            <a:endParaRPr sz="21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619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erif"/>
              <a:buChar char="●"/>
            </a:pPr>
            <a:r>
              <a:rPr lang="en" sz="21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Microsoft and Apple position themselves as a tech company that offers innovative and user-friendly products.</a:t>
            </a:r>
            <a:endParaRPr sz="21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619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erif"/>
              <a:buChar char="●"/>
            </a:pPr>
            <a:r>
              <a:rPr lang="en" sz="21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Starbucks positions itself as a trusted source of upscale quality coffee and beverage.</a:t>
            </a:r>
            <a:endParaRPr sz="21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00" name="Google Shape;100;p19"/>
          <p:cNvSpPr txBox="1"/>
          <p:nvPr/>
        </p:nvSpPr>
        <p:spPr>
          <a:xfrm>
            <a:off x="8688175" y="4746900"/>
            <a:ext cx="455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>
            <a:spLocks noGrp="1"/>
          </p:cNvSpPr>
          <p:nvPr>
            <p:ph type="title"/>
          </p:nvPr>
        </p:nvSpPr>
        <p:spPr>
          <a:xfrm>
            <a:off x="3013575" y="370675"/>
            <a:ext cx="2613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466" b="1">
                <a:latin typeface="PT Serif"/>
                <a:ea typeface="PT Serif"/>
                <a:cs typeface="PT Serif"/>
                <a:sym typeface="PT Serif"/>
              </a:rPr>
              <a:t>Conclusion</a:t>
            </a:r>
            <a:r>
              <a:rPr lang="en"/>
              <a:t> </a:t>
            </a:r>
            <a:endParaRPr/>
          </a:p>
        </p:txBody>
      </p:sp>
      <p:sp>
        <p:nvSpPr>
          <p:cNvPr id="106" name="Google Shape;106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2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Positioning is about how you want consumers to perceive your brand, products (and services) or pricing and the strategies you adopt to reach this perceptual goal.</a:t>
            </a:r>
            <a:endParaRPr sz="22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107" name="Google Shape;107;p20"/>
          <p:cNvSpPr txBox="1"/>
          <p:nvPr/>
        </p:nvSpPr>
        <p:spPr>
          <a:xfrm>
            <a:off x="8663400" y="4697325"/>
            <a:ext cx="371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7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 </a:t>
            </a:r>
            <a:endParaRPr/>
          </a:p>
        </p:txBody>
      </p:sp>
      <p:sp>
        <p:nvSpPr>
          <p:cNvPr id="113" name="Google Shape;113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35560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Bilardi, E. (2022, February 3). </a:t>
            </a:r>
            <a:r>
              <a:rPr lang="en" sz="1100" i="1">
                <a:solidFill>
                  <a:schemeClr val="dk1"/>
                </a:solidFill>
              </a:rPr>
              <a:t>What is market positioning?</a:t>
            </a:r>
            <a:r>
              <a:rPr lang="en" sz="1100">
                <a:solidFill>
                  <a:schemeClr val="dk1"/>
                </a:solidFill>
              </a:rPr>
              <a:t> Product Marketing Alliance. Retrieved April 27, 2022.</a:t>
            </a:r>
            <a:endParaRPr sz="1100">
              <a:solidFill>
                <a:schemeClr val="dk1"/>
              </a:solidFill>
            </a:endParaRPr>
          </a:p>
          <a:p>
            <a:pPr marL="35560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Author: Daniel Hopper    Follow @hamdanz    Daniel Hopper is a marketing consultant based in New Zealand.&amp;nbsp; Connect with him on Linkedin. Business owner of BYB Marketing, Hopper, A. D. Business 2 Community. Retrieved April 27, 2022.</a:t>
            </a:r>
            <a:endParaRPr sz="1100">
              <a:solidFill>
                <a:schemeClr val="dk1"/>
              </a:solidFill>
            </a:endParaRPr>
          </a:p>
          <a:p>
            <a:pPr marL="35560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Positioning in marketing: Definition, types, examples, benefits &amp;amp; how to. Mageplaza. (n.d.). Retrieved April 27, 2022.</a:t>
            </a:r>
            <a:endParaRPr sz="1100">
              <a:solidFill>
                <a:schemeClr val="dk1"/>
              </a:solidFill>
            </a:endParaRPr>
          </a:p>
          <a:p>
            <a:pPr marL="355600" lvl="0" indent="0" algn="just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Market positioning strategies. Welcome to LearnMarketing.net. (n.d.). Retrieved April 27, 2022.</a:t>
            </a:r>
            <a:endParaRPr sz="1100">
              <a:solidFill>
                <a:schemeClr val="dk1"/>
              </a:solidFill>
            </a:endParaRPr>
          </a:p>
        </p:txBody>
      </p:sp>
      <p:sp>
        <p:nvSpPr>
          <p:cNvPr id="114" name="Google Shape;114;p21"/>
          <p:cNvSpPr txBox="1"/>
          <p:nvPr/>
        </p:nvSpPr>
        <p:spPr>
          <a:xfrm>
            <a:off x="8712975" y="4833650"/>
            <a:ext cx="30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8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315</Words>
  <Application>Microsoft Office PowerPoint</Application>
  <PresentationFormat>On-screen Show (16:9)</PresentationFormat>
  <Paragraphs>54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Lora</vt:lpstr>
      <vt:lpstr>PT Serif</vt:lpstr>
      <vt:lpstr>Simple Light</vt:lpstr>
      <vt:lpstr>Libyan International Medical University  Faculty of Business Administration </vt:lpstr>
      <vt:lpstr>Objectives </vt:lpstr>
      <vt:lpstr>Table of Contents </vt:lpstr>
      <vt:lpstr>Market Positioning</vt:lpstr>
      <vt:lpstr>Types of Market Positioning </vt:lpstr>
      <vt:lpstr>Benefits of Market Positioning </vt:lpstr>
      <vt:lpstr>Examples: </vt:lpstr>
      <vt:lpstr>Conclusion </vt:lpstr>
      <vt:lpstr>References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University  Faculty of Business Administration </dc:title>
  <cp:lastModifiedBy>Maher Fattouh</cp:lastModifiedBy>
  <cp:revision>1</cp:revision>
  <dcterms:modified xsi:type="dcterms:W3CDTF">2022-05-14T07:15:36Z</dcterms:modified>
</cp:coreProperties>
</file>