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1"/>
  </p:sldMasterIdLst>
  <p:notesMasterIdLst>
    <p:notesMasterId r:id="rId12"/>
  </p:notesMasterIdLst>
  <p:sldIdLst>
    <p:sldId id="256" r:id="rId2"/>
    <p:sldId id="257" r:id="rId3"/>
    <p:sldId id="259" r:id="rId4"/>
    <p:sldId id="260" r:id="rId5"/>
    <p:sldId id="264" r:id="rId6"/>
    <p:sldId id="261" r:id="rId7"/>
    <p:sldId id="265" r:id="rId8"/>
    <p:sldId id="258" r:id="rId9"/>
    <p:sldId id="262" r:id="rId10"/>
    <p:sldId id="26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3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3FF3B1-36A2-43E1-8700-74158001A9BF}" type="datetimeFigureOut">
              <a:rPr lang="en-US" smtClean="0"/>
              <a:t>5/4/2023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BA5E5C-8F82-42F1-AB82-1B4917E1524F}" type="slidenum">
              <a:rPr lang="en-US" smtClean="0"/>
              <a:t>‹#›</a:t>
            </a:fld>
            <a:endParaRPr lang="en-US"/>
          </a:p>
        </p:txBody>
      </p:sp>
    </p:spTree>
    <p:extLst>
      <p:ext uri="{BB962C8B-B14F-4D97-AF65-F5344CB8AC3E}">
        <p14:creationId xmlns:p14="http://schemas.microsoft.com/office/powerpoint/2010/main" val="741933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A1DA9A0-8D30-4DC7-94E6-A37A3269B853}" type="datetime1">
              <a:rPr lang="en-US" smtClean="0"/>
              <a:t>5/4/2023</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41016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2EB63A5-FEEC-490C-87D9-F9042C10DA14}" type="datetime1">
              <a:rPr lang="en-US" smtClean="0"/>
              <a:t>5/4/2023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07674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98EE150-D9ED-4E07-8F06-F60CF54E7410}"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21686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6D4824-5598-4B60-9327-58FDC3CB2A67}"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234405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B87AFD-6C0D-4C5C-BECA-1E488B400CE5}"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569039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F9421AF-92AB-44FB-801F-0653F6610630}"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52224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D5DC1E-4D0C-41A8-81B5-6C37C25837BC}"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581156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305B43-F4E1-4D93-B8C6-15A1A40E17FF}"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83466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412656-97F0-4AB1-97A6-A87543F63B37}"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8274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6E6EE6-D597-4C1A-8367-3F8C6EA8E4AF}"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9004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588308-14B5-45DC-8E83-8D31912823D9}"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9487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9A8C0E1-22A4-4CAA-8EB3-80E478DAA0D3}" type="datetime1">
              <a:rPr lang="en-US" smtClean="0"/>
              <a:t>5/4/2023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6467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B2A223-CF17-4970-B733-1755CCB2CF0E}" type="datetime1">
              <a:rPr lang="en-US" smtClean="0"/>
              <a:t>5/4/2023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78307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71E8848-4F8D-4542-8262-F519D2F9D7A0}" type="datetime1">
              <a:rPr lang="en-US" smtClean="0"/>
              <a:t>5/4/2023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4805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ED132A-381A-4193-A382-DBA35F21F475}" type="datetime1">
              <a:rPr lang="en-US" smtClean="0"/>
              <a:t>5/4/2023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15241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3030D9-B3FC-4F8B-B5D0-F9A5B2C26712}" type="datetime1">
              <a:rPr lang="en-US" smtClean="0"/>
              <a:t>5/4/2023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61725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7A62559-9C59-476B-BAA0-5BD44ADE1881}" type="datetime1">
              <a:rPr lang="en-US" smtClean="0"/>
              <a:t>5/4/2023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81697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DB6B552-DE10-47FF-B04E-A3D911900EA8}" type="datetime1">
              <a:rPr lang="en-US" smtClean="0"/>
              <a:t>5/4/2023</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5509067"/>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7D438-DB47-4576-9776-B21A982FA8D5}"/>
              </a:ext>
            </a:extLst>
          </p:cNvPr>
          <p:cNvSpPr>
            <a:spLocks noGrp="1"/>
          </p:cNvSpPr>
          <p:nvPr>
            <p:ph type="ctrTitle"/>
          </p:nvPr>
        </p:nvSpPr>
        <p:spPr>
          <a:xfrm>
            <a:off x="2651442" y="1697134"/>
            <a:ext cx="7197726" cy="2421464"/>
          </a:xfrm>
        </p:spPr>
        <p:txBody>
          <a:bodyPr/>
          <a:lstStyle/>
          <a:p>
            <a:pPr algn="ctr"/>
            <a:r>
              <a:rPr lang="en-US" b="1" dirty="0">
                <a:effectLst>
                  <a:outerShdw blurRad="38100" dist="38100" dir="2700000" algn="tl">
                    <a:srgbClr val="000000">
                      <a:alpha val="43137"/>
                    </a:srgbClr>
                  </a:outerShdw>
                </a:effectLst>
              </a:rPr>
              <a:t>Corporate social responsibility </a:t>
            </a:r>
            <a:r>
              <a:rPr lang="en-US" b="1" dirty="0" smtClean="0">
                <a:effectLst>
                  <a:outerShdw blurRad="38100" dist="38100" dir="2700000" algn="tl">
                    <a:srgbClr val="000000">
                      <a:alpha val="43137"/>
                    </a:srgbClr>
                  </a:outerShdw>
                </a:effectLst>
              </a:rPr>
              <a:t>(</a:t>
            </a:r>
            <a:r>
              <a:rPr lang="en-US" b="1" dirty="0" smtClean="0">
                <a:effectLst>
                  <a:outerShdw blurRad="38100" dist="38100" dir="2700000" algn="tl">
                    <a:srgbClr val="000000">
                      <a:alpha val="43137"/>
                    </a:srgbClr>
                  </a:outerShdw>
                </a:effectLst>
              </a:rPr>
              <a:t>CSR</a:t>
            </a:r>
            <a:r>
              <a:rPr lang="en-US"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3" name="Subtitle 2">
            <a:extLst>
              <a:ext uri="{FF2B5EF4-FFF2-40B4-BE49-F238E27FC236}">
                <a16:creationId xmlns:a16="http://schemas.microsoft.com/office/drawing/2014/main" id="{27EB6DB1-47DD-444F-BE50-BCDFCEB9BA08}"/>
              </a:ext>
            </a:extLst>
          </p:cNvPr>
          <p:cNvSpPr>
            <a:spLocks noGrp="1"/>
          </p:cNvSpPr>
          <p:nvPr>
            <p:ph type="subTitle" idx="1"/>
          </p:nvPr>
        </p:nvSpPr>
        <p:spPr>
          <a:xfrm>
            <a:off x="6069787" y="5023523"/>
            <a:ext cx="7197726" cy="1405467"/>
          </a:xfrm>
        </p:spPr>
        <p:txBody>
          <a:bodyPr>
            <a:normAutofit lnSpcReduction="10000"/>
          </a:bodyPr>
          <a:lstStyle/>
          <a:p>
            <a:pPr algn="l"/>
            <a:r>
              <a:rPr lang="en-US" sz="2400" dirty="0"/>
              <a:t>Name / </a:t>
            </a:r>
            <a:r>
              <a:rPr lang="en-US" sz="2400" dirty="0" smtClean="0"/>
              <a:t>Ali </a:t>
            </a:r>
            <a:r>
              <a:rPr lang="en-US" sz="2400" dirty="0" err="1" smtClean="0"/>
              <a:t>Muftah</a:t>
            </a:r>
            <a:r>
              <a:rPr lang="en-US" sz="2400" dirty="0" smtClean="0"/>
              <a:t> Al-</a:t>
            </a:r>
            <a:r>
              <a:rPr lang="en-US" sz="2400" dirty="0" err="1" smtClean="0"/>
              <a:t>gumati</a:t>
            </a:r>
            <a:endParaRPr lang="en-US" sz="2400" dirty="0" smtClean="0"/>
          </a:p>
          <a:p>
            <a:pPr algn="l"/>
            <a:r>
              <a:rPr lang="en-US" sz="2400" dirty="0" smtClean="0"/>
              <a:t>Number </a:t>
            </a:r>
            <a:r>
              <a:rPr lang="en-US" sz="2400" dirty="0"/>
              <a:t>/ 4401</a:t>
            </a:r>
          </a:p>
          <a:p>
            <a:pPr algn="l"/>
            <a:r>
              <a:rPr lang="en-US" sz="2400" dirty="0"/>
              <a:t>Email / ali_4401@limu.edu.ly</a:t>
            </a:r>
          </a:p>
        </p:txBody>
      </p:sp>
      <p:sp>
        <p:nvSpPr>
          <p:cNvPr id="6" name="Slide Number Placeholder 5">
            <a:extLst>
              <a:ext uri="{FF2B5EF4-FFF2-40B4-BE49-F238E27FC236}">
                <a16:creationId xmlns:a16="http://schemas.microsoft.com/office/drawing/2014/main" id="{F141708F-8C3A-C0F5-8E3B-62EBF7CE946E}"/>
              </a:ext>
            </a:extLst>
          </p:cNvPr>
          <p:cNvSpPr>
            <a:spLocks noGrp="1"/>
          </p:cNvSpPr>
          <p:nvPr>
            <p:ph type="sldNum" sz="quarter" idx="12"/>
          </p:nvPr>
        </p:nvSpPr>
        <p:spPr/>
        <p:txBody>
          <a:bodyPr/>
          <a:lstStyle/>
          <a:p>
            <a:fld id="{D57F1E4F-1CFF-5643-939E-217C01CDF565}" type="slidenum">
              <a:rPr lang="en-US" smtClean="0"/>
              <a:pPr/>
              <a:t>1</a:t>
            </a:fld>
            <a:endParaRPr lang="en-US" dirty="0"/>
          </a:p>
        </p:txBody>
      </p:sp>
      <p:pic>
        <p:nvPicPr>
          <p:cNvPr id="4" name="Picture 3">
            <a:extLst>
              <a:ext uri="{FF2B5EF4-FFF2-40B4-BE49-F238E27FC236}">
                <a16:creationId xmlns:a16="http://schemas.microsoft.com/office/drawing/2014/main" id="{0B1BB2D7-801C-4144-B21E-125EC875B074}"/>
              </a:ext>
            </a:extLst>
          </p:cNvPr>
          <p:cNvPicPr>
            <a:picLocks noChangeAspect="1"/>
          </p:cNvPicPr>
          <p:nvPr/>
        </p:nvPicPr>
        <p:blipFill>
          <a:blip r:embed="rId2"/>
          <a:stretch>
            <a:fillRect/>
          </a:stretch>
        </p:blipFill>
        <p:spPr>
          <a:xfrm>
            <a:off x="0" y="-16329"/>
            <a:ext cx="883139" cy="922565"/>
          </a:xfrm>
          <a:prstGeom prst="rect">
            <a:avLst/>
          </a:prstGeom>
        </p:spPr>
      </p:pic>
      <p:pic>
        <p:nvPicPr>
          <p:cNvPr id="5" name="Picture 4">
            <a:extLst>
              <a:ext uri="{FF2B5EF4-FFF2-40B4-BE49-F238E27FC236}">
                <a16:creationId xmlns:a16="http://schemas.microsoft.com/office/drawing/2014/main" id="{307EFB40-B231-4976-9F26-22075DF06F40}"/>
              </a:ext>
            </a:extLst>
          </p:cNvPr>
          <p:cNvPicPr>
            <a:picLocks noChangeAspect="1"/>
          </p:cNvPicPr>
          <p:nvPr/>
        </p:nvPicPr>
        <p:blipFill>
          <a:blip r:embed="rId3"/>
          <a:stretch>
            <a:fillRect/>
          </a:stretch>
        </p:blipFill>
        <p:spPr>
          <a:xfrm>
            <a:off x="11055987" y="-16329"/>
            <a:ext cx="1136013" cy="1181913"/>
          </a:xfrm>
          <a:prstGeom prst="rect">
            <a:avLst/>
          </a:prstGeom>
        </p:spPr>
      </p:pic>
      <p:sp>
        <p:nvSpPr>
          <p:cNvPr id="7" name="TextBox 6">
            <a:extLst>
              <a:ext uri="{FF2B5EF4-FFF2-40B4-BE49-F238E27FC236}">
                <a16:creationId xmlns:a16="http://schemas.microsoft.com/office/drawing/2014/main" id="{E71126B7-0FC8-4977-B31D-FBCD182C7885}"/>
              </a:ext>
            </a:extLst>
          </p:cNvPr>
          <p:cNvSpPr txBox="1"/>
          <p:nvPr/>
        </p:nvSpPr>
        <p:spPr>
          <a:xfrm>
            <a:off x="2274458" y="142546"/>
            <a:ext cx="7951694" cy="646331"/>
          </a:xfrm>
          <a:prstGeom prst="rect">
            <a:avLst/>
          </a:prstGeom>
          <a:noFill/>
        </p:spPr>
        <p:txBody>
          <a:bodyPr wrap="square">
            <a:spAutoFit/>
          </a:bodyPr>
          <a:lstStyle/>
          <a:p>
            <a:pPr algn="ctr"/>
            <a:r>
              <a:rPr lang="en-US" sz="3600" dirty="0"/>
              <a:t>Libyan International Medical University</a:t>
            </a:r>
          </a:p>
        </p:txBody>
      </p:sp>
      <p:sp>
        <p:nvSpPr>
          <p:cNvPr id="9" name="TextBox 8">
            <a:extLst>
              <a:ext uri="{FF2B5EF4-FFF2-40B4-BE49-F238E27FC236}">
                <a16:creationId xmlns:a16="http://schemas.microsoft.com/office/drawing/2014/main" id="{D7F38079-68AD-4941-8BEA-479CA289C7F9}"/>
              </a:ext>
            </a:extLst>
          </p:cNvPr>
          <p:cNvSpPr txBox="1"/>
          <p:nvPr/>
        </p:nvSpPr>
        <p:spPr>
          <a:xfrm>
            <a:off x="2206606" y="801328"/>
            <a:ext cx="7778787" cy="646331"/>
          </a:xfrm>
          <a:prstGeom prst="rect">
            <a:avLst/>
          </a:prstGeom>
          <a:noFill/>
        </p:spPr>
        <p:txBody>
          <a:bodyPr wrap="square">
            <a:spAutoFit/>
          </a:bodyPr>
          <a:lstStyle/>
          <a:p>
            <a:pPr algn="ctr"/>
            <a:r>
              <a:rPr lang="en-US" sz="3600" dirty="0"/>
              <a:t>Faculty of Business </a:t>
            </a:r>
            <a:r>
              <a:rPr lang="en-US" sz="3600" dirty="0" smtClean="0"/>
              <a:t>Administration</a:t>
            </a:r>
            <a:endParaRPr lang="en-US" sz="3600" dirty="0"/>
          </a:p>
        </p:txBody>
      </p:sp>
    </p:spTree>
    <p:extLst>
      <p:ext uri="{BB962C8B-B14F-4D97-AF65-F5344CB8AC3E}">
        <p14:creationId xmlns:p14="http://schemas.microsoft.com/office/powerpoint/2010/main" val="18673225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03B7D-36E0-4165-9361-F911B23592C5}"/>
              </a:ext>
            </a:extLst>
          </p:cNvPr>
          <p:cNvSpPr>
            <a:spLocks noGrp="1"/>
          </p:cNvSpPr>
          <p:nvPr>
            <p:ph type="title"/>
          </p:nvPr>
        </p:nvSpPr>
        <p:spPr>
          <a:xfrm>
            <a:off x="1030287" y="2700866"/>
            <a:ext cx="10131425" cy="1456267"/>
          </a:xfrm>
        </p:spPr>
        <p:txBody>
          <a:bodyPr>
            <a:normAutofit/>
          </a:bodyPr>
          <a:lstStyle/>
          <a:p>
            <a:pPr algn="ctr"/>
            <a:r>
              <a:rPr lang="en-US" sz="6000" b="1" i="1" dirty="0">
                <a:effectLst>
                  <a:outerShdw blurRad="38100" dist="38100" dir="2700000" algn="tl">
                    <a:srgbClr val="000000">
                      <a:alpha val="43137"/>
                    </a:srgbClr>
                  </a:outerShdw>
                </a:effectLst>
              </a:rPr>
              <a:t>Thank you all</a:t>
            </a:r>
          </a:p>
        </p:txBody>
      </p:sp>
      <p:sp>
        <p:nvSpPr>
          <p:cNvPr id="3" name="Slide Number Placeholder 2">
            <a:extLst>
              <a:ext uri="{FF2B5EF4-FFF2-40B4-BE49-F238E27FC236}">
                <a16:creationId xmlns:a16="http://schemas.microsoft.com/office/drawing/2014/main" id="{FE428550-52FA-B43A-5D25-2483E7B2196E}"/>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4009984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1383B-4C8D-4E4F-891B-8DDAB06D674B}"/>
              </a:ext>
            </a:extLst>
          </p:cNvPr>
          <p:cNvSpPr>
            <a:spLocks noGrp="1"/>
          </p:cNvSpPr>
          <p:nvPr>
            <p:ph type="title"/>
          </p:nvPr>
        </p:nvSpPr>
        <p:spPr>
          <a:xfrm>
            <a:off x="1086643" y="190500"/>
            <a:ext cx="10018713" cy="1752599"/>
          </a:xfrm>
        </p:spPr>
        <p:txBody>
          <a:bodyPr/>
          <a:lstStyle/>
          <a:p>
            <a:pPr algn="ctr"/>
            <a:r>
              <a:rPr lang="en-US" b="1" dirty="0"/>
              <a:t>Table of content</a:t>
            </a:r>
          </a:p>
        </p:txBody>
      </p:sp>
      <p:sp>
        <p:nvSpPr>
          <p:cNvPr id="3" name="Content Placeholder 2">
            <a:extLst>
              <a:ext uri="{FF2B5EF4-FFF2-40B4-BE49-F238E27FC236}">
                <a16:creationId xmlns:a16="http://schemas.microsoft.com/office/drawing/2014/main" id="{355A351F-A78B-4937-9395-37AB361DD1F1}"/>
              </a:ext>
            </a:extLst>
          </p:cNvPr>
          <p:cNvSpPr>
            <a:spLocks noGrp="1"/>
          </p:cNvSpPr>
          <p:nvPr>
            <p:ph idx="1"/>
          </p:nvPr>
        </p:nvSpPr>
        <p:spPr/>
        <p:txBody>
          <a:bodyPr>
            <a:noAutofit/>
          </a:bodyPr>
          <a:lstStyle/>
          <a:p>
            <a:r>
              <a:rPr lang="en-US" sz="2800" dirty="0"/>
              <a:t>Definition</a:t>
            </a:r>
          </a:p>
          <a:p>
            <a:r>
              <a:rPr lang="en-US" sz="2800" dirty="0"/>
              <a:t>Types</a:t>
            </a:r>
          </a:p>
          <a:p>
            <a:r>
              <a:rPr lang="en-US" sz="2800" dirty="0"/>
              <a:t>Example</a:t>
            </a:r>
          </a:p>
          <a:p>
            <a:r>
              <a:rPr lang="en-US" sz="2800" dirty="0"/>
              <a:t>Importance</a:t>
            </a:r>
          </a:p>
          <a:p>
            <a:r>
              <a:rPr lang="en-US" sz="2800" dirty="0"/>
              <a:t>Conclusion</a:t>
            </a:r>
          </a:p>
          <a:p>
            <a:r>
              <a:rPr lang="en-US" sz="2800" dirty="0" err="1"/>
              <a:t>Refrance</a:t>
            </a:r>
            <a:endParaRPr lang="en-US" sz="2800" dirty="0"/>
          </a:p>
        </p:txBody>
      </p:sp>
      <p:sp>
        <p:nvSpPr>
          <p:cNvPr id="4" name="Slide Number Placeholder 3">
            <a:extLst>
              <a:ext uri="{FF2B5EF4-FFF2-40B4-BE49-F238E27FC236}">
                <a16:creationId xmlns:a16="http://schemas.microsoft.com/office/drawing/2014/main" id="{7D7EA7AC-548D-BCE3-B2BA-9C4BAE39E5FF}"/>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798086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5B4BD-E277-4F26-BB19-F9BFCFF61DEA}"/>
              </a:ext>
            </a:extLst>
          </p:cNvPr>
          <p:cNvSpPr>
            <a:spLocks noGrp="1"/>
          </p:cNvSpPr>
          <p:nvPr>
            <p:ph type="title"/>
          </p:nvPr>
        </p:nvSpPr>
        <p:spPr/>
        <p:txBody>
          <a:bodyPr>
            <a:normAutofit/>
          </a:bodyPr>
          <a:lstStyle/>
          <a:p>
            <a:pPr algn="ctr"/>
            <a:r>
              <a:rPr lang="en-US" sz="4400" dirty="0">
                <a:effectLst>
                  <a:outerShdw blurRad="38100" dist="38100" dir="2700000" algn="tl">
                    <a:srgbClr val="000000">
                      <a:alpha val="43137"/>
                    </a:srgbClr>
                  </a:outerShdw>
                </a:effectLst>
              </a:rPr>
              <a:t>THE DEFINITION</a:t>
            </a:r>
          </a:p>
        </p:txBody>
      </p:sp>
      <p:sp>
        <p:nvSpPr>
          <p:cNvPr id="3" name="Content Placeholder 2">
            <a:extLst>
              <a:ext uri="{FF2B5EF4-FFF2-40B4-BE49-F238E27FC236}">
                <a16:creationId xmlns:a16="http://schemas.microsoft.com/office/drawing/2014/main" id="{8CD92F18-5EC8-4100-90DF-0F8912F7140E}"/>
              </a:ext>
            </a:extLst>
          </p:cNvPr>
          <p:cNvSpPr>
            <a:spLocks noGrp="1"/>
          </p:cNvSpPr>
          <p:nvPr>
            <p:ph idx="1"/>
          </p:nvPr>
        </p:nvSpPr>
        <p:spPr/>
        <p:txBody>
          <a:bodyPr>
            <a:normAutofit/>
          </a:bodyPr>
          <a:lstStyle/>
          <a:p>
            <a:pPr algn="just"/>
            <a:r>
              <a:rPr lang="en-US" sz="3200" dirty="0"/>
              <a:t>Corporate social responsibility (CSR) refers to policies that businesses implement as a part of corporate governance to guarantee that their business practices are moral and advantageous to society.</a:t>
            </a:r>
          </a:p>
          <a:p>
            <a:endParaRPr lang="en-US" sz="3200" dirty="0"/>
          </a:p>
        </p:txBody>
      </p:sp>
      <p:sp>
        <p:nvSpPr>
          <p:cNvPr id="4" name="Slide Number Placeholder 3">
            <a:extLst>
              <a:ext uri="{FF2B5EF4-FFF2-40B4-BE49-F238E27FC236}">
                <a16:creationId xmlns:a16="http://schemas.microsoft.com/office/drawing/2014/main" id="{5C256B8C-6ED9-535E-B925-3F76EAE99E62}"/>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3410868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181D7-C46B-4DC4-812C-3E7C611271DB}"/>
              </a:ext>
            </a:extLst>
          </p:cNvPr>
          <p:cNvSpPr>
            <a:spLocks noGrp="1"/>
          </p:cNvSpPr>
          <p:nvPr>
            <p:ph type="title"/>
          </p:nvPr>
        </p:nvSpPr>
        <p:spPr>
          <a:xfrm>
            <a:off x="1086643" y="190500"/>
            <a:ext cx="10018713" cy="1752599"/>
          </a:xfrm>
        </p:spPr>
        <p:txBody>
          <a:bodyPr>
            <a:normAutofit/>
          </a:bodyPr>
          <a:lstStyle/>
          <a:p>
            <a:r>
              <a:rPr lang="en-US" sz="4000" dirty="0">
                <a:effectLst>
                  <a:outerShdw blurRad="38100" dist="38100" dir="2700000" algn="tl">
                    <a:srgbClr val="000000">
                      <a:alpha val="43137"/>
                    </a:srgbClr>
                  </a:outerShdw>
                </a:effectLst>
              </a:rPr>
              <a:t>TYPES  OF  CSR</a:t>
            </a:r>
          </a:p>
        </p:txBody>
      </p:sp>
      <p:sp>
        <p:nvSpPr>
          <p:cNvPr id="3" name="Content Placeholder 2">
            <a:extLst>
              <a:ext uri="{FF2B5EF4-FFF2-40B4-BE49-F238E27FC236}">
                <a16:creationId xmlns:a16="http://schemas.microsoft.com/office/drawing/2014/main" id="{23583606-992C-482D-9EDE-D73088E08E60}"/>
              </a:ext>
            </a:extLst>
          </p:cNvPr>
          <p:cNvSpPr>
            <a:spLocks noGrp="1"/>
          </p:cNvSpPr>
          <p:nvPr>
            <p:ph idx="1"/>
          </p:nvPr>
        </p:nvSpPr>
        <p:spPr/>
        <p:txBody>
          <a:bodyPr>
            <a:normAutofit/>
          </a:bodyPr>
          <a:lstStyle/>
          <a:p>
            <a:r>
              <a:rPr lang="en-US" sz="3200" dirty="0"/>
              <a:t>Social and environmental responsibility</a:t>
            </a:r>
          </a:p>
          <a:p>
            <a:r>
              <a:rPr lang="en-US" sz="3200" dirty="0"/>
              <a:t>Human rights and ethics</a:t>
            </a:r>
          </a:p>
          <a:p>
            <a:r>
              <a:rPr lang="en-US" sz="3200" dirty="0"/>
              <a:t>charitable duty</a:t>
            </a:r>
          </a:p>
          <a:p>
            <a:r>
              <a:rPr lang="en-US" sz="3200" dirty="0"/>
              <a:t>Corporate economic responsibility</a:t>
            </a:r>
          </a:p>
          <a:p>
            <a:endParaRPr lang="en-US" sz="3200" dirty="0"/>
          </a:p>
        </p:txBody>
      </p:sp>
      <p:sp>
        <p:nvSpPr>
          <p:cNvPr id="4" name="Slide Number Placeholder 3">
            <a:extLst>
              <a:ext uri="{FF2B5EF4-FFF2-40B4-BE49-F238E27FC236}">
                <a16:creationId xmlns:a16="http://schemas.microsoft.com/office/drawing/2014/main" id="{15F895C8-78B3-B2EB-F532-27E17A80FA17}"/>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788202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C94E5-9C33-5FC6-C7DA-C0AD5367317A}"/>
              </a:ext>
            </a:extLst>
          </p:cNvPr>
          <p:cNvSpPr>
            <a:spLocks noGrp="1"/>
          </p:cNvSpPr>
          <p:nvPr>
            <p:ph type="title"/>
          </p:nvPr>
        </p:nvSpPr>
        <p:spPr>
          <a:xfrm>
            <a:off x="1086643" y="8965"/>
            <a:ext cx="10018713" cy="1752599"/>
          </a:xfrm>
        </p:spPr>
        <p:txBody>
          <a:bodyPr>
            <a:normAutofit/>
          </a:bodyPr>
          <a:lstStyle/>
          <a:p>
            <a:pPr algn="ctr"/>
            <a:r>
              <a:rPr lang="en-US" dirty="0"/>
              <a:t>THE EXAMPLES</a:t>
            </a:r>
            <a:endParaRPr lang="en-US" sz="4000" dirty="0"/>
          </a:p>
        </p:txBody>
      </p:sp>
      <p:sp>
        <p:nvSpPr>
          <p:cNvPr id="3" name="Content Placeholder 2">
            <a:extLst>
              <a:ext uri="{FF2B5EF4-FFF2-40B4-BE49-F238E27FC236}">
                <a16:creationId xmlns:a16="http://schemas.microsoft.com/office/drawing/2014/main" id="{3934AFD1-6E44-5532-7546-48A383FAFB12}"/>
              </a:ext>
            </a:extLst>
          </p:cNvPr>
          <p:cNvSpPr>
            <a:spLocks noGrp="1"/>
          </p:cNvSpPr>
          <p:nvPr>
            <p:ph idx="1"/>
          </p:nvPr>
        </p:nvSpPr>
        <p:spPr>
          <a:xfrm>
            <a:off x="1208726" y="2252247"/>
            <a:ext cx="10018713" cy="3124201"/>
          </a:xfrm>
        </p:spPr>
        <p:txBody>
          <a:bodyPr>
            <a:noAutofit/>
          </a:bodyPr>
          <a:lstStyle/>
          <a:p>
            <a:pPr algn="just"/>
            <a:r>
              <a:rPr lang="en-US" sz="2000" dirty="0"/>
              <a:t>Social and environmental responsibility: </a:t>
            </a:r>
            <a:r>
              <a:rPr lang="en-US" sz="2000" dirty="0">
                <a:solidFill>
                  <a:schemeClr val="accent1">
                    <a:lumMod val="75000"/>
                  </a:schemeClr>
                </a:solidFill>
              </a:rPr>
              <a:t>Socially responsible employment policies enable firms attract, develop, and manage people while valuing them as investments</a:t>
            </a:r>
          </a:p>
          <a:p>
            <a:pPr algn="just"/>
            <a:endParaRPr lang="en-US" sz="2000" dirty="0">
              <a:solidFill>
                <a:schemeClr val="accent1">
                  <a:lumMod val="75000"/>
                </a:schemeClr>
              </a:solidFill>
            </a:endParaRPr>
          </a:p>
          <a:p>
            <a:pPr algn="just"/>
            <a:r>
              <a:rPr lang="en-US" sz="2000" dirty="0"/>
              <a:t>Human rights and ethics: </a:t>
            </a:r>
            <a:r>
              <a:rPr lang="en-US" sz="2000" dirty="0">
                <a:solidFill>
                  <a:schemeClr val="accent3">
                    <a:lumMod val="75000"/>
                  </a:schemeClr>
                </a:solidFill>
              </a:rPr>
              <a:t>the ability for a person to freely express thoughts or opinions</a:t>
            </a:r>
          </a:p>
          <a:p>
            <a:pPr algn="just"/>
            <a:endParaRPr lang="en-US" sz="2000" dirty="0">
              <a:solidFill>
                <a:schemeClr val="accent3">
                  <a:lumMod val="75000"/>
                </a:schemeClr>
              </a:solidFill>
            </a:endParaRPr>
          </a:p>
          <a:p>
            <a:pPr algn="just"/>
            <a:r>
              <a:rPr lang="en-US" sz="2000" dirty="0">
                <a:solidFill>
                  <a:schemeClr val="tx1">
                    <a:lumMod val="85000"/>
                    <a:lumOff val="15000"/>
                  </a:schemeClr>
                </a:solidFill>
              </a:rPr>
              <a:t>Charitable duty: </a:t>
            </a:r>
            <a:r>
              <a:rPr lang="en-US" sz="2000" dirty="0">
                <a:solidFill>
                  <a:schemeClr val="accent1">
                    <a:lumMod val="75000"/>
                  </a:schemeClr>
                </a:solidFill>
              </a:rPr>
              <a:t>Almsgiving. Giving the money you have with someone more in need, without looking at who it is, is regarded the philanthropic gesture par excellence in modern capitalist society</a:t>
            </a:r>
          </a:p>
          <a:p>
            <a:pPr algn="just"/>
            <a:endParaRPr lang="en-US" sz="2000" dirty="0">
              <a:solidFill>
                <a:schemeClr val="accent1">
                  <a:lumMod val="75000"/>
                </a:schemeClr>
              </a:solidFill>
            </a:endParaRPr>
          </a:p>
          <a:p>
            <a:pPr algn="just"/>
            <a:r>
              <a:rPr lang="en-US" sz="2000" dirty="0">
                <a:solidFill>
                  <a:schemeClr val="tx1">
                    <a:lumMod val="95000"/>
                    <a:lumOff val="5000"/>
                  </a:schemeClr>
                </a:solidFill>
              </a:rPr>
              <a:t>Corporate economic responsibility: </a:t>
            </a:r>
            <a:r>
              <a:rPr lang="en-US" sz="2000" dirty="0">
                <a:solidFill>
                  <a:schemeClr val="accent3">
                    <a:lumMod val="75000"/>
                  </a:schemeClr>
                </a:solidFill>
              </a:rPr>
              <a:t>Profit generation is an organization's first and most important economic responsibility. Profit is critical for any business organization to survive and grow in the market.</a:t>
            </a:r>
          </a:p>
        </p:txBody>
      </p:sp>
      <p:sp>
        <p:nvSpPr>
          <p:cNvPr id="4" name="Slide Number Placeholder 3">
            <a:extLst>
              <a:ext uri="{FF2B5EF4-FFF2-40B4-BE49-F238E27FC236}">
                <a16:creationId xmlns:a16="http://schemas.microsoft.com/office/drawing/2014/main" id="{6A9A993D-3DFF-C5D5-97DE-AB7E4DF67301}"/>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996475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56415-A037-422E-8040-E907F49F056A}"/>
              </a:ext>
            </a:extLst>
          </p:cNvPr>
          <p:cNvSpPr>
            <a:spLocks noGrp="1"/>
          </p:cNvSpPr>
          <p:nvPr>
            <p:ph type="title"/>
          </p:nvPr>
        </p:nvSpPr>
        <p:spPr>
          <a:xfrm>
            <a:off x="1086643" y="135"/>
            <a:ext cx="10018713" cy="1752599"/>
          </a:xfrm>
        </p:spPr>
        <p:txBody>
          <a:bodyPr>
            <a:normAutofit/>
          </a:bodyPr>
          <a:lstStyle/>
          <a:p>
            <a:pPr algn="ctr"/>
            <a:r>
              <a:rPr lang="en-US" dirty="0">
                <a:effectLst>
                  <a:outerShdw blurRad="38100" dist="38100" dir="2700000" algn="tl">
                    <a:srgbClr val="000000">
                      <a:alpha val="43137"/>
                    </a:srgbClr>
                  </a:outerShdw>
                </a:effectLst>
              </a:rPr>
              <a:t>THE IMPORTANC</a:t>
            </a:r>
            <a:endParaRPr lang="en-US" sz="4000" dirty="0">
              <a:effectLst>
                <a:outerShdw blurRad="38100" dist="38100" dir="2700000" algn="tl">
                  <a:srgbClr val="000000">
                    <a:alpha val="43137"/>
                  </a:srgbClr>
                </a:outerShdw>
              </a:effectLst>
            </a:endParaRPr>
          </a:p>
        </p:txBody>
      </p:sp>
      <p:sp>
        <p:nvSpPr>
          <p:cNvPr id="7" name="Content Placeholder 6">
            <a:extLst>
              <a:ext uri="{FF2B5EF4-FFF2-40B4-BE49-F238E27FC236}">
                <a16:creationId xmlns:a16="http://schemas.microsoft.com/office/drawing/2014/main" id="{5A1D6559-C472-4A87-B53B-1003E12BA2E0}"/>
              </a:ext>
            </a:extLst>
          </p:cNvPr>
          <p:cNvSpPr>
            <a:spLocks noGrp="1"/>
          </p:cNvSpPr>
          <p:nvPr>
            <p:ph idx="1"/>
          </p:nvPr>
        </p:nvSpPr>
        <p:spPr>
          <a:xfrm>
            <a:off x="1086642" y="2247832"/>
            <a:ext cx="10018713" cy="3124201"/>
          </a:xfrm>
        </p:spPr>
        <p:txBody>
          <a:bodyPr>
            <a:normAutofit/>
          </a:bodyPr>
          <a:lstStyle/>
          <a:p>
            <a:pPr algn="just"/>
            <a:r>
              <a:rPr lang="en-US" sz="3200" dirty="0"/>
              <a:t>It's crucial that your business conducts itself with a sense of social responsibility. It is seen as good practice for you to consider social and environmental issues, even though it is not required by law.</a:t>
            </a:r>
          </a:p>
        </p:txBody>
      </p:sp>
      <p:sp>
        <p:nvSpPr>
          <p:cNvPr id="3" name="Slide Number Placeholder 2">
            <a:extLst>
              <a:ext uri="{FF2B5EF4-FFF2-40B4-BE49-F238E27FC236}">
                <a16:creationId xmlns:a16="http://schemas.microsoft.com/office/drawing/2014/main" id="{0F2892D3-7DA6-6537-DEE4-82E81ED43369}"/>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2502361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D2E07-96CA-DF63-337D-E3358A7E3B74}"/>
              </a:ext>
            </a:extLst>
          </p:cNvPr>
          <p:cNvSpPr>
            <a:spLocks noGrp="1"/>
          </p:cNvSpPr>
          <p:nvPr>
            <p:ph type="title"/>
          </p:nvPr>
        </p:nvSpPr>
        <p:spPr>
          <a:xfrm>
            <a:off x="1086643" y="121024"/>
            <a:ext cx="10018713" cy="1752599"/>
          </a:xfrm>
        </p:spPr>
        <p:txBody>
          <a:bodyPr/>
          <a:lstStyle/>
          <a:p>
            <a:r>
              <a:rPr lang="en-US" dirty="0"/>
              <a:t>REFLACTION</a:t>
            </a:r>
          </a:p>
        </p:txBody>
      </p:sp>
      <p:sp>
        <p:nvSpPr>
          <p:cNvPr id="3" name="Content Placeholder 2">
            <a:extLst>
              <a:ext uri="{FF2B5EF4-FFF2-40B4-BE49-F238E27FC236}">
                <a16:creationId xmlns:a16="http://schemas.microsoft.com/office/drawing/2014/main" id="{A143B889-85EB-700F-340C-9992980D00E7}"/>
              </a:ext>
            </a:extLst>
          </p:cNvPr>
          <p:cNvSpPr>
            <a:spLocks noGrp="1"/>
          </p:cNvSpPr>
          <p:nvPr>
            <p:ph idx="1"/>
          </p:nvPr>
        </p:nvSpPr>
        <p:spPr>
          <a:xfrm>
            <a:off x="1208726" y="1949822"/>
            <a:ext cx="10018713" cy="3124201"/>
          </a:xfrm>
        </p:spPr>
        <p:txBody>
          <a:bodyPr>
            <a:normAutofit/>
          </a:bodyPr>
          <a:lstStyle/>
          <a:p>
            <a:r>
              <a:rPr lang="en-US" sz="3200" dirty="0"/>
              <a:t>Its necessary for companies to become responsible in their decisions towards society in order to develop the </a:t>
            </a:r>
            <a:r>
              <a:rPr lang="en-US" sz="3200" dirty="0" smtClean="0"/>
              <a:t>economy </a:t>
            </a:r>
            <a:r>
              <a:rPr lang="en-US" sz="3200" dirty="0"/>
              <a:t>and community environment for the better</a:t>
            </a:r>
          </a:p>
        </p:txBody>
      </p:sp>
      <p:sp>
        <p:nvSpPr>
          <p:cNvPr id="4" name="Slide Number Placeholder 3">
            <a:extLst>
              <a:ext uri="{FF2B5EF4-FFF2-40B4-BE49-F238E27FC236}">
                <a16:creationId xmlns:a16="http://schemas.microsoft.com/office/drawing/2014/main" id="{0BABC6B6-27A3-0D55-30AE-9D7D55B1680D}"/>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4015546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A9AC2-F9C4-4CA9-A60A-430C29E56F23}"/>
              </a:ext>
            </a:extLst>
          </p:cNvPr>
          <p:cNvSpPr>
            <a:spLocks noGrp="1"/>
          </p:cNvSpPr>
          <p:nvPr>
            <p:ph type="title"/>
          </p:nvPr>
        </p:nvSpPr>
        <p:spPr>
          <a:xfrm>
            <a:off x="1086643" y="135"/>
            <a:ext cx="10018713" cy="1752599"/>
          </a:xfrm>
        </p:spPr>
        <p:txBody>
          <a:bodyPr>
            <a:normAutofit/>
          </a:bodyPr>
          <a:lstStyle/>
          <a:p>
            <a:pPr algn="ctr"/>
            <a:r>
              <a:rPr lang="en-US" sz="4400" dirty="0"/>
              <a:t>CONCLUSION</a:t>
            </a:r>
          </a:p>
        </p:txBody>
      </p:sp>
      <p:sp>
        <p:nvSpPr>
          <p:cNvPr id="3" name="Content Placeholder 2">
            <a:extLst>
              <a:ext uri="{FF2B5EF4-FFF2-40B4-BE49-F238E27FC236}">
                <a16:creationId xmlns:a16="http://schemas.microsoft.com/office/drawing/2014/main" id="{87A2BA0E-7CB5-485B-BAA0-1EF9A31F0ABF}"/>
              </a:ext>
            </a:extLst>
          </p:cNvPr>
          <p:cNvSpPr>
            <a:spLocks noGrp="1"/>
          </p:cNvSpPr>
          <p:nvPr>
            <p:ph idx="1"/>
          </p:nvPr>
        </p:nvSpPr>
        <p:spPr>
          <a:xfrm>
            <a:off x="1208726" y="2344269"/>
            <a:ext cx="10018713" cy="3124201"/>
          </a:xfrm>
        </p:spPr>
        <p:txBody>
          <a:bodyPr/>
          <a:lstStyle/>
          <a:p>
            <a:pPr algn="just"/>
            <a:r>
              <a:rPr lang="en-US" sz="3200" dirty="0"/>
              <a:t>Corporate social responsibility is more than just a business trend or fad. Businesses that want to stay relevant to new generations and who want to help people in need around the world while increasing their own revenue and efficiency will benefit from embracing CSR.</a:t>
            </a:r>
          </a:p>
          <a:p>
            <a:endParaRPr lang="en-US" dirty="0"/>
          </a:p>
        </p:txBody>
      </p:sp>
      <p:sp>
        <p:nvSpPr>
          <p:cNvPr id="4" name="Slide Number Placeholder 3">
            <a:extLst>
              <a:ext uri="{FF2B5EF4-FFF2-40B4-BE49-F238E27FC236}">
                <a16:creationId xmlns:a16="http://schemas.microsoft.com/office/drawing/2014/main" id="{981DB099-CDD8-1853-B07F-C8275022F095}"/>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2586635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3549A-B6F9-4C1B-A46C-419D04209B52}"/>
              </a:ext>
            </a:extLst>
          </p:cNvPr>
          <p:cNvSpPr>
            <a:spLocks noGrp="1"/>
          </p:cNvSpPr>
          <p:nvPr>
            <p:ph type="title"/>
          </p:nvPr>
        </p:nvSpPr>
        <p:spPr>
          <a:xfrm>
            <a:off x="1484310" y="135"/>
            <a:ext cx="10018713" cy="1752599"/>
          </a:xfrm>
        </p:spPr>
        <p:txBody>
          <a:bodyPr>
            <a:normAutofit/>
          </a:bodyPr>
          <a:lstStyle/>
          <a:p>
            <a:pPr algn="ctr"/>
            <a:r>
              <a:rPr lang="en-US" b="1" dirty="0"/>
              <a:t>REFRENCE</a:t>
            </a:r>
            <a:endParaRPr lang="en-US" sz="4000" b="1" dirty="0"/>
          </a:p>
        </p:txBody>
      </p:sp>
      <p:sp>
        <p:nvSpPr>
          <p:cNvPr id="3" name="Content Placeholder 2">
            <a:extLst>
              <a:ext uri="{FF2B5EF4-FFF2-40B4-BE49-F238E27FC236}">
                <a16:creationId xmlns:a16="http://schemas.microsoft.com/office/drawing/2014/main" id="{AF38DEE1-A3A6-42D8-A871-A15D5C9FD613}"/>
              </a:ext>
            </a:extLst>
          </p:cNvPr>
          <p:cNvSpPr>
            <a:spLocks noGrp="1"/>
          </p:cNvSpPr>
          <p:nvPr>
            <p:ph idx="1"/>
          </p:nvPr>
        </p:nvSpPr>
        <p:spPr/>
        <p:txBody>
          <a:bodyPr>
            <a:normAutofit/>
          </a:bodyPr>
          <a:lstStyle/>
          <a:p>
            <a:r>
              <a:rPr lang="en-US" sz="3200" dirty="0"/>
              <a:t>Baruch, J., Joey </a:t>
            </a:r>
            <a:r>
              <a:rPr lang="en-US" sz="3200" dirty="0" err="1"/>
              <a:t>BaruchJoey</a:t>
            </a:r>
            <a:r>
              <a:rPr lang="en-US" sz="3200" dirty="0"/>
              <a:t> Baruch                    3, &amp;amp; </a:t>
            </a:r>
            <a:r>
              <a:rPr lang="en-US" sz="3200" dirty="0" err="1"/>
              <a:t>DevEmperorDevEmperor</a:t>
            </a:r>
            <a:r>
              <a:rPr lang="en-US" sz="3200" dirty="0"/>
              <a:t>                    1133 bronze badges. (1969, June 1). How to get real webpage of a bing.com/ck/a page? Stack Overflow. Retrieved March 21, 2023.</a:t>
            </a:r>
          </a:p>
          <a:p>
            <a:endParaRPr lang="en-US" sz="3200" dirty="0"/>
          </a:p>
        </p:txBody>
      </p:sp>
      <p:sp>
        <p:nvSpPr>
          <p:cNvPr id="4" name="Slide Number Placeholder 3">
            <a:extLst>
              <a:ext uri="{FF2B5EF4-FFF2-40B4-BE49-F238E27FC236}">
                <a16:creationId xmlns:a16="http://schemas.microsoft.com/office/drawing/2014/main" id="{EF99D632-FA5B-140F-C2EF-2F29D02A7AA3}"/>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10187715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513</TotalTime>
  <Words>357</Words>
  <Application>Microsoft Office PowerPoint</Application>
  <PresentationFormat>Widescreen</PresentationFormat>
  <Paragraphs>47</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Corbel</vt:lpstr>
      <vt:lpstr>Parallax</vt:lpstr>
      <vt:lpstr>Corporate social responsibility (CSR)</vt:lpstr>
      <vt:lpstr>Table of content</vt:lpstr>
      <vt:lpstr>THE DEFINITION</vt:lpstr>
      <vt:lpstr>TYPES  OF  CSR</vt:lpstr>
      <vt:lpstr>THE EXAMPLES</vt:lpstr>
      <vt:lpstr>THE IMPORTANC</vt:lpstr>
      <vt:lpstr>REFLACTION</vt:lpstr>
      <vt:lpstr>CONCLUSION</vt:lpstr>
      <vt:lpstr>REFRENCE</vt:lpstr>
      <vt:lpstr>Thank you all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 Moftah</dc:creator>
  <cp:lastModifiedBy>Maher Fattouh</cp:lastModifiedBy>
  <cp:revision>7</cp:revision>
  <dcterms:created xsi:type="dcterms:W3CDTF">2023-03-21T18:13:04Z</dcterms:created>
  <dcterms:modified xsi:type="dcterms:W3CDTF">2023-05-04T07:14:10Z</dcterms:modified>
</cp:coreProperties>
</file>