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3"/>
  </p:notesMasterIdLst>
  <p:sldIdLst>
    <p:sldId id="257" r:id="rId2"/>
    <p:sldId id="258" r:id="rId3"/>
    <p:sldId id="259" r:id="rId4"/>
    <p:sldId id="260" r:id="rId5"/>
    <p:sldId id="261" r:id="rId6"/>
    <p:sldId id="262" r:id="rId7"/>
    <p:sldId id="265" r:id="rId8"/>
    <p:sldId id="266" r:id="rId9"/>
    <p:sldId id="267" r:id="rId10"/>
    <p:sldId id="264" r:id="rId11"/>
    <p:sldId id="27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UYA" initials="R" lastIdx="2" clrIdx="0">
    <p:extLst>
      <p:ext uri="{19B8F6BF-5375-455C-9EA6-DF929625EA0E}">
        <p15:presenceInfo xmlns:p15="http://schemas.microsoft.com/office/powerpoint/2012/main" userId="ROUY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6" d="100"/>
          <a:sy n="76" d="100"/>
        </p:scale>
        <p:origin x="27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D3A58F64-35FF-4762-B098-8ACF6DAEECA3}" type="datetimeFigureOut">
              <a:rPr lang="ar-LY" smtClean="0"/>
              <a:t>25/07/1444</a:t>
            </a:fld>
            <a:endParaRPr lang="ar-LY"/>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85C415B0-1A48-48DC-81BB-FBDD5561A7D6}" type="slidenum">
              <a:rPr lang="ar-LY" smtClean="0"/>
              <a:t>‹#›</a:t>
            </a:fld>
            <a:endParaRPr lang="ar-LY"/>
          </a:p>
        </p:txBody>
      </p:sp>
    </p:spTree>
    <p:extLst>
      <p:ext uri="{BB962C8B-B14F-4D97-AF65-F5344CB8AC3E}">
        <p14:creationId xmlns:p14="http://schemas.microsoft.com/office/powerpoint/2010/main" val="229260422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7347FD-B424-49AC-A3FD-E98A6FB659A6}" type="datetime8">
              <a:rPr lang="ar-LY" smtClean="0"/>
              <a:t>15 شباط، 23</a:t>
            </a:fld>
            <a:endParaRPr lang="ar-LY"/>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ar-LY"/>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D7243F5-5298-48FA-A30E-A1AB4D950D6A}" type="slidenum">
              <a:rPr lang="ar-LY" smtClean="0"/>
              <a:t>‹#›</a:t>
            </a:fld>
            <a:endParaRPr lang="ar-LY"/>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50226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CDFC93E8-1000-4506-870D-D91EAAC49767}" type="datetime8">
              <a:rPr lang="ar-LY" smtClean="0"/>
              <a:t>15 شباط، 23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D7243F5-5298-48FA-A30E-A1AB4D950D6A}" type="slidenum">
              <a:rPr lang="ar-LY" smtClean="0"/>
              <a:t>‹#›</a:t>
            </a:fld>
            <a:endParaRPr lang="ar-LY"/>
          </a:p>
        </p:txBody>
      </p:sp>
    </p:spTree>
    <p:extLst>
      <p:ext uri="{BB962C8B-B14F-4D97-AF65-F5344CB8AC3E}">
        <p14:creationId xmlns:p14="http://schemas.microsoft.com/office/powerpoint/2010/main" val="3955133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E1CDF2B-0839-4914-9E33-B86CAEC88F52}" type="datetime8">
              <a:rPr lang="ar-LY" smtClean="0"/>
              <a:t>15 شباط، 23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D7243F5-5298-48FA-A30E-A1AB4D950D6A}" type="slidenum">
              <a:rPr lang="ar-LY" smtClean="0"/>
              <a:t>‹#›</a:t>
            </a:fld>
            <a:endParaRPr lang="ar-LY"/>
          </a:p>
        </p:txBody>
      </p:sp>
    </p:spTree>
    <p:extLst>
      <p:ext uri="{BB962C8B-B14F-4D97-AF65-F5344CB8AC3E}">
        <p14:creationId xmlns:p14="http://schemas.microsoft.com/office/powerpoint/2010/main" val="3805904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3DAF187F-F308-4930-80C3-A13236DD63B4}" type="datetime8">
              <a:rPr lang="ar-LY" smtClean="0"/>
              <a:t>15 شباط، 23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1D7243F5-5298-48FA-A30E-A1AB4D950D6A}" type="slidenum">
              <a:rPr lang="ar-LY" smtClean="0"/>
              <a:t>‹#›</a:t>
            </a:fld>
            <a:endParaRPr lang="ar-LY"/>
          </a:p>
        </p:txBody>
      </p:sp>
    </p:spTree>
    <p:extLst>
      <p:ext uri="{BB962C8B-B14F-4D97-AF65-F5344CB8AC3E}">
        <p14:creationId xmlns:p14="http://schemas.microsoft.com/office/powerpoint/2010/main" val="1986263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67E81DC-F485-4589-85AD-C8C5FD3C4659}" type="datetime8">
              <a:rPr lang="ar-LY" smtClean="0"/>
              <a:t>15 شباط، 23</a:t>
            </a:fld>
            <a:endParaRPr lang="ar-LY"/>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ar-LY"/>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D7243F5-5298-48FA-A30E-A1AB4D950D6A}" type="slidenum">
              <a:rPr lang="ar-LY" smtClean="0"/>
              <a:t>‹#›</a:t>
            </a:fld>
            <a:endParaRPr lang="ar-LY"/>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2999316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410A1236-6DEE-4945-A001-2237AACEFE50}" type="datetime8">
              <a:rPr lang="ar-LY" smtClean="0"/>
              <a:t>15 شباط، 23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1D7243F5-5298-48FA-A30E-A1AB4D950D6A}" type="slidenum">
              <a:rPr lang="ar-LY" smtClean="0"/>
              <a:t>‹#›</a:t>
            </a:fld>
            <a:endParaRPr lang="ar-LY"/>
          </a:p>
        </p:txBody>
      </p:sp>
    </p:spTree>
    <p:extLst>
      <p:ext uri="{BB962C8B-B14F-4D97-AF65-F5344CB8AC3E}">
        <p14:creationId xmlns:p14="http://schemas.microsoft.com/office/powerpoint/2010/main" val="351320891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257300" y="2909102"/>
            <a:ext cx="4800600" cy="299639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633864" y="2909102"/>
            <a:ext cx="4800600" cy="299639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0EA66ADC-E3DE-4927-92B5-366EA963A0F3}" type="datetime8">
              <a:rPr lang="ar-LY" smtClean="0"/>
              <a:t>15 شباط، 23</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1D7243F5-5298-48FA-A30E-A1AB4D950D6A}" type="slidenum">
              <a:rPr lang="ar-LY" smtClean="0"/>
              <a:t>‹#›</a:t>
            </a:fld>
            <a:endParaRPr lang="ar-LY"/>
          </a:p>
        </p:txBody>
      </p:sp>
    </p:spTree>
    <p:extLst>
      <p:ext uri="{BB962C8B-B14F-4D97-AF65-F5344CB8AC3E}">
        <p14:creationId xmlns:p14="http://schemas.microsoft.com/office/powerpoint/2010/main" val="42768346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E267CB26-FECC-4544-A47F-32B39400883B}" type="datetime8">
              <a:rPr lang="ar-LY" smtClean="0"/>
              <a:t>15 شباط، 23</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1D7243F5-5298-48FA-A30E-A1AB4D950D6A}" type="slidenum">
              <a:rPr lang="ar-LY" smtClean="0"/>
              <a:t>‹#›</a:t>
            </a:fld>
            <a:endParaRPr lang="ar-LY"/>
          </a:p>
        </p:txBody>
      </p:sp>
    </p:spTree>
    <p:extLst>
      <p:ext uri="{BB962C8B-B14F-4D97-AF65-F5344CB8AC3E}">
        <p14:creationId xmlns:p14="http://schemas.microsoft.com/office/powerpoint/2010/main" val="4035455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26BC34-E168-4FA3-89B3-A835F89BA39B}" type="datetime8">
              <a:rPr lang="ar-LY" smtClean="0"/>
              <a:t>15 شباط، 23</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1D7243F5-5298-48FA-A30E-A1AB4D950D6A}" type="slidenum">
              <a:rPr lang="ar-LY" smtClean="0"/>
              <a:t>‹#›</a:t>
            </a:fld>
            <a:endParaRPr lang="ar-LY"/>
          </a:p>
        </p:txBody>
      </p:sp>
    </p:spTree>
    <p:extLst>
      <p:ext uri="{BB962C8B-B14F-4D97-AF65-F5344CB8AC3E}">
        <p14:creationId xmlns:p14="http://schemas.microsoft.com/office/powerpoint/2010/main" val="1297927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765051" y="6375679"/>
            <a:ext cx="1233355" cy="348462"/>
          </a:xfrm>
        </p:spPr>
        <p:txBody>
          <a:bodyPr/>
          <a:lstStyle/>
          <a:p>
            <a:fld id="{331B2D67-C474-46F0-98D9-37D1550B8769}" type="datetime8">
              <a:rPr lang="ar-LY" smtClean="0"/>
              <a:t>15 شباط، 23</a:t>
            </a:fld>
            <a:endParaRPr lang="ar-LY"/>
          </a:p>
        </p:txBody>
      </p:sp>
      <p:sp>
        <p:nvSpPr>
          <p:cNvPr id="6" name="Footer Placeholder 5"/>
          <p:cNvSpPr>
            <a:spLocks noGrp="1"/>
          </p:cNvSpPr>
          <p:nvPr>
            <p:ph type="ftr" sz="quarter" idx="11"/>
          </p:nvPr>
        </p:nvSpPr>
        <p:spPr>
          <a:xfrm>
            <a:off x="2103620" y="6375679"/>
            <a:ext cx="3482179" cy="345796"/>
          </a:xfrm>
        </p:spPr>
        <p:txBody>
          <a:bodyPr/>
          <a:lstStyle/>
          <a:p>
            <a:endParaRPr lang="ar-LY"/>
          </a:p>
        </p:txBody>
      </p:sp>
      <p:sp>
        <p:nvSpPr>
          <p:cNvPr id="7" name="Slide Number Placeholder 6"/>
          <p:cNvSpPr>
            <a:spLocks noGrp="1"/>
          </p:cNvSpPr>
          <p:nvPr>
            <p:ph type="sldNum" sz="quarter" idx="12"/>
          </p:nvPr>
        </p:nvSpPr>
        <p:spPr>
          <a:xfrm>
            <a:off x="5691014" y="6375679"/>
            <a:ext cx="1232456" cy="345796"/>
          </a:xfrm>
        </p:spPr>
        <p:txBody>
          <a:bodyPr/>
          <a:lstStyle/>
          <a:p>
            <a:fld id="{1D7243F5-5298-48FA-A30E-A1AB4D950D6A}" type="slidenum">
              <a:rPr lang="ar-LY" smtClean="0"/>
              <a:t>‹#›</a:t>
            </a:fld>
            <a:endParaRPr lang="ar-LY"/>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56304932"/>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765950" y="6375679"/>
            <a:ext cx="1232456" cy="348462"/>
          </a:xfrm>
        </p:spPr>
        <p:txBody>
          <a:bodyPr/>
          <a:lstStyle/>
          <a:p>
            <a:fld id="{F3AE4643-B57B-4510-BE2E-FF3C382F18A7}" type="datetime8">
              <a:rPr lang="ar-LY" smtClean="0"/>
              <a:t>15 شباط، 23</a:t>
            </a:fld>
            <a:endParaRPr lang="ar-LY"/>
          </a:p>
        </p:txBody>
      </p:sp>
      <p:sp>
        <p:nvSpPr>
          <p:cNvPr id="6" name="Footer Placeholder 5"/>
          <p:cNvSpPr>
            <a:spLocks noGrp="1"/>
          </p:cNvSpPr>
          <p:nvPr>
            <p:ph type="ftr" sz="quarter" idx="11"/>
          </p:nvPr>
        </p:nvSpPr>
        <p:spPr>
          <a:xfrm>
            <a:off x="2103621" y="6375679"/>
            <a:ext cx="3482178" cy="345796"/>
          </a:xfrm>
        </p:spPr>
        <p:txBody>
          <a:bodyPr/>
          <a:lstStyle/>
          <a:p>
            <a:endParaRPr lang="ar-LY"/>
          </a:p>
        </p:txBody>
      </p:sp>
      <p:sp>
        <p:nvSpPr>
          <p:cNvPr id="7" name="Slide Number Placeholder 6"/>
          <p:cNvSpPr>
            <a:spLocks noGrp="1"/>
          </p:cNvSpPr>
          <p:nvPr>
            <p:ph type="sldNum" sz="quarter" idx="12"/>
          </p:nvPr>
        </p:nvSpPr>
        <p:spPr>
          <a:xfrm>
            <a:off x="5687568" y="6375679"/>
            <a:ext cx="1234440" cy="345796"/>
          </a:xfrm>
        </p:spPr>
        <p:txBody>
          <a:bodyPr/>
          <a:lstStyle/>
          <a:p>
            <a:fld id="{1D7243F5-5298-48FA-A30E-A1AB4D950D6A}" type="slidenum">
              <a:rPr lang="ar-LY" smtClean="0"/>
              <a:t>‹#›</a:t>
            </a:fld>
            <a:endParaRPr lang="ar-LY"/>
          </a:p>
        </p:txBody>
      </p:sp>
    </p:spTree>
    <p:extLst>
      <p:ext uri="{BB962C8B-B14F-4D97-AF65-F5344CB8AC3E}">
        <p14:creationId xmlns:p14="http://schemas.microsoft.com/office/powerpoint/2010/main" val="4219475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E990DC6-F6FD-4381-92D6-AE834F5760BE}" type="datetime8">
              <a:rPr lang="ar-LY" smtClean="0"/>
              <a:t>15 شباط، 23</a:t>
            </a:fld>
            <a:endParaRPr lang="ar-LY"/>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ar-LY"/>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D7243F5-5298-48FA-A30E-A1AB4D950D6A}" type="slidenum">
              <a:rPr lang="ar-LY" smtClean="0"/>
              <a:t>‹#›</a:t>
            </a:fld>
            <a:endParaRPr lang="ar-LY"/>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392468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1"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r" defTabSz="914400" rtl="1"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r" defTabSz="914400" rtl="1"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r" defTabSz="914400" rtl="1"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r" defTabSz="914400" rtl="1"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r" defTabSz="914400" rtl="1"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r" defTabSz="914400" rtl="1"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r" defTabSz="914400" rtl="1"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r" defTabSz="914400" rtl="1"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r" defTabSz="914400" rtl="1"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88BEDDA-C1A1-4213-B170-39E9CEEA82A8}"/>
              </a:ext>
            </a:extLst>
          </p:cNvPr>
          <p:cNvSpPr>
            <a:spLocks noGrp="1"/>
          </p:cNvSpPr>
          <p:nvPr>
            <p:ph type="title"/>
          </p:nvPr>
        </p:nvSpPr>
        <p:spPr>
          <a:xfrm>
            <a:off x="1252635" y="-447227"/>
            <a:ext cx="10939365" cy="1554574"/>
          </a:xfrm>
        </p:spPr>
        <p:txBody>
          <a:bodyPr>
            <a:noAutofit/>
          </a:bodyPr>
          <a:lstStyle/>
          <a:p>
            <a:pPr algn="ctr"/>
            <a:r>
              <a:rPr lang="en-US" sz="2000" dirty="0"/>
              <a:t>Libyan International Medical </a:t>
            </a:r>
            <a:r>
              <a:rPr lang="en-US" sz="2000" dirty="0" smtClean="0"/>
              <a:t>University</a:t>
            </a:r>
            <a:br>
              <a:rPr lang="en-US" sz="2000" dirty="0" smtClean="0"/>
            </a:br>
            <a:r>
              <a:rPr lang="en-US" sz="2000" dirty="0" smtClean="0"/>
              <a:t> </a:t>
            </a:r>
            <a:r>
              <a:rPr lang="en-US" sz="2000" dirty="0"/>
              <a:t>Faculty of business administration</a:t>
            </a:r>
            <a:endParaRPr lang="ar-LY" sz="2000" dirty="0"/>
          </a:p>
        </p:txBody>
      </p:sp>
      <p:sp>
        <p:nvSpPr>
          <p:cNvPr id="3" name="عنصر نائب للنص 2">
            <a:extLst>
              <a:ext uri="{FF2B5EF4-FFF2-40B4-BE49-F238E27FC236}">
                <a16:creationId xmlns:a16="http://schemas.microsoft.com/office/drawing/2014/main" id="{45844894-C7D2-4A28-B86D-0FDEDBFFDFA5}"/>
              </a:ext>
            </a:extLst>
          </p:cNvPr>
          <p:cNvSpPr>
            <a:spLocks noGrp="1"/>
          </p:cNvSpPr>
          <p:nvPr>
            <p:ph type="body" idx="1"/>
          </p:nvPr>
        </p:nvSpPr>
        <p:spPr>
          <a:xfrm>
            <a:off x="3565321" y="4772366"/>
            <a:ext cx="7045319" cy="2085634"/>
          </a:xfrm>
        </p:spPr>
        <p:txBody>
          <a:bodyPr/>
          <a:lstStyle/>
          <a:p>
            <a:pPr algn="ctr"/>
            <a:r>
              <a:rPr lang="en-US" dirty="0" smtClean="0"/>
              <a:t>prepared </a:t>
            </a:r>
            <a:r>
              <a:rPr lang="en-US" dirty="0"/>
              <a:t>By: Mohammed wannees</a:t>
            </a:r>
          </a:p>
          <a:p>
            <a:pPr algn="ctr"/>
            <a:r>
              <a:rPr lang="en-US" dirty="0"/>
              <a:t>Email:mohammed_3781@Limu.Edu.ly</a:t>
            </a:r>
          </a:p>
          <a:p>
            <a:pPr algn="ctr"/>
            <a:r>
              <a:rPr lang="en-US" dirty="0"/>
              <a:t>Id:3781</a:t>
            </a:r>
          </a:p>
          <a:p>
            <a:pPr algn="ctr"/>
            <a:endParaRPr lang="ar-LY" dirty="0"/>
          </a:p>
        </p:txBody>
      </p:sp>
      <p:pic>
        <p:nvPicPr>
          <p:cNvPr id="5" name="صورة 4">
            <a:extLst>
              <a:ext uri="{FF2B5EF4-FFF2-40B4-BE49-F238E27FC236}">
                <a16:creationId xmlns:a16="http://schemas.microsoft.com/office/drawing/2014/main" id="{913B6F25-A193-4E51-9516-48C0C4CA906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939365" y="0"/>
            <a:ext cx="1252635" cy="928861"/>
          </a:xfrm>
          <a:prstGeom prst="rect">
            <a:avLst/>
          </a:prstGeom>
        </p:spPr>
      </p:pic>
      <p:pic>
        <p:nvPicPr>
          <p:cNvPr id="7" name="صورة 6">
            <a:extLst>
              <a:ext uri="{FF2B5EF4-FFF2-40B4-BE49-F238E27FC236}">
                <a16:creationId xmlns:a16="http://schemas.microsoft.com/office/drawing/2014/main" id="{A65B4A0C-227F-49AE-92F9-2E0034485F06}"/>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59391" y="0"/>
            <a:ext cx="1252635" cy="1252635"/>
          </a:xfrm>
          <a:prstGeom prst="rect">
            <a:avLst/>
          </a:prstGeom>
        </p:spPr>
      </p:pic>
      <p:sp>
        <p:nvSpPr>
          <p:cNvPr id="6" name="TextBox 5"/>
          <p:cNvSpPr txBox="1"/>
          <p:nvPr/>
        </p:nvSpPr>
        <p:spPr>
          <a:xfrm>
            <a:off x="3565321" y="2775108"/>
            <a:ext cx="6568580" cy="584775"/>
          </a:xfrm>
          <a:prstGeom prst="rect">
            <a:avLst/>
          </a:prstGeom>
          <a:noFill/>
        </p:spPr>
        <p:txBody>
          <a:bodyPr wrap="square" rtlCol="0">
            <a:spAutoFit/>
          </a:bodyPr>
          <a:lstStyle/>
          <a:p>
            <a:pPr algn="ctr"/>
            <a:r>
              <a:rPr lang="en-US" sz="3200" b="1" dirty="0"/>
              <a:t>Ethical Egoism</a:t>
            </a:r>
          </a:p>
        </p:txBody>
      </p:sp>
    </p:spTree>
    <p:extLst>
      <p:ext uri="{BB962C8B-B14F-4D97-AF65-F5344CB8AC3E}">
        <p14:creationId xmlns:p14="http://schemas.microsoft.com/office/powerpoint/2010/main" val="735283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C4DD8D4-0102-4589-9AFA-D24B845A1CA4}"/>
              </a:ext>
            </a:extLst>
          </p:cNvPr>
          <p:cNvSpPr>
            <a:spLocks noGrp="1"/>
          </p:cNvSpPr>
          <p:nvPr>
            <p:ph type="title"/>
          </p:nvPr>
        </p:nvSpPr>
        <p:spPr/>
        <p:txBody>
          <a:bodyPr/>
          <a:lstStyle/>
          <a:p>
            <a:r>
              <a:rPr lang="en-US" dirty="0"/>
              <a:t>References:</a:t>
            </a:r>
            <a:endParaRPr lang="ar-LY" dirty="0"/>
          </a:p>
        </p:txBody>
      </p:sp>
      <p:sp>
        <p:nvSpPr>
          <p:cNvPr id="3" name="عنصر نائب للمحتوى 2">
            <a:extLst>
              <a:ext uri="{FF2B5EF4-FFF2-40B4-BE49-F238E27FC236}">
                <a16:creationId xmlns:a16="http://schemas.microsoft.com/office/drawing/2014/main" id="{B786BC29-2798-434D-9275-F883F6CF3862}"/>
              </a:ext>
            </a:extLst>
          </p:cNvPr>
          <p:cNvSpPr>
            <a:spLocks noGrp="1"/>
          </p:cNvSpPr>
          <p:nvPr>
            <p:ph idx="1"/>
          </p:nvPr>
        </p:nvSpPr>
        <p:spPr/>
        <p:txBody>
          <a:bodyPr/>
          <a:lstStyle/>
          <a:p>
            <a:pPr marL="0" indent="0" algn="l">
              <a:buNone/>
            </a:pPr>
            <a:r>
              <a:rPr lang="en-US" dirty="0"/>
              <a:t>Gauthier, D. (1986). Morals by agreement. Oxford, UK: Clarendon.</a:t>
            </a:r>
            <a:endParaRPr lang="ar-SA" dirty="0"/>
          </a:p>
          <a:p>
            <a:pPr marL="0" indent="0" algn="l">
              <a:buNone/>
            </a:pPr>
            <a:r>
              <a:rPr lang="en-US" dirty="0"/>
              <a:t>egoism. (n.d.). https://www.qcc.cuny.edu/socialsciences/ppecorino/ethics_text/Chapter_5_Teleological_Theories_Egoism/Psychological_Egoism.htm</a:t>
            </a:r>
            <a:endParaRPr lang="ar-LY" dirty="0"/>
          </a:p>
        </p:txBody>
      </p:sp>
      <p:sp>
        <p:nvSpPr>
          <p:cNvPr id="4" name="عنصر نائب لرقم الشريحة 3">
            <a:extLst>
              <a:ext uri="{FF2B5EF4-FFF2-40B4-BE49-F238E27FC236}">
                <a16:creationId xmlns:a16="http://schemas.microsoft.com/office/drawing/2014/main" id="{91A8465A-81E1-47FB-A8FB-561E0FC7035E}"/>
              </a:ext>
            </a:extLst>
          </p:cNvPr>
          <p:cNvSpPr>
            <a:spLocks noGrp="1"/>
          </p:cNvSpPr>
          <p:nvPr>
            <p:ph type="sldNum" sz="quarter" idx="12"/>
          </p:nvPr>
        </p:nvSpPr>
        <p:spPr/>
        <p:txBody>
          <a:bodyPr/>
          <a:lstStyle/>
          <a:p>
            <a:fld id="{1D7243F5-5298-48FA-A30E-A1AB4D950D6A}" type="slidenum">
              <a:rPr lang="ar-LY" smtClean="0"/>
              <a:t>10</a:t>
            </a:fld>
            <a:endParaRPr lang="ar-LY"/>
          </a:p>
        </p:txBody>
      </p:sp>
    </p:spTree>
    <p:extLst>
      <p:ext uri="{BB962C8B-B14F-4D97-AF65-F5344CB8AC3E}">
        <p14:creationId xmlns:p14="http://schemas.microsoft.com/office/powerpoint/2010/main" val="2749722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صورة 5">
            <a:extLst>
              <a:ext uri="{FF2B5EF4-FFF2-40B4-BE49-F238E27FC236}">
                <a16:creationId xmlns:a16="http://schemas.microsoft.com/office/drawing/2014/main" id="{E8F9F117-0F59-4C40-9486-592D63D224EA}"/>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3825" r="5741"/>
          <a:stretch/>
        </p:blipFill>
        <p:spPr>
          <a:xfrm>
            <a:off x="283464" y="0"/>
            <a:ext cx="7355585" cy="6857999"/>
          </a:xfrm>
        </p:spPr>
      </p:pic>
      <p:sp>
        <p:nvSpPr>
          <p:cNvPr id="2" name="عنوان 1">
            <a:extLst>
              <a:ext uri="{FF2B5EF4-FFF2-40B4-BE49-F238E27FC236}">
                <a16:creationId xmlns:a16="http://schemas.microsoft.com/office/drawing/2014/main" id="{887FE90B-BF92-4B61-B09B-C872C1B70D25}"/>
              </a:ext>
            </a:extLst>
          </p:cNvPr>
          <p:cNvSpPr>
            <a:spLocks noGrp="1"/>
          </p:cNvSpPr>
          <p:nvPr>
            <p:ph type="title"/>
          </p:nvPr>
        </p:nvSpPr>
        <p:spPr>
          <a:xfrm>
            <a:off x="4792202" y="3517454"/>
            <a:ext cx="10113645" cy="822960"/>
          </a:xfrm>
        </p:spPr>
        <p:txBody>
          <a:bodyPr>
            <a:normAutofit fontScale="90000"/>
          </a:bodyPr>
          <a:lstStyle/>
          <a:p>
            <a:pPr algn="ctr"/>
            <a:r>
              <a:rPr lang="en-US" sz="3600" dirty="0"/>
              <a:t>Thank you</a:t>
            </a:r>
            <a:br>
              <a:rPr lang="en-US" sz="3600" dirty="0"/>
            </a:br>
            <a:r>
              <a:rPr lang="en-US" sz="3600" dirty="0"/>
              <a:t>for your time</a:t>
            </a:r>
            <a:r>
              <a:rPr lang="en-US" sz="4400" dirty="0"/>
              <a:t/>
            </a:r>
            <a:br>
              <a:rPr lang="en-US" sz="4400" dirty="0"/>
            </a:br>
            <a:endParaRPr lang="ar-LY" sz="4400" dirty="0"/>
          </a:p>
        </p:txBody>
      </p:sp>
      <p:sp>
        <p:nvSpPr>
          <p:cNvPr id="3" name="عنصر نائب لرقم الشريحة 2">
            <a:extLst>
              <a:ext uri="{FF2B5EF4-FFF2-40B4-BE49-F238E27FC236}">
                <a16:creationId xmlns:a16="http://schemas.microsoft.com/office/drawing/2014/main" id="{52166085-CEE2-4EAD-9AB5-80F199DB442E}"/>
              </a:ext>
            </a:extLst>
          </p:cNvPr>
          <p:cNvSpPr>
            <a:spLocks noGrp="1"/>
          </p:cNvSpPr>
          <p:nvPr>
            <p:ph type="sldNum" sz="quarter" idx="12"/>
          </p:nvPr>
        </p:nvSpPr>
        <p:spPr/>
        <p:txBody>
          <a:bodyPr/>
          <a:lstStyle/>
          <a:p>
            <a:endParaRPr lang="ar-LY" dirty="0"/>
          </a:p>
        </p:txBody>
      </p:sp>
    </p:spTree>
    <p:extLst>
      <p:ext uri="{BB962C8B-B14F-4D97-AF65-F5344CB8AC3E}">
        <p14:creationId xmlns:p14="http://schemas.microsoft.com/office/powerpoint/2010/main" val="1024991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a:extLst>
              <a:ext uri="{FF2B5EF4-FFF2-40B4-BE49-F238E27FC236}">
                <a16:creationId xmlns:a16="http://schemas.microsoft.com/office/drawing/2014/main" id="{0E5C5A00-CF48-4388-A69C-EDBCF360BA13}"/>
              </a:ext>
            </a:extLst>
          </p:cNvPr>
          <p:cNvSpPr>
            <a:spLocks noGrp="1"/>
          </p:cNvSpPr>
          <p:nvPr>
            <p:ph type="title"/>
          </p:nvPr>
        </p:nvSpPr>
        <p:spPr/>
        <p:txBody>
          <a:bodyPr/>
          <a:lstStyle/>
          <a:p>
            <a:r>
              <a:rPr lang="en-US" dirty="0"/>
              <a:t>Contents:</a:t>
            </a:r>
            <a:endParaRPr lang="ar-LY" dirty="0"/>
          </a:p>
        </p:txBody>
      </p:sp>
      <p:sp>
        <p:nvSpPr>
          <p:cNvPr id="6" name="عنصر نائب للمحتوى 5">
            <a:extLst>
              <a:ext uri="{FF2B5EF4-FFF2-40B4-BE49-F238E27FC236}">
                <a16:creationId xmlns:a16="http://schemas.microsoft.com/office/drawing/2014/main" id="{490E4ED1-8B08-4786-BF50-5A96305FAF40}"/>
              </a:ext>
            </a:extLst>
          </p:cNvPr>
          <p:cNvSpPr>
            <a:spLocks noGrp="1"/>
          </p:cNvSpPr>
          <p:nvPr>
            <p:ph idx="1"/>
          </p:nvPr>
        </p:nvSpPr>
        <p:spPr/>
        <p:txBody>
          <a:bodyPr>
            <a:normAutofit/>
          </a:bodyPr>
          <a:lstStyle/>
          <a:p>
            <a:pPr marL="0" indent="0" algn="l">
              <a:lnSpc>
                <a:spcPct val="150000"/>
              </a:lnSpc>
              <a:buNone/>
            </a:pPr>
            <a:r>
              <a:rPr lang="en-US" sz="2400" dirty="0"/>
              <a:t>*Introduction</a:t>
            </a:r>
          </a:p>
          <a:p>
            <a:pPr marL="0" indent="0" algn="l">
              <a:lnSpc>
                <a:spcPct val="150000"/>
              </a:lnSpc>
              <a:buNone/>
            </a:pPr>
            <a:r>
              <a:rPr lang="en-US" sz="2400"/>
              <a:t>*Egoism</a:t>
            </a:r>
            <a:endParaRPr lang="en-US" sz="2400" dirty="0"/>
          </a:p>
          <a:p>
            <a:pPr marL="0" indent="0" algn="l">
              <a:lnSpc>
                <a:spcPct val="150000"/>
              </a:lnSpc>
              <a:buNone/>
            </a:pPr>
            <a:r>
              <a:rPr lang="en-US" sz="2400" dirty="0"/>
              <a:t>*Examples</a:t>
            </a:r>
          </a:p>
          <a:p>
            <a:pPr marL="0" indent="0" algn="l">
              <a:lnSpc>
                <a:spcPct val="150000"/>
              </a:lnSpc>
              <a:buNone/>
            </a:pPr>
            <a:r>
              <a:rPr lang="en-US" sz="2400" dirty="0"/>
              <a:t>*Conclusion</a:t>
            </a:r>
          </a:p>
          <a:p>
            <a:pPr marL="0" indent="0" algn="l">
              <a:lnSpc>
                <a:spcPct val="150000"/>
              </a:lnSpc>
              <a:buNone/>
            </a:pPr>
            <a:r>
              <a:rPr lang="en-US" sz="2400" dirty="0"/>
              <a:t>*References</a:t>
            </a:r>
          </a:p>
          <a:p>
            <a:pPr marL="0" indent="0" algn="l">
              <a:lnSpc>
                <a:spcPct val="150000"/>
              </a:lnSpc>
              <a:buNone/>
            </a:pPr>
            <a:endParaRPr lang="en-US" sz="2400" dirty="0"/>
          </a:p>
          <a:p>
            <a:pPr marL="0" indent="0" algn="l">
              <a:lnSpc>
                <a:spcPct val="150000"/>
              </a:lnSpc>
              <a:buNone/>
            </a:pPr>
            <a:endParaRPr lang="en-US" sz="2400" dirty="0"/>
          </a:p>
          <a:p>
            <a:pPr marL="0" indent="0" algn="l">
              <a:lnSpc>
                <a:spcPct val="150000"/>
              </a:lnSpc>
              <a:buNone/>
            </a:pPr>
            <a:endParaRPr lang="en-US" sz="2400" dirty="0"/>
          </a:p>
          <a:p>
            <a:pPr marL="0" indent="0" algn="l">
              <a:lnSpc>
                <a:spcPct val="150000"/>
              </a:lnSpc>
              <a:buNone/>
            </a:pPr>
            <a:endParaRPr lang="en-US" sz="2400" dirty="0"/>
          </a:p>
          <a:p>
            <a:pPr marL="0" indent="0" algn="l">
              <a:lnSpc>
                <a:spcPct val="150000"/>
              </a:lnSpc>
              <a:buNone/>
            </a:pPr>
            <a:endParaRPr lang="en-US" sz="2400" dirty="0"/>
          </a:p>
          <a:p>
            <a:pPr marL="0" indent="0" algn="l">
              <a:lnSpc>
                <a:spcPct val="150000"/>
              </a:lnSpc>
              <a:buNone/>
            </a:pPr>
            <a:endParaRPr lang="ar-LY" sz="2400" dirty="0"/>
          </a:p>
        </p:txBody>
      </p:sp>
      <p:sp>
        <p:nvSpPr>
          <p:cNvPr id="2" name="عنصر نائب لرقم الشريحة 1">
            <a:extLst>
              <a:ext uri="{FF2B5EF4-FFF2-40B4-BE49-F238E27FC236}">
                <a16:creationId xmlns:a16="http://schemas.microsoft.com/office/drawing/2014/main" id="{76F54E9C-8A4A-4C41-9B2C-91A0C19A114D}"/>
              </a:ext>
            </a:extLst>
          </p:cNvPr>
          <p:cNvSpPr>
            <a:spLocks noGrp="1"/>
          </p:cNvSpPr>
          <p:nvPr>
            <p:ph type="sldNum" sz="quarter" idx="12"/>
          </p:nvPr>
        </p:nvSpPr>
        <p:spPr/>
        <p:txBody>
          <a:bodyPr/>
          <a:lstStyle/>
          <a:p>
            <a:fld id="{1D7243F5-5298-48FA-A30E-A1AB4D950D6A}" type="slidenum">
              <a:rPr lang="ar-LY" sz="2000" smtClean="0"/>
              <a:t>2</a:t>
            </a:fld>
            <a:endParaRPr lang="ar-LY" sz="2000" dirty="0"/>
          </a:p>
        </p:txBody>
      </p:sp>
    </p:spTree>
    <p:extLst>
      <p:ext uri="{BB962C8B-B14F-4D97-AF65-F5344CB8AC3E}">
        <p14:creationId xmlns:p14="http://schemas.microsoft.com/office/powerpoint/2010/main" val="2041966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947FFFE-05EF-47E8-B572-BCFB37DF21B6}"/>
              </a:ext>
            </a:extLst>
          </p:cNvPr>
          <p:cNvSpPr>
            <a:spLocks noGrp="1"/>
          </p:cNvSpPr>
          <p:nvPr>
            <p:ph type="title"/>
          </p:nvPr>
        </p:nvSpPr>
        <p:spPr>
          <a:xfrm>
            <a:off x="8313576" y="2090057"/>
            <a:ext cx="3663880" cy="1623527"/>
          </a:xfrm>
        </p:spPr>
        <p:txBody>
          <a:bodyPr>
            <a:noAutofit/>
          </a:bodyPr>
          <a:lstStyle/>
          <a:p>
            <a:r>
              <a:rPr lang="en-US" sz="2000" dirty="0"/>
              <a:t>Introduction</a:t>
            </a:r>
            <a:br>
              <a:rPr lang="en-US" sz="2000" dirty="0"/>
            </a:br>
            <a:endParaRPr lang="ar-LY" sz="2000" dirty="0"/>
          </a:p>
        </p:txBody>
      </p:sp>
      <p:sp>
        <p:nvSpPr>
          <p:cNvPr id="3" name="عنصر نائب للمحتوى 2">
            <a:extLst>
              <a:ext uri="{FF2B5EF4-FFF2-40B4-BE49-F238E27FC236}">
                <a16:creationId xmlns:a16="http://schemas.microsoft.com/office/drawing/2014/main" id="{EDE89B4F-D2AA-485E-A738-66EB852B8E3F}"/>
              </a:ext>
            </a:extLst>
          </p:cNvPr>
          <p:cNvSpPr>
            <a:spLocks noGrp="1"/>
          </p:cNvSpPr>
          <p:nvPr>
            <p:ph idx="1"/>
          </p:nvPr>
        </p:nvSpPr>
        <p:spPr/>
        <p:txBody>
          <a:bodyPr/>
          <a:lstStyle/>
          <a:p>
            <a:pPr marL="0" indent="0" algn="l">
              <a:lnSpc>
                <a:spcPct val="150000"/>
              </a:lnSpc>
              <a:buNone/>
            </a:pPr>
            <a:r>
              <a:rPr lang="en-US" dirty="0"/>
              <a:t>The theory of ethical egoism holds that promoting ones self goals is morally correct. To the strongest form, it is always moral to improve one's goals and it is never moral not to do so</a:t>
            </a:r>
            <a:endParaRPr lang="ar-LY" dirty="0"/>
          </a:p>
        </p:txBody>
      </p:sp>
      <p:sp>
        <p:nvSpPr>
          <p:cNvPr id="4" name="عنصر نائب لرقم الشريحة 3">
            <a:extLst>
              <a:ext uri="{FF2B5EF4-FFF2-40B4-BE49-F238E27FC236}">
                <a16:creationId xmlns:a16="http://schemas.microsoft.com/office/drawing/2014/main" id="{464CFDF7-6804-4551-8BA1-9C70CAB84837}"/>
              </a:ext>
            </a:extLst>
          </p:cNvPr>
          <p:cNvSpPr>
            <a:spLocks noGrp="1"/>
          </p:cNvSpPr>
          <p:nvPr>
            <p:ph type="sldNum" sz="quarter" idx="12"/>
          </p:nvPr>
        </p:nvSpPr>
        <p:spPr/>
        <p:txBody>
          <a:bodyPr/>
          <a:lstStyle/>
          <a:p>
            <a:fld id="{1D7243F5-5298-48FA-A30E-A1AB4D950D6A}" type="slidenum">
              <a:rPr lang="ar-LY" smtClean="0"/>
              <a:t>3</a:t>
            </a:fld>
            <a:endParaRPr lang="ar-LY" dirty="0"/>
          </a:p>
        </p:txBody>
      </p:sp>
    </p:spTree>
    <p:extLst>
      <p:ext uri="{BB962C8B-B14F-4D97-AF65-F5344CB8AC3E}">
        <p14:creationId xmlns:p14="http://schemas.microsoft.com/office/powerpoint/2010/main" val="1302684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75765EA-CA6E-4F6E-9087-93322B6D1C34}"/>
              </a:ext>
            </a:extLst>
          </p:cNvPr>
          <p:cNvSpPr>
            <a:spLocks noGrp="1"/>
          </p:cNvSpPr>
          <p:nvPr>
            <p:ph type="title"/>
          </p:nvPr>
        </p:nvSpPr>
        <p:spPr/>
        <p:txBody>
          <a:bodyPr/>
          <a:lstStyle/>
          <a:p>
            <a:r>
              <a:rPr lang="en-US" dirty="0" err="1"/>
              <a:t>definetion</a:t>
            </a:r>
            <a:endParaRPr lang="ar-LY" dirty="0"/>
          </a:p>
        </p:txBody>
      </p:sp>
      <p:sp>
        <p:nvSpPr>
          <p:cNvPr id="3" name="عنصر نائب للمحتوى 2">
            <a:extLst>
              <a:ext uri="{FF2B5EF4-FFF2-40B4-BE49-F238E27FC236}">
                <a16:creationId xmlns:a16="http://schemas.microsoft.com/office/drawing/2014/main" id="{45E9DE7B-97E8-437A-BF14-356DD6E14D52}"/>
              </a:ext>
            </a:extLst>
          </p:cNvPr>
          <p:cNvSpPr>
            <a:spLocks noGrp="1"/>
          </p:cNvSpPr>
          <p:nvPr>
            <p:ph idx="1"/>
          </p:nvPr>
        </p:nvSpPr>
        <p:spPr/>
        <p:txBody>
          <a:bodyPr>
            <a:normAutofit/>
          </a:bodyPr>
          <a:lstStyle/>
          <a:p>
            <a:pPr marL="0" indent="0" algn="l">
              <a:lnSpc>
                <a:spcPct val="150000"/>
              </a:lnSpc>
              <a:buNone/>
            </a:pPr>
            <a:r>
              <a:rPr lang="en-US" sz="2400" dirty="0"/>
              <a:t>A norm ethical position known as "ethical egoism" holds that moral person should work in their own best interests. One of the most important and contested ethical is ethical egoism, at least in the context of business ethics.</a:t>
            </a:r>
          </a:p>
          <a:p>
            <a:pPr algn="l">
              <a:lnSpc>
                <a:spcPct val="150000"/>
              </a:lnSpc>
            </a:pPr>
            <a:endParaRPr lang="ar-LY" sz="2400" dirty="0"/>
          </a:p>
        </p:txBody>
      </p:sp>
      <p:sp>
        <p:nvSpPr>
          <p:cNvPr id="4" name="عنصر نائب لرقم الشريحة 3">
            <a:extLst>
              <a:ext uri="{FF2B5EF4-FFF2-40B4-BE49-F238E27FC236}">
                <a16:creationId xmlns:a16="http://schemas.microsoft.com/office/drawing/2014/main" id="{C16B8AD5-7D92-4172-B4E4-E995A7F29A27}"/>
              </a:ext>
            </a:extLst>
          </p:cNvPr>
          <p:cNvSpPr>
            <a:spLocks noGrp="1"/>
          </p:cNvSpPr>
          <p:nvPr>
            <p:ph type="sldNum" sz="quarter" idx="12"/>
          </p:nvPr>
        </p:nvSpPr>
        <p:spPr/>
        <p:txBody>
          <a:bodyPr/>
          <a:lstStyle/>
          <a:p>
            <a:fld id="{1D7243F5-5298-48FA-A30E-A1AB4D950D6A}" type="slidenum">
              <a:rPr lang="ar-LY" smtClean="0"/>
              <a:t>4</a:t>
            </a:fld>
            <a:endParaRPr lang="ar-LY" dirty="0"/>
          </a:p>
        </p:txBody>
      </p:sp>
    </p:spTree>
    <p:extLst>
      <p:ext uri="{BB962C8B-B14F-4D97-AF65-F5344CB8AC3E}">
        <p14:creationId xmlns:p14="http://schemas.microsoft.com/office/powerpoint/2010/main" val="553126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A11727C-9DAA-4974-BC50-08E3F2E41437}"/>
              </a:ext>
            </a:extLst>
          </p:cNvPr>
          <p:cNvSpPr>
            <a:spLocks noGrp="1"/>
          </p:cNvSpPr>
          <p:nvPr>
            <p:ph type="title"/>
          </p:nvPr>
        </p:nvSpPr>
        <p:spPr/>
        <p:txBody>
          <a:bodyPr/>
          <a:lstStyle/>
          <a:p>
            <a:r>
              <a:rPr lang="en-US" dirty="0" err="1"/>
              <a:t>charectarestics</a:t>
            </a:r>
            <a:endParaRPr lang="ar-LY" dirty="0"/>
          </a:p>
        </p:txBody>
      </p:sp>
      <p:sp>
        <p:nvSpPr>
          <p:cNvPr id="3" name="عنصر نائب للمحتوى 2">
            <a:extLst>
              <a:ext uri="{FF2B5EF4-FFF2-40B4-BE49-F238E27FC236}">
                <a16:creationId xmlns:a16="http://schemas.microsoft.com/office/drawing/2014/main" id="{052E9E44-4645-493E-9A4F-A6FDB3011CF1}"/>
              </a:ext>
            </a:extLst>
          </p:cNvPr>
          <p:cNvSpPr>
            <a:spLocks noGrp="1"/>
          </p:cNvSpPr>
          <p:nvPr>
            <p:ph idx="1"/>
          </p:nvPr>
        </p:nvSpPr>
        <p:spPr/>
        <p:txBody>
          <a:bodyPr>
            <a:normAutofit/>
          </a:bodyPr>
          <a:lstStyle/>
          <a:p>
            <a:pPr marL="0" indent="0" algn="l">
              <a:lnSpc>
                <a:spcPct val="150000"/>
              </a:lnSpc>
              <a:buNone/>
            </a:pPr>
            <a:r>
              <a:rPr lang="en-US" sz="2400" dirty="0"/>
              <a:t>As per egoism, all actions are fueled by soul. In other words, it means that one's behavior, actions, and decisions are led by . Also, it says that all acts must be driven by personal interest. The idea of selfish act is only a mental physical rule.</a:t>
            </a:r>
          </a:p>
          <a:p>
            <a:pPr marL="0" indent="0" algn="l">
              <a:lnSpc>
                <a:spcPct val="150000"/>
              </a:lnSpc>
              <a:buNone/>
            </a:pPr>
            <a:endParaRPr lang="ar-LY" sz="2400" dirty="0"/>
          </a:p>
        </p:txBody>
      </p:sp>
      <p:sp>
        <p:nvSpPr>
          <p:cNvPr id="4" name="عنصر نائب لرقم الشريحة 3">
            <a:extLst>
              <a:ext uri="{FF2B5EF4-FFF2-40B4-BE49-F238E27FC236}">
                <a16:creationId xmlns:a16="http://schemas.microsoft.com/office/drawing/2014/main" id="{8F7F9E8D-E583-47E3-A6A4-7240FE5957F1}"/>
              </a:ext>
            </a:extLst>
          </p:cNvPr>
          <p:cNvSpPr>
            <a:spLocks noGrp="1"/>
          </p:cNvSpPr>
          <p:nvPr>
            <p:ph type="sldNum" sz="quarter" idx="12"/>
          </p:nvPr>
        </p:nvSpPr>
        <p:spPr/>
        <p:txBody>
          <a:bodyPr/>
          <a:lstStyle/>
          <a:p>
            <a:fld id="{1D7243F5-5298-48FA-A30E-A1AB4D950D6A}" type="slidenum">
              <a:rPr lang="ar-LY" smtClean="0"/>
              <a:t>5</a:t>
            </a:fld>
            <a:endParaRPr lang="ar-LY"/>
          </a:p>
        </p:txBody>
      </p:sp>
    </p:spTree>
    <p:extLst>
      <p:ext uri="{BB962C8B-B14F-4D97-AF65-F5344CB8AC3E}">
        <p14:creationId xmlns:p14="http://schemas.microsoft.com/office/powerpoint/2010/main" val="1681296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8DB8401-BFD9-4EC6-98C9-1EE5B371CE3E}"/>
              </a:ext>
            </a:extLst>
          </p:cNvPr>
          <p:cNvSpPr>
            <a:spLocks noGrp="1"/>
          </p:cNvSpPr>
          <p:nvPr>
            <p:ph type="title"/>
          </p:nvPr>
        </p:nvSpPr>
        <p:spPr/>
        <p:txBody>
          <a:bodyPr/>
          <a:lstStyle/>
          <a:p>
            <a:r>
              <a:rPr lang="en-US" dirty="0"/>
              <a:t>example</a:t>
            </a:r>
            <a:endParaRPr lang="ar-LY" dirty="0"/>
          </a:p>
        </p:txBody>
      </p:sp>
      <p:sp>
        <p:nvSpPr>
          <p:cNvPr id="3" name="عنصر نائب للمحتوى 2">
            <a:extLst>
              <a:ext uri="{FF2B5EF4-FFF2-40B4-BE49-F238E27FC236}">
                <a16:creationId xmlns:a16="http://schemas.microsoft.com/office/drawing/2014/main" id="{9052DBB7-40C7-4005-8ED1-872F376365C4}"/>
              </a:ext>
            </a:extLst>
          </p:cNvPr>
          <p:cNvSpPr>
            <a:spLocks noGrp="1"/>
          </p:cNvSpPr>
          <p:nvPr>
            <p:ph idx="1"/>
          </p:nvPr>
        </p:nvSpPr>
        <p:spPr/>
        <p:txBody>
          <a:bodyPr>
            <a:normAutofit/>
          </a:bodyPr>
          <a:lstStyle/>
          <a:p>
            <a:pPr algn="l">
              <a:lnSpc>
                <a:spcPct val="150000"/>
              </a:lnSpc>
            </a:pPr>
            <a:r>
              <a:rPr lang="en-US" sz="2400" dirty="0"/>
              <a:t> action sometimes helps other people. For all, going to college is in your best interest and will keep you from getting benefits. You will get a job that helps others if you work for your good.</a:t>
            </a:r>
          </a:p>
          <a:p>
            <a:pPr marL="0" indent="0" algn="l">
              <a:lnSpc>
                <a:spcPct val="150000"/>
              </a:lnSpc>
              <a:buNone/>
            </a:pPr>
            <a:endParaRPr lang="ar-LY" sz="2400" dirty="0"/>
          </a:p>
        </p:txBody>
      </p:sp>
      <p:sp>
        <p:nvSpPr>
          <p:cNvPr id="4" name="عنصر نائب لرقم الشريحة 3">
            <a:extLst>
              <a:ext uri="{FF2B5EF4-FFF2-40B4-BE49-F238E27FC236}">
                <a16:creationId xmlns:a16="http://schemas.microsoft.com/office/drawing/2014/main" id="{32F7EE02-9F13-4DAE-8C40-79FA84210CED}"/>
              </a:ext>
            </a:extLst>
          </p:cNvPr>
          <p:cNvSpPr>
            <a:spLocks noGrp="1"/>
          </p:cNvSpPr>
          <p:nvPr>
            <p:ph type="sldNum" sz="quarter" idx="12"/>
          </p:nvPr>
        </p:nvSpPr>
        <p:spPr/>
        <p:txBody>
          <a:bodyPr/>
          <a:lstStyle/>
          <a:p>
            <a:fld id="{1D7243F5-5298-48FA-A30E-A1AB4D950D6A}" type="slidenum">
              <a:rPr lang="ar-LY" smtClean="0"/>
              <a:t>6</a:t>
            </a:fld>
            <a:endParaRPr lang="ar-LY"/>
          </a:p>
        </p:txBody>
      </p:sp>
    </p:spTree>
    <p:extLst>
      <p:ext uri="{BB962C8B-B14F-4D97-AF65-F5344CB8AC3E}">
        <p14:creationId xmlns:p14="http://schemas.microsoft.com/office/powerpoint/2010/main" val="383580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9BFD555-58F5-47EF-A84A-27A790BC6241}"/>
              </a:ext>
            </a:extLst>
          </p:cNvPr>
          <p:cNvSpPr>
            <a:spLocks noGrp="1"/>
          </p:cNvSpPr>
          <p:nvPr>
            <p:ph type="title"/>
          </p:nvPr>
        </p:nvSpPr>
        <p:spPr/>
        <p:txBody>
          <a:bodyPr>
            <a:normAutofit fontScale="90000"/>
          </a:bodyPr>
          <a:lstStyle/>
          <a:p>
            <a:r>
              <a:rPr lang="en-US" dirty="0"/>
              <a:t>How Egoism can maximize your chances for financial success</a:t>
            </a:r>
            <a:br>
              <a:rPr lang="en-US" dirty="0"/>
            </a:br>
            <a:endParaRPr lang="ar-LY" dirty="0"/>
          </a:p>
        </p:txBody>
      </p:sp>
      <p:sp>
        <p:nvSpPr>
          <p:cNvPr id="3" name="عنصر نائب للمحتوى 2">
            <a:extLst>
              <a:ext uri="{FF2B5EF4-FFF2-40B4-BE49-F238E27FC236}">
                <a16:creationId xmlns:a16="http://schemas.microsoft.com/office/drawing/2014/main" id="{846C1877-65D1-4E18-B2B2-254ABD12DFB3}"/>
              </a:ext>
            </a:extLst>
          </p:cNvPr>
          <p:cNvSpPr>
            <a:spLocks noGrp="1"/>
          </p:cNvSpPr>
          <p:nvPr>
            <p:ph idx="1"/>
          </p:nvPr>
        </p:nvSpPr>
        <p:spPr/>
        <p:txBody>
          <a:bodyPr>
            <a:normAutofit/>
          </a:bodyPr>
          <a:lstStyle/>
          <a:p>
            <a:pPr marL="0" indent="0" algn="l">
              <a:lnSpc>
                <a:spcPct val="150000"/>
              </a:lnSpc>
              <a:buNone/>
            </a:pPr>
            <a:r>
              <a:rPr lang="en-US" sz="2400" dirty="0"/>
              <a:t>The important benefit of egoism is that it can boost your odds of achieving overall life success.</a:t>
            </a:r>
          </a:p>
          <a:p>
            <a:pPr marL="0" indent="0" algn="l">
              <a:lnSpc>
                <a:spcPct val="150000"/>
              </a:lnSpc>
              <a:buNone/>
            </a:pPr>
            <a:r>
              <a:rPr lang="en-US" sz="2400" dirty="0"/>
              <a:t>This is wholly correct if you have your own company.</a:t>
            </a:r>
          </a:p>
          <a:p>
            <a:pPr marL="0" indent="0" algn="l">
              <a:lnSpc>
                <a:spcPct val="150000"/>
              </a:lnSpc>
              <a:buNone/>
            </a:pPr>
            <a:r>
              <a:rPr lang="en-US" sz="2400" dirty="0"/>
              <a:t>It is important that you put self first in this case and do more than the other.</a:t>
            </a:r>
            <a:endParaRPr lang="ar-LY" sz="2400" dirty="0"/>
          </a:p>
        </p:txBody>
      </p:sp>
      <p:sp>
        <p:nvSpPr>
          <p:cNvPr id="4" name="عنصر نائب لرقم الشريحة 3">
            <a:extLst>
              <a:ext uri="{FF2B5EF4-FFF2-40B4-BE49-F238E27FC236}">
                <a16:creationId xmlns:a16="http://schemas.microsoft.com/office/drawing/2014/main" id="{9FA5A7CE-C4A0-431A-A90B-8880FD9BAFE4}"/>
              </a:ext>
            </a:extLst>
          </p:cNvPr>
          <p:cNvSpPr>
            <a:spLocks noGrp="1"/>
          </p:cNvSpPr>
          <p:nvPr>
            <p:ph type="sldNum" sz="quarter" idx="12"/>
          </p:nvPr>
        </p:nvSpPr>
        <p:spPr/>
        <p:txBody>
          <a:bodyPr/>
          <a:lstStyle/>
          <a:p>
            <a:fld id="{1D7243F5-5298-48FA-A30E-A1AB4D950D6A}" type="slidenum">
              <a:rPr lang="ar-LY" smtClean="0"/>
              <a:t>7</a:t>
            </a:fld>
            <a:endParaRPr lang="ar-LY"/>
          </a:p>
        </p:txBody>
      </p:sp>
    </p:spTree>
    <p:extLst>
      <p:ext uri="{BB962C8B-B14F-4D97-AF65-F5344CB8AC3E}">
        <p14:creationId xmlns:p14="http://schemas.microsoft.com/office/powerpoint/2010/main" val="898399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DFAF930-5A3B-42F9-B741-7915267D6CED}"/>
              </a:ext>
            </a:extLst>
          </p:cNvPr>
          <p:cNvSpPr>
            <a:spLocks noGrp="1"/>
          </p:cNvSpPr>
          <p:nvPr>
            <p:ph type="title"/>
          </p:nvPr>
        </p:nvSpPr>
        <p:spPr/>
        <p:txBody>
          <a:bodyPr>
            <a:normAutofit fontScale="90000"/>
          </a:bodyPr>
          <a:lstStyle/>
          <a:p>
            <a:r>
              <a:rPr lang="en-US" dirty="0"/>
              <a:t>How Egoism can help you to reach your goals sooner</a:t>
            </a:r>
            <a:br>
              <a:rPr lang="en-US" dirty="0"/>
            </a:br>
            <a:endParaRPr lang="ar-LY" dirty="0"/>
          </a:p>
        </p:txBody>
      </p:sp>
      <p:sp>
        <p:nvSpPr>
          <p:cNvPr id="3" name="عنصر نائب للمحتوى 2">
            <a:extLst>
              <a:ext uri="{FF2B5EF4-FFF2-40B4-BE49-F238E27FC236}">
                <a16:creationId xmlns:a16="http://schemas.microsoft.com/office/drawing/2014/main" id="{070B755B-6819-4D83-A2C0-D78F51713099}"/>
              </a:ext>
            </a:extLst>
          </p:cNvPr>
          <p:cNvSpPr>
            <a:spLocks noGrp="1"/>
          </p:cNvSpPr>
          <p:nvPr>
            <p:ph idx="1"/>
          </p:nvPr>
        </p:nvSpPr>
        <p:spPr/>
        <p:txBody>
          <a:bodyPr>
            <a:normAutofit/>
          </a:bodyPr>
          <a:lstStyle/>
          <a:p>
            <a:pPr algn="l">
              <a:lnSpc>
                <a:spcPct val="150000"/>
              </a:lnSpc>
            </a:pPr>
            <a:r>
              <a:rPr lang="en-US" sz="2400" dirty="0"/>
              <a:t>Not only will egoism improve your odds of business success, but it will also allow you to accomplish your goals far more </a:t>
            </a:r>
            <a:r>
              <a:rPr lang="en-US" sz="2400" dirty="0" err="1"/>
              <a:t>fast.You</a:t>
            </a:r>
            <a:r>
              <a:rPr lang="en-US" sz="2400" dirty="0"/>
              <a:t> will improve the lives of the others, but you will pass up the chance to use this time to grow yourself.</a:t>
            </a:r>
            <a:endParaRPr lang="ar-LY" sz="2400" dirty="0"/>
          </a:p>
        </p:txBody>
      </p:sp>
      <p:sp>
        <p:nvSpPr>
          <p:cNvPr id="4" name="عنصر نائب لرقم الشريحة 3">
            <a:extLst>
              <a:ext uri="{FF2B5EF4-FFF2-40B4-BE49-F238E27FC236}">
                <a16:creationId xmlns:a16="http://schemas.microsoft.com/office/drawing/2014/main" id="{A6585620-DF04-465B-886E-3495BAC0F522}"/>
              </a:ext>
            </a:extLst>
          </p:cNvPr>
          <p:cNvSpPr>
            <a:spLocks noGrp="1"/>
          </p:cNvSpPr>
          <p:nvPr>
            <p:ph type="sldNum" sz="quarter" idx="12"/>
          </p:nvPr>
        </p:nvSpPr>
        <p:spPr/>
        <p:txBody>
          <a:bodyPr/>
          <a:lstStyle/>
          <a:p>
            <a:fld id="{1D7243F5-5298-48FA-A30E-A1AB4D950D6A}" type="slidenum">
              <a:rPr lang="ar-LY" smtClean="0"/>
              <a:t>8</a:t>
            </a:fld>
            <a:endParaRPr lang="ar-LY"/>
          </a:p>
        </p:txBody>
      </p:sp>
    </p:spTree>
    <p:extLst>
      <p:ext uri="{BB962C8B-B14F-4D97-AF65-F5344CB8AC3E}">
        <p14:creationId xmlns:p14="http://schemas.microsoft.com/office/powerpoint/2010/main" val="456766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EB51AEF-90D4-4CDE-B0AC-F8719A5DCF0A}"/>
              </a:ext>
            </a:extLst>
          </p:cNvPr>
          <p:cNvSpPr>
            <a:spLocks noGrp="1"/>
          </p:cNvSpPr>
          <p:nvPr>
            <p:ph type="title"/>
          </p:nvPr>
        </p:nvSpPr>
        <p:spPr/>
        <p:txBody>
          <a:bodyPr/>
          <a:lstStyle/>
          <a:p>
            <a:r>
              <a:rPr lang="en-US" dirty="0"/>
              <a:t>Conclusion</a:t>
            </a:r>
            <a:endParaRPr lang="ar-LY" dirty="0"/>
          </a:p>
        </p:txBody>
      </p:sp>
      <p:sp>
        <p:nvSpPr>
          <p:cNvPr id="3" name="عنصر نائب للمحتوى 2">
            <a:extLst>
              <a:ext uri="{FF2B5EF4-FFF2-40B4-BE49-F238E27FC236}">
                <a16:creationId xmlns:a16="http://schemas.microsoft.com/office/drawing/2014/main" id="{188702C8-E5EA-452C-8783-B3971028AEA5}"/>
              </a:ext>
            </a:extLst>
          </p:cNvPr>
          <p:cNvSpPr>
            <a:spLocks noGrp="1"/>
          </p:cNvSpPr>
          <p:nvPr>
            <p:ph idx="1"/>
          </p:nvPr>
        </p:nvSpPr>
        <p:spPr/>
        <p:txBody>
          <a:bodyPr>
            <a:normAutofit fontScale="92500" lnSpcReduction="10000"/>
          </a:bodyPr>
          <a:lstStyle/>
          <a:p>
            <a:pPr algn="l">
              <a:lnSpc>
                <a:spcPct val="150000"/>
              </a:lnSpc>
            </a:pPr>
            <a:r>
              <a:rPr lang="en-US" sz="2400" dirty="0"/>
              <a:t>To summarize my </a:t>
            </a:r>
            <a:r>
              <a:rPr lang="en-US" sz="2400" dirty="0" err="1"/>
              <a:t>topicThere</a:t>
            </a:r>
            <a:r>
              <a:rPr lang="en-US" sz="2400" dirty="0"/>
              <a:t> is nothing either good or bad, but thinking makes it </a:t>
            </a:r>
            <a:r>
              <a:rPr lang="en-US" sz="2400" dirty="0" err="1"/>
              <a:t>so.'l</a:t>
            </a:r>
            <a:r>
              <a:rPr lang="en-US" sz="2400" dirty="0"/>
              <a:t> But if things considered in themselves are neither good nor bad, if there is no realm of value existing independently of animate beings and their activities, then thought is not the activity that summons value into being. Hume reminds us, 'Reason is, and ought only to be the slave of the passions', and while Hume's dictum has been widely disputed, we shall defend it.2 Desire, not thought, and volition, not 'cognition, are the springs of good and evil </a:t>
            </a:r>
            <a:endParaRPr lang="ar-LY" sz="2400" dirty="0"/>
          </a:p>
        </p:txBody>
      </p:sp>
      <p:sp>
        <p:nvSpPr>
          <p:cNvPr id="4" name="عنصر نائب لرقم الشريحة 3">
            <a:extLst>
              <a:ext uri="{FF2B5EF4-FFF2-40B4-BE49-F238E27FC236}">
                <a16:creationId xmlns:a16="http://schemas.microsoft.com/office/drawing/2014/main" id="{B1D16F64-B512-4AE1-A3AF-3F374CA9F023}"/>
              </a:ext>
            </a:extLst>
          </p:cNvPr>
          <p:cNvSpPr>
            <a:spLocks noGrp="1"/>
          </p:cNvSpPr>
          <p:nvPr>
            <p:ph type="sldNum" sz="quarter" idx="12"/>
          </p:nvPr>
        </p:nvSpPr>
        <p:spPr/>
        <p:txBody>
          <a:bodyPr/>
          <a:lstStyle/>
          <a:p>
            <a:fld id="{1D7243F5-5298-48FA-A30E-A1AB4D950D6A}" type="slidenum">
              <a:rPr lang="ar-LY" smtClean="0"/>
              <a:t>9</a:t>
            </a:fld>
            <a:endParaRPr lang="ar-LY"/>
          </a:p>
        </p:txBody>
      </p:sp>
    </p:spTree>
    <p:extLst>
      <p:ext uri="{BB962C8B-B14F-4D97-AF65-F5344CB8AC3E}">
        <p14:creationId xmlns:p14="http://schemas.microsoft.com/office/powerpoint/2010/main" val="911985166"/>
      </p:ext>
    </p:extLst>
  </p:cSld>
  <p:clrMapOvr>
    <a:masterClrMapping/>
  </p:clrMapOvr>
</p:sld>
</file>

<file path=ppt/theme/theme1.xml><?xml version="1.0" encoding="utf-8"?>
<a:theme xmlns:a="http://schemas.openxmlformats.org/drawingml/2006/main" name="الشارة">
  <a:themeElements>
    <a:clrScheme name="الشارة">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الشارة">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لشارة">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الشارة</Template>
  <TotalTime>164</TotalTime>
  <Words>463</Words>
  <Application>Microsoft Office PowerPoint</Application>
  <PresentationFormat>Widescreen</PresentationFormat>
  <Paragraphs>44</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Gill Sans MT</vt:lpstr>
      <vt:lpstr>Impact</vt:lpstr>
      <vt:lpstr>Majalla UI</vt:lpstr>
      <vt:lpstr>الشارة</vt:lpstr>
      <vt:lpstr>Libyan International Medical University  Faculty of business administration</vt:lpstr>
      <vt:lpstr>Contents:</vt:lpstr>
      <vt:lpstr>Introduction </vt:lpstr>
      <vt:lpstr>definetion</vt:lpstr>
      <vt:lpstr>charectarestics</vt:lpstr>
      <vt:lpstr>example</vt:lpstr>
      <vt:lpstr>How Egoism can maximize your chances for financial success </vt:lpstr>
      <vt:lpstr>How Egoism can help you to reach your goals sooner </vt:lpstr>
      <vt:lpstr>Conclusion</vt:lpstr>
      <vt:lpstr>References:</vt:lpstr>
      <vt:lpstr>Thank you for your time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ROUYA</dc:creator>
  <cp:lastModifiedBy>Maher Fattouh</cp:lastModifiedBy>
  <cp:revision>14</cp:revision>
  <dcterms:created xsi:type="dcterms:W3CDTF">2022-11-08T16:00:42Z</dcterms:created>
  <dcterms:modified xsi:type="dcterms:W3CDTF">2023-02-15T07:09:53Z</dcterms:modified>
</cp:coreProperties>
</file>