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9291-48A3-4E77-8829-214DEBF6C7E5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8CF1-020F-4124-8568-7999398D1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9291-48A3-4E77-8829-214DEBF6C7E5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8CF1-020F-4124-8568-7999398D1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9291-48A3-4E77-8829-214DEBF6C7E5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8CF1-020F-4124-8568-7999398D1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9291-48A3-4E77-8829-214DEBF6C7E5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8CF1-020F-4124-8568-7999398D1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9291-48A3-4E77-8829-214DEBF6C7E5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8CF1-020F-4124-8568-7999398D1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9291-48A3-4E77-8829-214DEBF6C7E5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8CF1-020F-4124-8568-7999398D1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9291-48A3-4E77-8829-214DEBF6C7E5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8CF1-020F-4124-8568-7999398D1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9291-48A3-4E77-8829-214DEBF6C7E5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8CF1-020F-4124-8568-7999398D1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9291-48A3-4E77-8829-214DEBF6C7E5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8CF1-020F-4124-8568-7999398D1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9291-48A3-4E77-8829-214DEBF6C7E5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8CF1-020F-4124-8568-7999398D1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9291-48A3-4E77-8829-214DEBF6C7E5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8CF1-020F-4124-8568-7999398D1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4C9291-48A3-4E77-8829-214DEBF6C7E5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B8CF1-020F-4124-8568-7999398D199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Abdominal wall hernia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B0F0"/>
                </a:solidFill>
              </a:rPr>
              <a:t>Dr. </a:t>
            </a:r>
            <a:r>
              <a:rPr lang="en-US" sz="4000" dirty="0" err="1" smtClean="0">
                <a:solidFill>
                  <a:srgbClr val="00B0F0"/>
                </a:solidFill>
              </a:rPr>
              <a:t>khalid</a:t>
            </a:r>
            <a:r>
              <a:rPr lang="en-US" sz="4000" dirty="0" smtClean="0">
                <a:solidFill>
                  <a:srgbClr val="00B0F0"/>
                </a:solidFill>
              </a:rPr>
              <a:t> </a:t>
            </a:r>
            <a:r>
              <a:rPr lang="en-US" sz="4000" dirty="0" err="1">
                <a:solidFill>
                  <a:srgbClr val="00B0F0"/>
                </a:solidFill>
              </a:rPr>
              <a:t>F</a:t>
            </a:r>
            <a:r>
              <a:rPr lang="en-US" sz="4000" dirty="0" err="1" smtClean="0">
                <a:solidFill>
                  <a:srgbClr val="00B0F0"/>
                </a:solidFill>
              </a:rPr>
              <a:t>aiz</a:t>
            </a:r>
            <a:endParaRPr lang="en-US" sz="4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Epigastric</a:t>
            </a:r>
            <a:r>
              <a:rPr lang="en-US" dirty="0" smtClean="0"/>
              <a:t> hernia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600200"/>
            <a:ext cx="5334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Incisionla</a:t>
            </a:r>
            <a:r>
              <a:rPr lang="en-US" dirty="0" smtClean="0"/>
              <a:t> hernia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24000"/>
            <a:ext cx="4040188" cy="4602163"/>
          </a:xfrm>
        </p:spPr>
        <p:txBody>
          <a:bodyPr>
            <a:normAutofit lnSpcReduction="10000"/>
          </a:bodyPr>
          <a:lstStyle/>
          <a:p>
            <a:r>
              <a:rPr lang="en-US" b="1" dirty="0" err="1"/>
              <a:t>Incisional</a:t>
            </a:r>
            <a:r>
              <a:rPr lang="en-US" b="1" dirty="0"/>
              <a:t> hernia</a:t>
            </a:r>
          </a:p>
          <a:p>
            <a:r>
              <a:rPr lang="en-US" dirty="0"/>
              <a:t> Incidence 10–50 per cent after surgery</a:t>
            </a:r>
          </a:p>
          <a:p>
            <a:r>
              <a:rPr lang="en-US" dirty="0"/>
              <a:t> Causation due to patient, wound and surgeon factors</a:t>
            </a:r>
          </a:p>
          <a:p>
            <a:r>
              <a:rPr lang="en-US" dirty="0"/>
              <a:t> Wide variation in size</a:t>
            </a:r>
          </a:p>
          <a:p>
            <a:r>
              <a:rPr lang="en-US" dirty="0"/>
              <a:t> Often multiple defects within the same scar</a:t>
            </a:r>
          </a:p>
          <a:p>
            <a:r>
              <a:rPr lang="en-US" dirty="0"/>
              <a:t> Obstruction is common but strangulation is rare</a:t>
            </a:r>
          </a:p>
          <a:p>
            <a:r>
              <a:rPr lang="en-US" dirty="0"/>
              <a:t> Open and laparoscopic repairs possible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5025" y="1600201"/>
            <a:ext cx="4041775" cy="406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Spigelian</a:t>
            </a:r>
            <a:r>
              <a:rPr lang="en-US" dirty="0" smtClean="0"/>
              <a:t> hernia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err="1"/>
              <a:t>Spigelian</a:t>
            </a:r>
            <a:r>
              <a:rPr lang="en-US" b="1" dirty="0"/>
              <a:t> hernia</a:t>
            </a:r>
          </a:p>
          <a:p>
            <a:r>
              <a:rPr lang="en-US" dirty="0"/>
              <a:t> Rare</a:t>
            </a:r>
          </a:p>
          <a:p>
            <a:r>
              <a:rPr lang="en-US" dirty="0"/>
              <a:t> Often misdiagnosed</a:t>
            </a:r>
          </a:p>
          <a:p>
            <a:r>
              <a:rPr lang="en-US" dirty="0"/>
              <a:t> High risk of complications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524000"/>
            <a:ext cx="4038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Lumbar hernia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676400"/>
            <a:ext cx="5867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Parastomal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Traumatic</a:t>
            </a:r>
          </a:p>
          <a:p>
            <a:endParaRPr lang="en-US" dirty="0"/>
          </a:p>
          <a:p>
            <a:r>
              <a:rPr lang="en-US" dirty="0" err="1" smtClean="0"/>
              <a:t>Obturator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Inguinal canal</a:t>
            </a:r>
            <a:endParaRPr lang="en-US" dirty="0"/>
          </a:p>
        </p:txBody>
      </p:sp>
      <p:pic>
        <p:nvPicPr>
          <p:cNvPr id="4" name="Picture 2" descr="Image2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7852" b="1514"/>
          <a:stretch>
            <a:fillRect/>
          </a:stretch>
        </p:blipFill>
        <p:spPr bwMode="auto">
          <a:xfrm>
            <a:off x="2286000" y="1524000"/>
            <a:ext cx="5715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04800" y="4876800"/>
            <a:ext cx="2879725" cy="825500"/>
          </a:xfrm>
          <a:prstGeom prst="rect">
            <a:avLst/>
          </a:prstGeom>
          <a:solidFill>
            <a:srgbClr val="FFCC00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buFontTx/>
              <a:buChar char="•"/>
            </a:pPr>
            <a:r>
              <a:rPr lang="en-US" sz="1600" dirty="0">
                <a:solidFill>
                  <a:srgbClr val="003366"/>
                </a:solidFill>
                <a:latin typeface="Verdana" pitchFamily="34" charset="0"/>
              </a:rPr>
              <a:t>This is the passage between the deep and the superficial inguinal rings.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Boundaries of the canal</a:t>
            </a:r>
            <a:endParaRPr lang="en-US" dirty="0"/>
          </a:p>
        </p:txBody>
      </p:sp>
      <p:pic>
        <p:nvPicPr>
          <p:cNvPr id="4" name="Picture 2" descr="Image3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29000" y="1524000"/>
            <a:ext cx="5334000" cy="3124200"/>
          </a:xfrm>
          <a:prstGeom prst="rect">
            <a:avLst/>
          </a:prstGeom>
          <a:noFill/>
        </p:spPr>
      </p:pic>
      <p:pic>
        <p:nvPicPr>
          <p:cNvPr id="5" name="Picture 4" descr="Image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819400"/>
            <a:ext cx="3657600" cy="3741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Fate of </a:t>
            </a:r>
            <a:r>
              <a:rPr lang="en-US" dirty="0" err="1" smtClean="0"/>
              <a:t>ing</a:t>
            </a:r>
            <a:r>
              <a:rPr lang="en-US" dirty="0" smtClean="0"/>
              <a:t> hernia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/>
              <a:t>Types of hernia by complexity</a:t>
            </a:r>
          </a:p>
          <a:p>
            <a:r>
              <a:rPr lang="en-US" dirty="0"/>
              <a:t> Occult – not detectable clinically; may cause severe pain</a:t>
            </a:r>
          </a:p>
          <a:p>
            <a:r>
              <a:rPr lang="en-US" dirty="0"/>
              <a:t> Reducible – a swelling which appears and disappears</a:t>
            </a:r>
          </a:p>
          <a:p>
            <a:r>
              <a:rPr lang="en-US" dirty="0"/>
              <a:t> Irreducible – a swelling which cannot be replaced in the</a:t>
            </a:r>
          </a:p>
          <a:p>
            <a:r>
              <a:rPr lang="en-US" dirty="0"/>
              <a:t>abdomen, high risk of complications</a:t>
            </a:r>
          </a:p>
          <a:p>
            <a:r>
              <a:rPr lang="en-US" dirty="0"/>
              <a:t> Strangulated – painful swelling with vascular compromise,</a:t>
            </a:r>
          </a:p>
          <a:p>
            <a:r>
              <a:rPr lang="en-US" dirty="0"/>
              <a:t>requires urgent surgery</a:t>
            </a:r>
          </a:p>
          <a:p>
            <a:r>
              <a:rPr lang="en-US" dirty="0"/>
              <a:t> </a:t>
            </a:r>
            <a:r>
              <a:rPr lang="en-US" dirty="0" err="1"/>
              <a:t>Infarcted</a:t>
            </a:r>
            <a:r>
              <a:rPr lang="en-US" dirty="0"/>
              <a:t> – when contents of the hernia have become</a:t>
            </a:r>
          </a:p>
          <a:p>
            <a:r>
              <a:rPr lang="en-US" dirty="0"/>
              <a:t>gangrenous, high mortality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95400" y="762000"/>
            <a:ext cx="66294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9200" y="533400"/>
            <a:ext cx="6705600" cy="538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Femoral hernia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Femoral hernia</a:t>
            </a:r>
          </a:p>
          <a:p>
            <a:r>
              <a:rPr lang="en-US" dirty="0"/>
              <a:t> Less common than inguinal hernia</a:t>
            </a:r>
          </a:p>
          <a:p>
            <a:r>
              <a:rPr lang="en-US" dirty="0"/>
              <a:t> It is more common in females than in males</a:t>
            </a:r>
          </a:p>
          <a:p>
            <a:r>
              <a:rPr lang="en-US" dirty="0"/>
              <a:t> Easily missed on examination</a:t>
            </a:r>
          </a:p>
          <a:p>
            <a:r>
              <a:rPr lang="en-US" dirty="0"/>
              <a:t> Fifty per cent of cases present as an emergency with very</a:t>
            </a:r>
          </a:p>
          <a:p>
            <a:r>
              <a:rPr lang="en-US" dirty="0"/>
              <a:t>high risk of strangulation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Ventral hernias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Ventral hernias</a:t>
            </a:r>
          </a:p>
          <a:p>
            <a:r>
              <a:rPr lang="en-US" dirty="0"/>
              <a:t> Umbilical – </a:t>
            </a:r>
            <a:r>
              <a:rPr lang="en-US" dirty="0" err="1"/>
              <a:t>paraumbilical</a:t>
            </a:r>
            <a:endParaRPr lang="en-US" dirty="0"/>
          </a:p>
          <a:p>
            <a:r>
              <a:rPr lang="en-US" dirty="0"/>
              <a:t> </a:t>
            </a:r>
            <a:r>
              <a:rPr lang="en-US" dirty="0" err="1"/>
              <a:t>Epigastric</a:t>
            </a:r>
            <a:endParaRPr lang="en-US" dirty="0"/>
          </a:p>
          <a:p>
            <a:r>
              <a:rPr lang="en-US" dirty="0"/>
              <a:t> </a:t>
            </a:r>
            <a:r>
              <a:rPr lang="en-US" dirty="0" err="1"/>
              <a:t>Incisional</a:t>
            </a:r>
            <a:endParaRPr lang="en-US" dirty="0"/>
          </a:p>
          <a:p>
            <a:r>
              <a:rPr lang="en-US" dirty="0"/>
              <a:t> </a:t>
            </a:r>
            <a:r>
              <a:rPr lang="en-US" dirty="0" err="1"/>
              <a:t>Parastomal</a:t>
            </a:r>
            <a:endParaRPr lang="en-US" dirty="0"/>
          </a:p>
          <a:p>
            <a:r>
              <a:rPr lang="en-US" dirty="0"/>
              <a:t> </a:t>
            </a:r>
            <a:r>
              <a:rPr lang="en-US" dirty="0" err="1"/>
              <a:t>Spigelian</a:t>
            </a:r>
            <a:endParaRPr lang="en-US" dirty="0"/>
          </a:p>
          <a:p>
            <a:r>
              <a:rPr lang="en-US" dirty="0"/>
              <a:t> Lumbar</a:t>
            </a:r>
          </a:p>
          <a:p>
            <a:r>
              <a:rPr lang="en-US" dirty="0"/>
              <a:t> Traumatic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00200"/>
            <a:ext cx="4040188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5025" y="1600200"/>
            <a:ext cx="404177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230</Words>
  <Application>Microsoft Office PowerPoint</Application>
  <PresentationFormat>On-screen Show (4:3)</PresentationFormat>
  <Paragraphs>53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Verdana</vt:lpstr>
      <vt:lpstr>Office Theme</vt:lpstr>
      <vt:lpstr>Abdominal wall hernia </vt:lpstr>
      <vt:lpstr>Inguinal canal</vt:lpstr>
      <vt:lpstr>Boundaries of the canal</vt:lpstr>
      <vt:lpstr>Fate of ing hernia</vt:lpstr>
      <vt:lpstr>PowerPoint Presentation</vt:lpstr>
      <vt:lpstr>PowerPoint Presentation</vt:lpstr>
      <vt:lpstr>Femoral hernia</vt:lpstr>
      <vt:lpstr>Ventral hernias</vt:lpstr>
      <vt:lpstr>PUH</vt:lpstr>
      <vt:lpstr>Epigastric hernia</vt:lpstr>
      <vt:lpstr>Incisionla hernia</vt:lpstr>
      <vt:lpstr>Spigelian hernia</vt:lpstr>
      <vt:lpstr>Lumbar hernia</vt:lpstr>
      <vt:lpstr>others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khalid faiz</dc:creator>
  <cp:lastModifiedBy>SARA</cp:lastModifiedBy>
  <cp:revision>12</cp:revision>
  <dcterms:created xsi:type="dcterms:W3CDTF">2016-11-22T19:57:48Z</dcterms:created>
  <dcterms:modified xsi:type="dcterms:W3CDTF">2020-06-20T09:52:37Z</dcterms:modified>
</cp:coreProperties>
</file>