
<file path=[Content_Types].xml><?xml version="1.0" encoding="utf-8"?>
<Types xmlns="http://schemas.openxmlformats.org/package/2006/content-types">
  <Default Extension="png" ContentType="image/png"/>
  <Default Extension="jfif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8" r:id="rId1"/>
  </p:sldMasterIdLst>
  <p:notesMasterIdLst>
    <p:notesMasterId r:id="rId15"/>
  </p:notesMasterIdLst>
  <p:sldIdLst>
    <p:sldId id="256" r:id="rId2"/>
    <p:sldId id="301" r:id="rId3"/>
    <p:sldId id="265" r:id="rId4"/>
    <p:sldId id="296" r:id="rId5"/>
    <p:sldId id="297" r:id="rId6"/>
    <p:sldId id="298" r:id="rId7"/>
    <p:sldId id="299" r:id="rId8"/>
    <p:sldId id="300" r:id="rId9"/>
    <p:sldId id="303" r:id="rId10"/>
    <p:sldId id="302" r:id="rId11"/>
    <p:sldId id="304" r:id="rId12"/>
    <p:sldId id="305" r:id="rId13"/>
    <p:sldId id="280" r:id="rId14"/>
  </p:sldIdLst>
  <p:sldSz cx="9144000" cy="5143500" type="screen16x9"/>
  <p:notesSz cx="6858000" cy="9144000"/>
  <p:embeddedFontLst>
    <p:embeddedFont>
      <p:font typeface="Roboto Slab" panose="020B0604020202020204" charset="0"/>
      <p:regular r:id="rId16"/>
      <p:bold r:id="rId17"/>
    </p:embeddedFont>
    <p:embeddedFont>
      <p:font typeface="Verdana" panose="020B0604030504040204" pitchFamily="34" charset="0"/>
      <p:regular r:id="rId18"/>
      <p:bold r:id="rId19"/>
      <p:italic r:id="rId20"/>
      <p:boldItalic r:id="rId21"/>
    </p:embeddedFont>
    <p:embeddedFont>
      <p:font typeface="Source Sans Pro" panose="020B0604020202020204" charset="0"/>
      <p:regular r:id="rId22"/>
      <p:bold r:id="rId23"/>
      <p:italic r:id="rId24"/>
      <p:boldItalic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3ECFCF9-EB90-4EA4-BA1D-B0166F391BF1}">
  <a:tblStyle styleId="{83ECFCF9-EB90-4EA4-BA1D-B0166F391BF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6E74B0BC-8218-4BC4-B384-D648047DA537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88" d="100"/>
          <a:sy n="88" d="100"/>
        </p:scale>
        <p:origin x="85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5750073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092304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185149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57892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2403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4" name="Google Shape;384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12088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700185" y="1991850"/>
            <a:ext cx="58074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1pPr>
            <a:lvl2pPr lvl="1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2pPr>
            <a:lvl3pPr lvl="2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3pPr>
            <a:lvl4pPr lvl="3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4pPr>
            <a:lvl5pPr lvl="4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5pPr>
            <a:lvl6pPr lvl="5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6pPr>
            <a:lvl7pPr lvl="6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7pPr>
            <a:lvl8pPr lvl="7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8pPr>
            <a:lvl9pPr lvl="8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7337531" y="4630074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7790243" y="4182401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8893253" y="3333348"/>
            <a:ext cx="57600" cy="576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8771302" y="4923775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2"/>
          <p:cNvSpPr/>
          <p:nvPr/>
        </p:nvSpPr>
        <p:spPr>
          <a:xfrm>
            <a:off x="2386266" y="508134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2"/>
          <p:cNvSpPr/>
          <p:nvPr/>
        </p:nvSpPr>
        <p:spPr>
          <a:xfrm>
            <a:off x="479460" y="2703980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2"/>
          <p:cNvSpPr/>
          <p:nvPr/>
        </p:nvSpPr>
        <p:spPr>
          <a:xfrm>
            <a:off x="261540" y="643097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2"/>
          <p:cNvSpPr/>
          <p:nvPr/>
        </p:nvSpPr>
        <p:spPr>
          <a:xfrm>
            <a:off x="507235" y="1080863"/>
            <a:ext cx="192600" cy="1923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2"/>
          <p:cNvSpPr/>
          <p:nvPr/>
        </p:nvSpPr>
        <p:spPr>
          <a:xfrm>
            <a:off x="8314019" y="3625322"/>
            <a:ext cx="144300" cy="1440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2"/>
          <p:cNvSpPr/>
          <p:nvPr/>
        </p:nvSpPr>
        <p:spPr>
          <a:xfrm>
            <a:off x="8882858" y="4186761"/>
            <a:ext cx="144300" cy="1440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2"/>
          <p:cNvSpPr/>
          <p:nvPr/>
        </p:nvSpPr>
        <p:spPr>
          <a:xfrm>
            <a:off x="158313" y="1596559"/>
            <a:ext cx="57600" cy="576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2"/>
          <p:cNvSpPr/>
          <p:nvPr/>
        </p:nvSpPr>
        <p:spPr>
          <a:xfrm>
            <a:off x="1396483" y="226428"/>
            <a:ext cx="192600" cy="1923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2"/>
          <p:cNvSpPr/>
          <p:nvPr/>
        </p:nvSpPr>
        <p:spPr>
          <a:xfrm>
            <a:off x="617492" y="2000594"/>
            <a:ext cx="57600" cy="576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2"/>
          <p:cNvSpPr/>
          <p:nvPr/>
        </p:nvSpPr>
        <p:spPr>
          <a:xfrm>
            <a:off x="3425273" y="387880"/>
            <a:ext cx="57600" cy="576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25;p2"/>
          <p:cNvSpPr/>
          <p:nvPr/>
        </p:nvSpPr>
        <p:spPr>
          <a:xfrm>
            <a:off x="8014029" y="4567546"/>
            <a:ext cx="192600" cy="1923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786150" y="1261700"/>
            <a:ext cx="7571700" cy="35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◎"/>
              <a:defRPr sz="2400"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◉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9pPr>
          </a:lstStyle>
          <a:p>
            <a:endParaRPr/>
          </a:p>
        </p:txBody>
      </p:sp>
      <p:sp>
        <p:nvSpPr>
          <p:cNvPr id="43" name="Google Shape;43;p5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body" idx="1"/>
          </p:nvPr>
        </p:nvSpPr>
        <p:spPr>
          <a:xfrm>
            <a:off x="786150" y="1200150"/>
            <a:ext cx="2419800" cy="3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◎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◉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body" idx="2"/>
          </p:nvPr>
        </p:nvSpPr>
        <p:spPr>
          <a:xfrm>
            <a:off x="3329992" y="1200150"/>
            <a:ext cx="2419800" cy="3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◎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◉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body" idx="3"/>
          </p:nvPr>
        </p:nvSpPr>
        <p:spPr>
          <a:xfrm>
            <a:off x="5873834" y="1200150"/>
            <a:ext cx="2419800" cy="3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◎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◉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blipFill>
          <a:blip r:embed="rId6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86150" y="1261700"/>
            <a:ext cx="7571700" cy="35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19100"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Source Sans Pro"/>
              <a:buChar char="◎"/>
              <a:defRPr sz="30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Source Sans Pro"/>
              <a:buChar char="○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Source Sans Pro"/>
              <a:buChar char="◉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●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○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●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○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3" r:id="rId3"/>
    <p:sldLayoutId id="2147483656" r:id="rId4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f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f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f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 txBox="1">
            <a:spLocks noGrp="1"/>
          </p:cNvSpPr>
          <p:nvPr>
            <p:ph type="ctrTitle"/>
          </p:nvPr>
        </p:nvSpPr>
        <p:spPr>
          <a:xfrm>
            <a:off x="1505975" y="1351370"/>
            <a:ext cx="5849684" cy="181261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dirty="0"/>
              <a:t>B</a:t>
            </a:r>
            <a:r>
              <a:rPr lang="en" sz="5400" dirty="0"/>
              <a:t>asics of</a:t>
            </a:r>
            <a:br>
              <a:rPr lang="en" sz="5400" dirty="0"/>
            </a:br>
            <a:r>
              <a:rPr lang="en" sz="5400" dirty="0"/>
              <a:t> </a:t>
            </a:r>
            <a:r>
              <a:rPr lang="en" sz="5400" dirty="0" smtClean="0"/>
              <a:t>E-Government </a:t>
            </a:r>
            <a:endParaRPr sz="5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B253AC73-FB99-4956-8C17-20F35CB877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5660" y="149407"/>
            <a:ext cx="1586039" cy="120196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E171E358-52CF-445B-96CA-148593BE10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301" y="0"/>
            <a:ext cx="1675052" cy="1351370"/>
          </a:xfrm>
          <a:prstGeom prst="rect">
            <a:avLst/>
          </a:prstGeom>
        </p:spPr>
      </p:pic>
      <p:sp>
        <p:nvSpPr>
          <p:cNvPr id="7" name="Google Shape;70;p12">
            <a:extLst>
              <a:ext uri="{FF2B5EF4-FFF2-40B4-BE49-F238E27FC236}">
                <a16:creationId xmlns:a16="http://schemas.microsoft.com/office/drawing/2014/main" xmlns="" id="{4BD62A70-0C2F-4E82-AD2B-F99895E823AA}"/>
              </a:ext>
            </a:extLst>
          </p:cNvPr>
          <p:cNvSpPr txBox="1">
            <a:spLocks/>
          </p:cNvSpPr>
          <p:nvPr/>
        </p:nvSpPr>
        <p:spPr>
          <a:xfrm>
            <a:off x="2286427" y="3163987"/>
            <a:ext cx="4288779" cy="146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algn="ctr"/>
            <a:r>
              <a:rPr lang="en-US" sz="2000" b="0" dirty="0"/>
              <a:t>Name: Abdullah zwawi </a:t>
            </a:r>
          </a:p>
          <a:p>
            <a:pPr algn="ctr"/>
            <a:r>
              <a:rPr lang="en-US" sz="2000" b="0" dirty="0"/>
              <a:t>Id: 2826</a:t>
            </a:r>
            <a:r>
              <a:rPr lang="en-US" sz="5400" b="0" dirty="0"/>
              <a:t> </a:t>
            </a:r>
          </a:p>
          <a:p>
            <a:pPr algn="ctr"/>
            <a:r>
              <a:rPr lang="en-US" sz="1600" b="0" dirty="0"/>
              <a:t>Email: Abdullah_2826@limu.edu.ly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781165" y="488778"/>
            <a:ext cx="3299301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dirty="0"/>
              <a:t>Libyan International Medical University </a:t>
            </a:r>
          </a:p>
          <a:p>
            <a:pPr algn="ctr"/>
            <a:r>
              <a:rPr lang="en-US" dirty="0"/>
              <a:t>Faculty of Business Administration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9804D97-B289-4E98-988C-066AB5C190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i="0" u="none" strike="noStrike" cap="none" dirty="0" smtClean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4.Government-to-Government</a:t>
            </a:r>
            <a:endParaRPr lang="en-US" sz="32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EC36A6B-9BB4-4D5A-82DA-A0E2B1D902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6150" y="1261700"/>
            <a:ext cx="4538409" cy="3573600"/>
          </a:xfrm>
        </p:spPr>
        <p:txBody>
          <a:bodyPr/>
          <a:lstStyle/>
          <a:p>
            <a:pPr marL="76200" indent="0"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Verdana" panose="020B0604030504040204" pitchFamily="34" charset="0"/>
              </a:rPr>
              <a:t>is the interaction between different government department, organizations, and agencies.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6190381E-B3B0-49F3-BAFD-1B73D44FFD5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10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4495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FCB2C04-4541-4952-AAA5-A8AD83186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1978" y="1788340"/>
            <a:ext cx="7571700" cy="1280367"/>
          </a:xfrm>
        </p:spPr>
        <p:txBody>
          <a:bodyPr/>
          <a:lstStyle/>
          <a:p>
            <a:pPr algn="ctr"/>
            <a:r>
              <a:rPr lang="en-US" sz="8000" b="1" dirty="0"/>
              <a:t>C</a:t>
            </a:r>
            <a:r>
              <a:rPr lang="en-US" sz="8000" b="1" dirty="0" smtClean="0"/>
              <a:t>onclusion</a:t>
            </a:r>
            <a:endParaRPr lang="en-US" sz="80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F4916779-DAD9-4820-9581-A65BE93A184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11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03893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30BFA7F-98E8-465A-A764-59B4935447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2684" y="308200"/>
            <a:ext cx="7571700" cy="913616"/>
          </a:xfrm>
        </p:spPr>
        <p:txBody>
          <a:bodyPr/>
          <a:lstStyle/>
          <a:p>
            <a:r>
              <a:rPr lang="en-US" sz="3200" b="1" dirty="0"/>
              <a:t>Reference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25FD1E46-172B-4C34-9060-F4E8D1DF97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-457200" algn="l"/>
            <a:r>
              <a:rPr lang="en-US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Editor Mina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Aryal</a:t>
            </a:r>
            <a:r>
              <a:rPr lang="en-US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. “What Is E-Governance? What Are the Types of E-Governance Transactions?” </a:t>
            </a:r>
            <a:r>
              <a:rPr lang="en-US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ICT Frame Technology</a:t>
            </a:r>
            <a:r>
              <a:rPr lang="en-US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18 Mar. 2018, ictframe.com/what-is-e-governance-what-is-the-type-of-e-governance/. Accessed 12 Jan. 2021.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223B195-CEC5-45FA-8CF2-BEB8AA6BC1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12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06153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36"/>
          <p:cNvSpPr txBox="1">
            <a:spLocks noGrp="1"/>
          </p:cNvSpPr>
          <p:nvPr>
            <p:ph type="ctrTitle" idx="4294967295"/>
          </p:nvPr>
        </p:nvSpPr>
        <p:spPr>
          <a:xfrm>
            <a:off x="685800" y="516542"/>
            <a:ext cx="7772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b="1"/>
              <a:t>Thanks!</a:t>
            </a:r>
            <a:endParaRPr sz="6000" b="1"/>
          </a:p>
        </p:txBody>
      </p:sp>
      <p:sp>
        <p:nvSpPr>
          <p:cNvPr id="387" name="Google Shape;387;p36"/>
          <p:cNvSpPr txBox="1">
            <a:spLocks noGrp="1"/>
          </p:cNvSpPr>
          <p:nvPr>
            <p:ph type="subTitle" idx="4294967295"/>
          </p:nvPr>
        </p:nvSpPr>
        <p:spPr>
          <a:xfrm>
            <a:off x="685800" y="1639913"/>
            <a:ext cx="65937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3600" b="1"/>
              <a:t>Any questions?</a:t>
            </a:r>
            <a:endParaRPr sz="3600" b="1"/>
          </a:p>
        </p:txBody>
      </p:sp>
      <p:sp>
        <p:nvSpPr>
          <p:cNvPr id="388" name="Google Shape;388;p36"/>
          <p:cNvSpPr txBox="1">
            <a:spLocks noGrp="1"/>
          </p:cNvSpPr>
          <p:nvPr>
            <p:ph type="body" idx="4294967295"/>
          </p:nvPr>
        </p:nvSpPr>
        <p:spPr>
          <a:xfrm>
            <a:off x="685800" y="2464406"/>
            <a:ext cx="4863900" cy="246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dirty="0"/>
              <a:t>You can find me at:</a:t>
            </a:r>
            <a:endParaRPr dirty="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dirty="0"/>
              <a:t>abdullah_2826@limu.edu.ly</a:t>
            </a:r>
            <a:endParaRPr dirty="0"/>
          </a:p>
        </p:txBody>
      </p:sp>
      <p:sp>
        <p:nvSpPr>
          <p:cNvPr id="389" name="Google Shape;389;p36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7FC239D-7DF1-4080-8394-2B67CE40B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8C45881-AA89-4F40-B175-42258B19E0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Introduction    </a:t>
            </a:r>
          </a:p>
          <a:p>
            <a:r>
              <a:rPr lang="en-US" sz="2400" dirty="0"/>
              <a:t>The goal of e-government</a:t>
            </a:r>
          </a:p>
          <a:p>
            <a:r>
              <a:rPr lang="en-US" dirty="0"/>
              <a:t>The four types of e-government</a:t>
            </a:r>
          </a:p>
          <a:p>
            <a:r>
              <a:rPr lang="en-US" dirty="0"/>
              <a:t>Conclusion</a:t>
            </a:r>
          </a:p>
          <a:p>
            <a:r>
              <a:rPr lang="en-US" dirty="0"/>
              <a:t>Reference </a:t>
            </a:r>
          </a:p>
          <a:p>
            <a:pPr marL="7620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1160428A-3029-4773-987F-28D5D001676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6112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1"/>
          <p:cNvSpPr/>
          <p:nvPr/>
        </p:nvSpPr>
        <p:spPr>
          <a:xfrm>
            <a:off x="4738600" y="1668322"/>
            <a:ext cx="2877300" cy="2856900"/>
          </a:xfrm>
          <a:prstGeom prst="ellipse">
            <a:avLst/>
          </a:prstGeom>
          <a:noFill/>
          <a:ln w="9525" cap="flat" cmpd="sng">
            <a:solidFill>
              <a:srgbClr val="CFD8D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21"/>
          <p:cNvSpPr txBox="1">
            <a:spLocks noGrp="1"/>
          </p:cNvSpPr>
          <p:nvPr>
            <p:ph type="title"/>
          </p:nvPr>
        </p:nvSpPr>
        <p:spPr/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dirty="0"/>
              <a:t>Introduction</a:t>
            </a:r>
          </a:p>
        </p:txBody>
      </p:sp>
      <p:sp>
        <p:nvSpPr>
          <p:cNvPr id="151" name="Google Shape;151;p21"/>
          <p:cNvSpPr txBox="1">
            <a:spLocks noGrp="1"/>
          </p:cNvSpPr>
          <p:nvPr>
            <p:ph type="body" idx="1"/>
          </p:nvPr>
        </p:nvSpPr>
        <p:spPr>
          <a:xfrm>
            <a:off x="883704" y="1572877"/>
            <a:ext cx="3521697" cy="2529786"/>
          </a:xfr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lvl="0" indent="0">
              <a:buNone/>
            </a:pPr>
            <a:r>
              <a:rPr lang="en-US" sz="2400" dirty="0"/>
              <a:t>E-Government is the implementation of  Information and Communication Technology in the government.</a:t>
            </a:r>
          </a:p>
        </p:txBody>
      </p:sp>
      <p:sp>
        <p:nvSpPr>
          <p:cNvPr id="156" name="Google Shape;156;p21"/>
          <p:cNvSpPr txBox="1">
            <a:spLocks noGrp="1"/>
          </p:cNvSpPr>
          <p:nvPr>
            <p:ph type="sldNum" idx="12"/>
          </p:nvPr>
        </p:nvSpPr>
        <p:spPr/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fld id="{00000000-1234-1234-1234-123412341234}" type="slidenum">
              <a:rPr lang="en"/>
              <a:pPr lvl="0"/>
              <a:t>3</a:t>
            </a:fld>
            <a:endParaRPr lang="en"/>
          </a:p>
        </p:txBody>
      </p:sp>
      <p:cxnSp>
        <p:nvCxnSpPr>
          <p:cNvPr id="153" name="Google Shape;153;p21"/>
          <p:cNvCxnSpPr/>
          <p:nvPr/>
        </p:nvCxnSpPr>
        <p:spPr>
          <a:xfrm rot="10800000" flipH="1">
            <a:off x="6793191" y="367851"/>
            <a:ext cx="638700" cy="14196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4" name="Google Shape;154;p21"/>
          <p:cNvCxnSpPr/>
          <p:nvPr/>
        </p:nvCxnSpPr>
        <p:spPr>
          <a:xfrm rot="10800000" flipH="1">
            <a:off x="7194765" y="1515796"/>
            <a:ext cx="1377600" cy="5709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5" name="Google Shape;155;p21"/>
          <p:cNvCxnSpPr/>
          <p:nvPr/>
        </p:nvCxnSpPr>
        <p:spPr>
          <a:xfrm rot="10800000" flipH="1">
            <a:off x="7068779" y="1169826"/>
            <a:ext cx="716400" cy="8061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2CE404C0-FD7B-4112-B9B4-C1A32D287E1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738600" y="1557355"/>
            <a:ext cx="3169288" cy="24586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F2BC1E2-0D69-4D49-AA73-A1D11365BA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7608" y="722464"/>
            <a:ext cx="5986884" cy="702600"/>
          </a:xfrm>
        </p:spPr>
        <p:txBody>
          <a:bodyPr/>
          <a:lstStyle/>
          <a:p>
            <a:r>
              <a:rPr lang="en-US" sz="2400" dirty="0"/>
              <a:t>The goal of e-government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4B30000-6027-4360-9D9C-DA085FA45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92970" y="1787063"/>
            <a:ext cx="7079456" cy="2620631"/>
          </a:xfrm>
        </p:spPr>
        <p:txBody>
          <a:bodyPr/>
          <a:lstStyle/>
          <a:p>
            <a:pPr marL="76200" indent="0" algn="just">
              <a:buNone/>
            </a:pPr>
            <a:r>
              <a:rPr lang="en-US" b="0" i="0" dirty="0">
                <a:solidFill>
                  <a:srgbClr val="525252"/>
                </a:solidFill>
                <a:effectLst/>
                <a:latin typeface="helvetica neue"/>
              </a:rPr>
              <a:t>The primary goal of </a:t>
            </a:r>
            <a:r>
              <a:rPr lang="en-US" b="0" i="0" dirty="0" smtClean="0">
                <a:solidFill>
                  <a:srgbClr val="525252"/>
                </a:solidFill>
                <a:effectLst/>
                <a:latin typeface="helvetica neue"/>
              </a:rPr>
              <a:t> e-government</a:t>
            </a:r>
            <a:r>
              <a:rPr lang="en-US" b="0" i="0" dirty="0">
                <a:solidFill>
                  <a:srgbClr val="525252"/>
                </a:solidFill>
                <a:effectLst/>
                <a:latin typeface="helvetica neue"/>
              </a:rPr>
              <a:t>, is to serve the citizen and facilitate citizen interaction with government by making public information more accessible through the use of websites.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3673213F-2296-4302-8EEC-1BABFF1C9E1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17362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DBBA096-1714-4F49-A7FE-E4E8556405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9046" y="850287"/>
            <a:ext cx="7571700" cy="702600"/>
          </a:xfrm>
        </p:spPr>
        <p:txBody>
          <a:bodyPr/>
          <a:lstStyle/>
          <a:p>
            <a:pPr algn="ctr"/>
            <a:r>
              <a:rPr lang="en-US" sz="3200" b="1" dirty="0"/>
              <a:t>Four types of services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6AFF0F48-B219-4362-9B97-E79507AB864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</a:t>
            </a:fld>
            <a:endParaRPr lang="en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xmlns="" id="{4539C055-ABF9-4FFA-BD50-B2836E3006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1190882"/>
              </p:ext>
            </p:extLst>
          </p:nvPr>
        </p:nvGraphicFramePr>
        <p:xfrm>
          <a:off x="689046" y="2183442"/>
          <a:ext cx="7571700" cy="1741195"/>
        </p:xfrm>
        <a:graphic>
          <a:graphicData uri="http://schemas.openxmlformats.org/drawingml/2006/table">
            <a:tbl>
              <a:tblPr firstRow="1" bandRow="1">
                <a:tableStyleId>{83ECFCF9-EB90-4EA4-BA1D-B0166F391BF1}</a:tableStyleId>
              </a:tblPr>
              <a:tblGrid>
                <a:gridCol w="1864129">
                  <a:extLst>
                    <a:ext uri="{9D8B030D-6E8A-4147-A177-3AD203B41FA5}">
                      <a16:colId xmlns:a16="http://schemas.microsoft.com/office/drawing/2014/main" xmlns="" val="2422661417"/>
                    </a:ext>
                  </a:extLst>
                </a:gridCol>
                <a:gridCol w="1921721">
                  <a:extLst>
                    <a:ext uri="{9D8B030D-6E8A-4147-A177-3AD203B41FA5}">
                      <a16:colId xmlns:a16="http://schemas.microsoft.com/office/drawing/2014/main" xmlns="" val="2396913607"/>
                    </a:ext>
                  </a:extLst>
                </a:gridCol>
                <a:gridCol w="1892925">
                  <a:extLst>
                    <a:ext uri="{9D8B030D-6E8A-4147-A177-3AD203B41FA5}">
                      <a16:colId xmlns:a16="http://schemas.microsoft.com/office/drawing/2014/main" xmlns="" val="2561424080"/>
                    </a:ext>
                  </a:extLst>
                </a:gridCol>
                <a:gridCol w="1892925">
                  <a:extLst>
                    <a:ext uri="{9D8B030D-6E8A-4147-A177-3AD203B41FA5}">
                      <a16:colId xmlns:a16="http://schemas.microsoft.com/office/drawing/2014/main" xmlns="" val="2516254468"/>
                    </a:ext>
                  </a:extLst>
                </a:gridCol>
              </a:tblGrid>
              <a:tr h="174119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800" b="1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Government</a:t>
                      </a:r>
                      <a:endParaRPr lang="en-US" sz="1800" b="1" i="0" u="none" strike="noStrike" cap="none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800" b="1" i="0" u="none" strike="noStrike" cap="non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to-Citizen</a:t>
                      </a:r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sz="2800" b="1" i="0" u="none" strike="noStrike" cap="none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800" b="1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Government -to-business</a:t>
                      </a:r>
                      <a:r>
                        <a:rPr lang="en-US" sz="1800" b="1" i="0" u="none" strike="noStrike" cap="non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</a:p>
                    <a:p>
                      <a:pPr algn="ctr"/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sz="1800" b="1" i="0" u="none" strike="noStrike" cap="none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800" b="1" i="0" u="none" strike="noStrike" cap="non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Government-to-Government </a:t>
                      </a:r>
                    </a:p>
                    <a:p>
                      <a:pPr algn="ctr"/>
                      <a:endParaRPr lang="en-US" sz="1800" b="1" i="0" u="none" strike="noStrike" cap="non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sz="1400" b="0" i="0" u="none" strike="noStrike" cap="non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800" b="1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Government-to-Employee</a:t>
                      </a:r>
                      <a:endParaRPr lang="en-US" sz="1800" b="1" i="0" u="none" strike="noStrike" cap="none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sz="1400" b="0" i="0" u="none" strike="noStrike" cap="non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06839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074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447BE44-86A9-43CA-9BAC-1BF9AF1F61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4CADC3CA-C9AD-43E1-B9CC-0ABFEC2F624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</a:t>
            </a:fld>
            <a:endParaRPr lang="en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61A3E412-7426-4491-9BA5-A0F78DC8B4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29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4DCCAC8-7621-40BE-911D-9408FE038F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9417" y="178025"/>
            <a:ext cx="6206378" cy="1432290"/>
          </a:xfr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3200" b="1" i="0" u="none" strike="noStrike" cap="none" dirty="0" smtClean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1.Government-to-Citizen</a:t>
            </a:r>
            <a:r>
              <a:rPr lang="en-US" sz="2000" b="1" i="0" u="none" strike="noStrike" cap="none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000" b="1" i="0" u="none" strike="noStrike" cap="none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</a:br>
            <a:r>
              <a:rPr lang="en-US" sz="2000" b="1" i="0" u="none" strike="noStrike" cap="none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000" b="1" i="0" u="none" strike="noStrike" cap="none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B0A85E1-AB67-4398-B5DE-13B8586A21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6149" y="1261700"/>
            <a:ext cx="4141901" cy="3573600"/>
          </a:xfrm>
        </p:spPr>
        <p:txBody>
          <a:bodyPr/>
          <a:lstStyle/>
          <a:p>
            <a:pPr marL="76200" indent="0"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Verdana" panose="020B0604030504040204" pitchFamily="34" charset="0"/>
              </a:rPr>
              <a:t> A citizen can have access to the services anytime from anywhere.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25526709-BD2C-49BC-97CA-9464604C16F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</a:t>
            </a:fld>
            <a:endParaRPr lang="en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50EB286D-64E0-4780-B8C4-B9997DCBEDC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67915" y="1261700"/>
            <a:ext cx="2672396" cy="28098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151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B1E0720-9CAA-42DF-8DBA-72FDBBDDE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413" y="250980"/>
            <a:ext cx="7571700" cy="1010720"/>
          </a:xfrm>
        </p:spPr>
        <p:txBody>
          <a:bodyPr/>
          <a:lstStyle/>
          <a:p>
            <a:r>
              <a:rPr lang="en-US" sz="3200" b="1" i="0" u="none" strike="noStrike" cap="none" dirty="0" smtClean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2.Government-to-business</a:t>
            </a:r>
            <a:r>
              <a:rPr lang="en-US" sz="3200" b="1" i="0" u="none" strike="noStrike" cap="none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 </a:t>
            </a:r>
            <a:r>
              <a:rPr lang="en-US" sz="2000" b="1" i="0" u="none" strike="noStrike" cap="none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000" b="1" i="0" u="none" strike="noStrike" cap="none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097AEE6-8A5E-45F1-B9F1-00B3E9F710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4703" y="1492322"/>
            <a:ext cx="3923414" cy="2732772"/>
          </a:xfrm>
        </p:spPr>
        <p:txBody>
          <a:bodyPr/>
          <a:lstStyle/>
          <a:p>
            <a:pPr marL="76200" indent="0"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Verdana" panose="020B0604030504040204" pitchFamily="34" charset="0"/>
              </a:rPr>
              <a:t>Is the  exchange of services between Government and Business organizations.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0AE230CF-958D-4014-BADF-DC0234A71F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8</a:t>
            </a:fld>
            <a:endParaRPr lang="en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A5211D64-D32C-4187-839B-F7BCAACBC3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9612" y="1423168"/>
            <a:ext cx="3584772" cy="262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81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7554376-A3E7-4B2B-8118-799DF2DAD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2684" y="408521"/>
            <a:ext cx="7571700" cy="889339"/>
          </a:xfrm>
        </p:spPr>
        <p:txBody>
          <a:bodyPr/>
          <a:lstStyle/>
          <a:p>
            <a:pPr>
              <a:tabLst>
                <a:tab pos="1998663" algn="l"/>
              </a:tabLst>
            </a:pPr>
            <a:r>
              <a:rPr lang="en-US" sz="3200" b="1" i="0" u="none" strike="noStrike" cap="none" dirty="0" smtClean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3.Government-to-Employee</a:t>
            </a:r>
            <a:r>
              <a:rPr lang="en-US" sz="2000" b="1" i="0" u="none" strike="noStrike" cap="none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000" b="1" i="0" u="none" strike="noStrike" cap="none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427A0D5-B7A2-4173-96A6-0CCEA39373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1875" y="1488936"/>
            <a:ext cx="3518812" cy="2511564"/>
          </a:xfrm>
        </p:spPr>
        <p:txBody>
          <a:bodyPr/>
          <a:lstStyle/>
          <a:p>
            <a:pPr marL="76200" indent="0"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Verdana" panose="020B0604030504040204" pitchFamily="34" charset="0"/>
              </a:rPr>
              <a:t>aims to bring employees together and improvise knowledge sharing.</a:t>
            </a:r>
            <a:endParaRPr lang="en-US" sz="2400" b="1" i="0" u="none" strike="noStrike" cap="none" dirty="0">
              <a:solidFill>
                <a:srgbClr val="000000"/>
              </a:solidFill>
              <a:effectLst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3565A09-3931-4312-8BDD-C429E47A176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9</a:t>
            </a:fld>
            <a:endParaRPr lang="en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BF20C046-6C28-462A-AB12-567B184036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2786" y="1488936"/>
            <a:ext cx="2857500" cy="2511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40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delia template">
  <a:themeElements>
    <a:clrScheme name="Custom 347">
      <a:dk1>
        <a:srgbClr val="263238"/>
      </a:dk1>
      <a:lt1>
        <a:srgbClr val="FFFFFF"/>
      </a:lt1>
      <a:dk2>
        <a:srgbClr val="607D8B"/>
      </a:dk2>
      <a:lt2>
        <a:srgbClr val="ECEFF1"/>
      </a:lt2>
      <a:accent1>
        <a:srgbClr val="0091EA"/>
      </a:accent1>
      <a:accent2>
        <a:srgbClr val="0053A3"/>
      </a:accent2>
      <a:accent3>
        <a:srgbClr val="607D8B"/>
      </a:accent3>
      <a:accent4>
        <a:srgbClr val="CFD8DC"/>
      </a:accent4>
      <a:accent5>
        <a:srgbClr val="ECEFF1"/>
      </a:accent5>
      <a:accent6>
        <a:srgbClr val="ACDBF8"/>
      </a:accent6>
      <a:hlink>
        <a:srgbClr val="0091EA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127</Words>
  <Application>Microsoft Office PowerPoint</Application>
  <PresentationFormat>On-screen Show (16:9)</PresentationFormat>
  <Paragraphs>53</Paragraphs>
  <Slides>13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Roboto Slab</vt:lpstr>
      <vt:lpstr>Verdana</vt:lpstr>
      <vt:lpstr>helvetica neue</vt:lpstr>
      <vt:lpstr>Source Sans Pro</vt:lpstr>
      <vt:lpstr>Times New Roman</vt:lpstr>
      <vt:lpstr>Arial</vt:lpstr>
      <vt:lpstr>Cordelia template</vt:lpstr>
      <vt:lpstr>Basics of  E-Government </vt:lpstr>
      <vt:lpstr>Content </vt:lpstr>
      <vt:lpstr>Introduction</vt:lpstr>
      <vt:lpstr>The goal of e-government </vt:lpstr>
      <vt:lpstr>Four types of services</vt:lpstr>
      <vt:lpstr>PowerPoint Presentation</vt:lpstr>
      <vt:lpstr>1.Government-to-Citizen  </vt:lpstr>
      <vt:lpstr>2.Government-to-business  </vt:lpstr>
      <vt:lpstr>3.Government-to-Employee </vt:lpstr>
      <vt:lpstr>4.Government-to-Government</vt:lpstr>
      <vt:lpstr>Conclusion</vt:lpstr>
      <vt:lpstr>Reference </vt:lpstr>
      <vt:lpstr>Thanks!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Basics of  e-government</dc:title>
  <dc:creator>lptic</dc:creator>
  <cp:lastModifiedBy>user</cp:lastModifiedBy>
  <cp:revision>17</cp:revision>
  <dcterms:modified xsi:type="dcterms:W3CDTF">2021-01-25T08:39:46Z</dcterms:modified>
</cp:coreProperties>
</file>