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tl="1" saveSubsetFonts="1">
  <p:sldMasterIdLst>
    <p:sldMasterId id="2147483923" r:id="rId1"/>
  </p:sldMasterIdLst>
  <p:notesMasterIdLst>
    <p:notesMasterId r:id="rId17"/>
  </p:notesMasterIdLst>
  <p:handoutMasterIdLst>
    <p:handoutMasterId r:id="rId18"/>
  </p:handoutMasterIdLst>
  <p:sldIdLst>
    <p:sldId id="271" r:id="rId2"/>
    <p:sldId id="272" r:id="rId3"/>
    <p:sldId id="257" r:id="rId4"/>
    <p:sldId id="258" r:id="rId5"/>
    <p:sldId id="259" r:id="rId6"/>
    <p:sldId id="261" r:id="rId7"/>
    <p:sldId id="260" r:id="rId8"/>
    <p:sldId id="262" r:id="rId9"/>
    <p:sldId id="267" r:id="rId10"/>
    <p:sldId id="273" r:id="rId11"/>
    <p:sldId id="264" r:id="rId12"/>
    <p:sldId id="265" r:id="rId13"/>
    <p:sldId id="266" r:id="rId14"/>
    <p:sldId id="268" r:id="rId15"/>
    <p:sldId id="269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1505" autoAdjust="0"/>
    <p:restoredTop sz="94660"/>
  </p:normalViewPr>
  <p:slideViewPr>
    <p:cSldViewPr snapToGrid="0">
      <p:cViewPr varScale="1">
        <p:scale>
          <a:sx n="86" d="100"/>
          <a:sy n="86" d="100"/>
        </p:scale>
        <p:origin x="39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>
            <a:extLst>
              <a:ext uri="{FF2B5EF4-FFF2-40B4-BE49-F238E27FC236}">
                <a16:creationId xmlns:a16="http://schemas.microsoft.com/office/drawing/2014/main" id="{2D3C225E-B284-7E95-4A17-A36C023A401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>
            <a:extLst>
              <a:ext uri="{FF2B5EF4-FFF2-40B4-BE49-F238E27FC236}">
                <a16:creationId xmlns:a16="http://schemas.microsoft.com/office/drawing/2014/main" id="{F4F36CFB-74E2-2783-616A-CBD05430CB6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5A797EEB-404D-488C-A50C-A40D5C240D00}" type="uaqdatetime1">
              <a:rPr lang="ar-SA" smtClean="0"/>
              <a:t>07/11/43</a:t>
            </a:fld>
            <a:endParaRPr lang="ar-SA"/>
          </a:p>
        </p:txBody>
      </p:sp>
      <p:sp>
        <p:nvSpPr>
          <p:cNvPr id="4" name="عنصر نائب للتذييل 3">
            <a:extLst>
              <a:ext uri="{FF2B5EF4-FFF2-40B4-BE49-F238E27FC236}">
                <a16:creationId xmlns:a16="http://schemas.microsoft.com/office/drawing/2014/main" id="{53EB7BD7-F63B-BDB0-4A15-6178183C8BB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5" name="عنصر نائب لرقم الشريحة 4">
            <a:extLst>
              <a:ext uri="{FF2B5EF4-FFF2-40B4-BE49-F238E27FC236}">
                <a16:creationId xmlns:a16="http://schemas.microsoft.com/office/drawing/2014/main" id="{20728FD5-A107-4873-8B08-316EBD3E110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DEA61659-6E4C-4BA7-BBF8-119F2E0B8CA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95300776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F451747-0FDD-4510-9199-21CFEFEEA5B7}" type="uaqdatetime1">
              <a:rPr lang="ar-SA" smtClean="0"/>
              <a:t>06/11/43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ED811F20-79CB-45D5-B8A4-4B491BD3C46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58732251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ar-SA"/>
              <a:t>انقر لتحرير نمط العنوان الفرعي للشكل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299C0056-2FCE-4C2A-9B86-99F0043FD1E6}" type="uaqdatetime1">
              <a:rPr lang="ar-SA" smtClean="0"/>
              <a:t>06/11/43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86F0F-E89F-477B-8A89-4AD961792E36}" type="slidenum">
              <a:rPr lang="ar-SA" smtClean="0"/>
              <a:t>‹#›</a:t>
            </a:fld>
            <a:endParaRPr lang="ar-SA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32033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C6189-0F91-4619-930F-63C6D05780ED}" type="uaqdatetime1">
              <a:rPr lang="ar-SA" smtClean="0"/>
              <a:t>06/11/43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86F0F-E89F-477B-8A89-4AD961792E3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930993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762000"/>
            <a:ext cx="7581900" cy="5410200"/>
          </a:xfrm>
        </p:spPr>
        <p:txBody>
          <a:bodyPr vert="eaVert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8A62C-3CE3-4D5F-9847-CEEAC2D8F771}" type="uaqdatetime1">
              <a:rPr lang="ar-SA" smtClean="0"/>
              <a:t>06/11/43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86F0F-E89F-477B-8A89-4AD961792E36}" type="slidenum">
              <a:rPr lang="ar-SA" smtClean="0"/>
              <a:t>‹#›</a:t>
            </a:fld>
            <a:endParaRPr lang="ar-SA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32537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07475-D869-41B6-97A8-E908FC8CE899}" type="uaqdatetime1">
              <a:rPr lang="ar-SA" smtClean="0"/>
              <a:t>06/11/43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86F0F-E89F-477B-8A89-4AD961792E3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909986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E9ED5-84C8-48B7-86AE-9BC77A3EFE90}" type="uaqdatetime1">
              <a:rPr lang="ar-SA" smtClean="0"/>
              <a:t>06/11/43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86F0F-E89F-477B-8A89-4AD961792E36}" type="slidenum">
              <a:rPr lang="ar-SA" smtClean="0"/>
              <a:t>‹#›</a:t>
            </a:fld>
            <a:endParaRPr lang="ar-SA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4595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E3A87-9493-4950-97BA-544BC00EAA71}" type="uaqdatetime1">
              <a:rPr lang="ar-SA" smtClean="0"/>
              <a:t>06/11/43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86F0F-E89F-477B-8A89-4AD961792E3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816224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ar-SA"/>
              <a:t>انقر لتحرير أنماط نص الشكل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F3EE2-224D-4AF9-BE93-3F3B2430564F}" type="uaqdatetime1">
              <a:rPr lang="ar-SA" smtClean="0"/>
              <a:t>06/11/43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86F0F-E89F-477B-8A89-4AD961792E3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967322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B1D27-4B89-4FEB-827E-57D159F50BD2}" type="uaqdatetime1">
              <a:rPr lang="ar-SA" smtClean="0"/>
              <a:t>06/11/43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86F0F-E89F-477B-8A89-4AD961792E3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32424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03C20-4BF1-43B1-9EBC-AF230E4E1966}" type="uaqdatetime1">
              <a:rPr lang="ar-SA" smtClean="0"/>
              <a:t>06/11/43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86F0F-E89F-477B-8A89-4AD961792E3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805121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FBC17-94A1-4AF7-A765-7A655AD0397E}" type="uaqdatetime1">
              <a:rPr lang="ar-SA" smtClean="0"/>
              <a:t>06/11/43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86F0F-E89F-477B-8A89-4AD961792E3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18338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D6B08-4889-4D3F-85C5-AE2988C43036}" type="uaqdatetime1">
              <a:rPr lang="ar-SA" smtClean="0"/>
              <a:t>06/11/43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86F0F-E89F-477B-8A89-4AD961792E36}" type="slidenum">
              <a:rPr lang="ar-SA" smtClean="0"/>
              <a:t>‹#›</a:t>
            </a:fld>
            <a:endParaRPr lang="ar-SA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52320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alpha val="74000"/>
                <a:lumMod val="19000"/>
                <a:lumOff val="81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1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3062B431-22C5-4D28-9BC7-BF6987E624C8}" type="uaqdatetime1">
              <a:rPr lang="ar-SA" smtClean="0"/>
              <a:t>06/11/43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B2E86F0F-E89F-477B-8A89-4AD961792E36}" type="slidenum">
              <a:rPr lang="ar-SA" smtClean="0"/>
              <a:t>‹#›</a:t>
            </a:fld>
            <a:endParaRPr lang="ar-SA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8078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4" r:id="rId1"/>
    <p:sldLayoutId id="2147483925" r:id="rId2"/>
    <p:sldLayoutId id="2147483926" r:id="rId3"/>
    <p:sldLayoutId id="2147483927" r:id="rId4"/>
    <p:sldLayoutId id="2147483928" r:id="rId5"/>
    <p:sldLayoutId id="2147483929" r:id="rId6"/>
    <p:sldLayoutId id="2147483930" r:id="rId7"/>
    <p:sldLayoutId id="2147483931" r:id="rId8"/>
    <p:sldLayoutId id="2147483932" r:id="rId9"/>
    <p:sldLayoutId id="2147483933" r:id="rId10"/>
    <p:sldLayoutId id="2147483934" r:id="rId11"/>
  </p:sldLayoutIdLst>
  <p:hf hdr="0" ftr="0" dt="0"/>
  <p:txStyles>
    <p:titleStyle>
      <a:lvl1pPr algn="l" defTabSz="914400" rtl="1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r" defTabSz="914400" rtl="1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g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1C02C205-64E0-81C3-E3A9-E908FBFF0E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33580" y="1279577"/>
            <a:ext cx="5610688" cy="2040443"/>
          </a:xfrm>
        </p:spPr>
        <p:txBody>
          <a:bodyPr>
            <a:noAutofit/>
          </a:bodyPr>
          <a:lstStyle/>
          <a:p>
            <a:r>
              <a:rPr lang="en-US" sz="9600" dirty="0">
                <a:solidFill>
                  <a:srgbClr val="0070C0"/>
                </a:solidFill>
              </a:rPr>
              <a:t>Skin cancer</a:t>
            </a:r>
            <a:endParaRPr lang="ar-SA" sz="9600" dirty="0">
              <a:solidFill>
                <a:srgbClr val="0070C0"/>
              </a:solidFill>
            </a:endParaRPr>
          </a:p>
        </p:txBody>
      </p:sp>
      <p:pic>
        <p:nvPicPr>
          <p:cNvPr id="5" name="عنصر نائب للمحتوى 4">
            <a:extLst>
              <a:ext uri="{FF2B5EF4-FFF2-40B4-BE49-F238E27FC236}">
                <a16:creationId xmlns:a16="http://schemas.microsoft.com/office/drawing/2014/main" id="{8C8054CC-E2AB-3274-B1F5-ED24C39CFC0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30" t="9366" r="6612" b="405"/>
          <a:stretch/>
        </p:blipFill>
        <p:spPr>
          <a:xfrm>
            <a:off x="8744505" y="0"/>
            <a:ext cx="3447495" cy="1792833"/>
          </a:xfrm>
        </p:spPr>
      </p:pic>
      <p:pic>
        <p:nvPicPr>
          <p:cNvPr id="9" name="صورة 8">
            <a:extLst>
              <a:ext uri="{FF2B5EF4-FFF2-40B4-BE49-F238E27FC236}">
                <a16:creationId xmlns:a16="http://schemas.microsoft.com/office/drawing/2014/main" id="{13F62074-4737-E460-FFA5-2CDBFCB79D8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46" r="19893"/>
          <a:stretch/>
        </p:blipFill>
        <p:spPr>
          <a:xfrm>
            <a:off x="0" y="0"/>
            <a:ext cx="3382392" cy="1792833"/>
          </a:xfrm>
          <a:prstGeom prst="rect">
            <a:avLst/>
          </a:prstGeom>
        </p:spPr>
      </p:pic>
      <p:sp>
        <p:nvSpPr>
          <p:cNvPr id="14" name="عنصر نائب لرقم الشريحة 13">
            <a:extLst>
              <a:ext uri="{FF2B5EF4-FFF2-40B4-BE49-F238E27FC236}">
                <a16:creationId xmlns:a16="http://schemas.microsoft.com/office/drawing/2014/main" id="{637B0D86-F92B-0F4A-1438-F05ADF610C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86F0F-E89F-477B-8A89-4AD961792E36}" type="slidenum">
              <a:rPr lang="ar-SA" smtClean="0"/>
              <a:t>1</a:t>
            </a:fld>
            <a:endParaRPr lang="ar-SA"/>
          </a:p>
        </p:txBody>
      </p:sp>
      <p:sp>
        <p:nvSpPr>
          <p:cNvPr id="15" name="مربع نص 14">
            <a:extLst>
              <a:ext uri="{FF2B5EF4-FFF2-40B4-BE49-F238E27FC236}">
                <a16:creationId xmlns:a16="http://schemas.microsoft.com/office/drawing/2014/main" id="{15C112DA-C912-3606-030B-DD594D545569}"/>
              </a:ext>
            </a:extLst>
          </p:cNvPr>
          <p:cNvSpPr txBox="1"/>
          <p:nvPr/>
        </p:nvSpPr>
        <p:spPr>
          <a:xfrm>
            <a:off x="3719744" y="4847208"/>
            <a:ext cx="5024761" cy="163121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/>
              <a:t>Student name :      FATIMA ALFAITORY .</a:t>
            </a:r>
          </a:p>
          <a:p>
            <a:r>
              <a:rPr lang="en-US" sz="2000" dirty="0"/>
              <a:t>Student number :    3280 .</a:t>
            </a:r>
          </a:p>
          <a:p>
            <a:r>
              <a:rPr lang="en-US" sz="2000" dirty="0"/>
              <a:t>Presentation date : SATURDAY ,4 .JUNE .</a:t>
            </a:r>
          </a:p>
          <a:p>
            <a:r>
              <a:rPr lang="en-US" sz="2000" dirty="0"/>
              <a:t>Year :                    2021/2022 .</a:t>
            </a:r>
          </a:p>
          <a:p>
            <a:r>
              <a:rPr lang="en-US" sz="2000" dirty="0"/>
              <a:t>Block:                    PTS .</a:t>
            </a:r>
            <a:endParaRPr lang="ar-SA" sz="2000" dirty="0"/>
          </a:p>
        </p:txBody>
      </p:sp>
      <p:pic>
        <p:nvPicPr>
          <p:cNvPr id="21" name="صورة 20">
            <a:extLst>
              <a:ext uri="{FF2B5EF4-FFF2-40B4-BE49-F238E27FC236}">
                <a16:creationId xmlns:a16="http://schemas.microsoft.com/office/drawing/2014/main" id="{EF7105D2-E6A9-070A-D6A1-B3A5EFF0F01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4962" y="2997889"/>
            <a:ext cx="2857500" cy="360997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4" name="صورة 23">
            <a:extLst>
              <a:ext uri="{FF2B5EF4-FFF2-40B4-BE49-F238E27FC236}">
                <a16:creationId xmlns:a16="http://schemas.microsoft.com/office/drawing/2014/main" id="{FCC849AE-4AA9-C703-1B9E-3058DA0214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5841" y="1801710"/>
            <a:ext cx="3177282" cy="5071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22213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6C6B83FB-8875-99A9-A020-53271B061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7697" y="679852"/>
            <a:ext cx="9720072" cy="1499616"/>
          </a:xfrm>
        </p:spPr>
        <p:txBody>
          <a:bodyPr/>
          <a:lstStyle/>
          <a:p>
            <a:r>
              <a:rPr lang="en-US" dirty="0">
                <a:solidFill>
                  <a:srgbClr val="00B0F0"/>
                </a:solidFill>
              </a:rPr>
              <a:t>Treatment of skin cancer :</a:t>
            </a:r>
            <a:endParaRPr lang="ar-SA" dirty="0">
              <a:solidFill>
                <a:srgbClr val="00B0F0"/>
              </a:solidFill>
            </a:endParaRP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98DBBE33-8406-993D-5BEB-B116E6F312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2495" y="2474186"/>
            <a:ext cx="6326583" cy="4023360"/>
          </a:xfrm>
        </p:spPr>
        <p:txBody>
          <a:bodyPr>
            <a:normAutofit/>
          </a:bodyPr>
          <a:lstStyle/>
          <a:p>
            <a:pPr marL="457200" indent="-457200" algn="l" rtl="0">
              <a:buFont typeface="+mj-lt"/>
              <a:buAutoNum type="arabicPeriod"/>
            </a:pPr>
            <a:r>
              <a:rPr lang="en-US" sz="3600" dirty="0">
                <a:solidFill>
                  <a:srgbClr val="002060"/>
                </a:solidFill>
              </a:rPr>
              <a:t>Surgery</a:t>
            </a:r>
            <a:r>
              <a:rPr lang="en-US" sz="2400" dirty="0"/>
              <a:t>:</a:t>
            </a:r>
          </a:p>
          <a:p>
            <a:pPr algn="l" rtl="0">
              <a:buFont typeface="Wingdings" panose="05000000000000000000" pitchFamily="2" charset="2"/>
              <a:buChar char="§"/>
            </a:pPr>
            <a:r>
              <a:rPr lang="en-US" sz="2400" dirty="0"/>
              <a:t> Surgery to remove the cancer is the most common treatment for invasive BCC and SCC .</a:t>
            </a:r>
          </a:p>
          <a:p>
            <a:pPr algn="l" rtl="0">
              <a:buFont typeface="Wingdings" panose="05000000000000000000" pitchFamily="2" charset="2"/>
              <a:buChar char="§"/>
            </a:pPr>
            <a:r>
              <a:rPr lang="en-US" sz="2400" dirty="0"/>
              <a:t> Most small skin cancer are remove by a GP or dermatologist in their consulting rooms .</a:t>
            </a:r>
          </a:p>
          <a:p>
            <a:pPr algn="l" rtl="0">
              <a:buFont typeface="Wingdings" panose="05000000000000000000" pitchFamily="2" charset="2"/>
              <a:buChar char="§"/>
            </a:pPr>
            <a:r>
              <a:rPr lang="en-US" sz="2400" dirty="0"/>
              <a:t> A Surgeon may treat more complex cases .</a:t>
            </a:r>
            <a:endParaRPr lang="ar-SA" sz="2400" dirty="0"/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16978F7E-3CAC-CA0E-69B1-F2AEE2D90C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5515" y="1225119"/>
            <a:ext cx="3834691" cy="47297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7AA2D3DB-CF8B-3312-C9A1-7D96B7B5A8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86F0F-E89F-477B-8A89-4AD961792E36}" type="slidenum">
              <a:rPr lang="ar-SA" smtClean="0"/>
              <a:t>10</a:t>
            </a:fld>
            <a:endParaRPr lang="ar-SA"/>
          </a:p>
        </p:txBody>
      </p:sp>
      <p:sp>
        <p:nvSpPr>
          <p:cNvPr id="9" name="مربع نص 8">
            <a:extLst>
              <a:ext uri="{FF2B5EF4-FFF2-40B4-BE49-F238E27FC236}">
                <a16:creationId xmlns:a16="http://schemas.microsoft.com/office/drawing/2014/main" id="{6BAF1A8C-FA8E-412E-3F5D-D13D580E5FB0}"/>
              </a:ext>
            </a:extLst>
          </p:cNvPr>
          <p:cNvSpPr txBox="1"/>
          <p:nvPr/>
        </p:nvSpPr>
        <p:spPr>
          <a:xfrm>
            <a:off x="-9617" y="6488668"/>
            <a:ext cx="480134" cy="369332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wrap="square" rtlCol="1">
            <a:spAutoFit/>
          </a:bodyPr>
          <a:lstStyle/>
          <a:p>
            <a:r>
              <a:rPr lang="ar-SA" dirty="0">
                <a:solidFill>
                  <a:schemeClr val="bg2">
                    <a:lumMod val="40000"/>
                    <a:lumOff val="60000"/>
                  </a:schemeClr>
                </a:solidFill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42588779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78A9D5E6-E4E1-ED64-F077-E2ACBA51F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B0F0"/>
                </a:solidFill>
              </a:rPr>
              <a:t>Treatment of skin cancer :</a:t>
            </a:r>
            <a:endParaRPr lang="ar-SA" dirty="0">
              <a:solidFill>
                <a:srgbClr val="00B0F0"/>
              </a:solidFill>
            </a:endParaRP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228A2D68-4FA3-53EE-81E4-F191EED7ED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5298" y="2447344"/>
            <a:ext cx="6972559" cy="4023360"/>
          </a:xfrm>
        </p:spPr>
        <p:txBody>
          <a:bodyPr/>
          <a:lstStyle/>
          <a:p>
            <a:pPr marL="0" indent="0" algn="l" rtl="0">
              <a:buNone/>
            </a:pPr>
            <a:r>
              <a:rPr lang="en-US" sz="2800" dirty="0">
                <a:solidFill>
                  <a:schemeClr val="bg1">
                    <a:lumMod val="65000"/>
                  </a:schemeClr>
                </a:solidFill>
              </a:rPr>
              <a:t>2.</a:t>
            </a:r>
            <a:r>
              <a:rPr lang="en-US" sz="2800" dirty="0">
                <a:solidFill>
                  <a:srgbClr val="002060"/>
                </a:solidFill>
              </a:rPr>
              <a:t> </a:t>
            </a:r>
            <a:r>
              <a:rPr lang="en-US" sz="3200" dirty="0">
                <a:solidFill>
                  <a:srgbClr val="0070C0"/>
                </a:solidFill>
              </a:rPr>
              <a:t>Cryotherapy :</a:t>
            </a:r>
          </a:p>
          <a:p>
            <a:pPr algn="l" rtl="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 Is procedure that uses extreme cold liquid nitrogen to remove sunspots and some BCC and SCC .</a:t>
            </a:r>
          </a:p>
          <a:p>
            <a:pPr algn="l" rtl="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 The GP sprays liquid nitrogen onto the sunspots or skin cancer .</a:t>
            </a:r>
          </a:p>
          <a:p>
            <a:pPr algn="l" rtl="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The liquid nitrogen freezes and kills  the abnormal skin cells and creates a wound in some .</a:t>
            </a:r>
          </a:p>
          <a:p>
            <a:pPr algn="l" rtl="0">
              <a:buFont typeface="Wingdings" panose="05000000000000000000" pitchFamily="2" charset="2"/>
              <a:buChar char="§"/>
            </a:pPr>
            <a:endParaRPr lang="ar-SA" dirty="0">
              <a:solidFill>
                <a:srgbClr val="0070C0"/>
              </a:solidFill>
            </a:endParaRPr>
          </a:p>
        </p:txBody>
      </p:sp>
      <p:pic>
        <p:nvPicPr>
          <p:cNvPr id="7" name="صورة 6">
            <a:extLst>
              <a:ext uri="{FF2B5EF4-FFF2-40B4-BE49-F238E27FC236}">
                <a16:creationId xmlns:a16="http://schemas.microsoft.com/office/drawing/2014/main" id="{CAB35E7E-E128-ED63-F93E-CED0FC58A9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0423" y="1518250"/>
            <a:ext cx="4140679" cy="43563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مستطيل 8">
            <a:extLst>
              <a:ext uri="{FF2B5EF4-FFF2-40B4-BE49-F238E27FC236}">
                <a16:creationId xmlns:a16="http://schemas.microsoft.com/office/drawing/2014/main" id="{974EBADE-4486-21C3-13BA-5A2EBA8857E9}"/>
              </a:ext>
            </a:extLst>
          </p:cNvPr>
          <p:cNvSpPr/>
          <p:nvPr/>
        </p:nvSpPr>
        <p:spPr>
          <a:xfrm>
            <a:off x="-1" y="6631619"/>
            <a:ext cx="461639" cy="2263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/>
              <a:t>11</a:t>
            </a:r>
            <a:endParaRPr lang="ar-SA" dirty="0"/>
          </a:p>
        </p:txBody>
      </p:sp>
      <p:sp>
        <p:nvSpPr>
          <p:cNvPr id="10" name="عنصر نائب لرقم الشريحة 9">
            <a:extLst>
              <a:ext uri="{FF2B5EF4-FFF2-40B4-BE49-F238E27FC236}">
                <a16:creationId xmlns:a16="http://schemas.microsoft.com/office/drawing/2014/main" id="{F5715A78-9A54-6ADA-21B5-64732E9B3C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86F0F-E89F-477B-8A89-4AD961792E36}" type="slidenum">
              <a:rPr lang="ar-SA" smtClean="0"/>
              <a:t>11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690993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27C21827-D34E-8A2C-AE04-24D55CB034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B0F0"/>
                </a:solidFill>
              </a:rPr>
              <a:t>TREATMENT OF SKIN CANCER :</a:t>
            </a:r>
            <a:r>
              <a:rPr lang="ar-SA" dirty="0">
                <a:solidFill>
                  <a:srgbClr val="00B0F0"/>
                </a:solidFill>
              </a:rPr>
              <a:t> </a:t>
            </a: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C6D16AAB-E0FC-AA7C-A566-BB598BD1C8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9776" y="2447344"/>
            <a:ext cx="6947064" cy="4023360"/>
          </a:xfrm>
        </p:spPr>
        <p:txBody>
          <a:bodyPr/>
          <a:lstStyle/>
          <a:p>
            <a:pPr algn="l" rtl="0"/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3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en-US" sz="3200" dirty="0">
                <a:solidFill>
                  <a:srgbClr val="0070C0"/>
                </a:solidFill>
              </a:rPr>
              <a:t>Topical treatment :</a:t>
            </a:r>
          </a:p>
          <a:p>
            <a:pPr algn="l" rtl="0"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2">
                    <a:lumMod val="50000"/>
                  </a:schemeClr>
                </a:solidFill>
              </a:rPr>
              <a:t>Some skin spots and superficial skin cancer can be treated with creams or gels that you apply to the skin . These are called topical treatment .</a:t>
            </a:r>
          </a:p>
          <a:p>
            <a:pPr algn="l" rtl="0"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2">
                    <a:lumMod val="50000"/>
                  </a:schemeClr>
                </a:solidFill>
              </a:rPr>
              <a:t>They may contain immunotherapy or chemotherapy drugs .</a:t>
            </a:r>
            <a:endParaRPr lang="ar-SA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9" name="صورة 8">
            <a:extLst>
              <a:ext uri="{FF2B5EF4-FFF2-40B4-BE49-F238E27FC236}">
                <a16:creationId xmlns:a16="http://schemas.microsoft.com/office/drawing/2014/main" id="{1C55F2AE-81EA-154E-CB85-3EEB62A8B0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1278" y="1676555"/>
            <a:ext cx="3933647" cy="46968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مستطيل 9">
            <a:extLst>
              <a:ext uri="{FF2B5EF4-FFF2-40B4-BE49-F238E27FC236}">
                <a16:creationId xmlns:a16="http://schemas.microsoft.com/office/drawing/2014/main" id="{A3CE0788-2477-D4CF-1AEB-D62F4C728D90}"/>
              </a:ext>
            </a:extLst>
          </p:cNvPr>
          <p:cNvSpPr/>
          <p:nvPr/>
        </p:nvSpPr>
        <p:spPr>
          <a:xfrm>
            <a:off x="0" y="6604987"/>
            <a:ext cx="488272" cy="2530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/>
              <a:t>12</a:t>
            </a:r>
            <a:endParaRPr lang="ar-SA" dirty="0"/>
          </a:p>
        </p:txBody>
      </p:sp>
      <p:sp>
        <p:nvSpPr>
          <p:cNvPr id="11" name="عنصر نائب لرقم الشريحة 10">
            <a:extLst>
              <a:ext uri="{FF2B5EF4-FFF2-40B4-BE49-F238E27FC236}">
                <a16:creationId xmlns:a16="http://schemas.microsoft.com/office/drawing/2014/main" id="{419ACCBC-9992-44D4-80FE-2B3C142A3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86F0F-E89F-477B-8A89-4AD961792E36}" type="slidenum">
              <a:rPr lang="ar-SA" smtClean="0"/>
              <a:t>12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370240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43FCA2E5-7450-752B-8F29-390F86C60B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2010" y="635492"/>
            <a:ext cx="9720072" cy="1499616"/>
          </a:xfrm>
        </p:spPr>
        <p:txBody>
          <a:bodyPr>
            <a:normAutofit/>
          </a:bodyPr>
          <a:lstStyle/>
          <a:p>
            <a:r>
              <a:rPr lang="en-US" sz="7200" dirty="0">
                <a:solidFill>
                  <a:srgbClr val="00B0F0"/>
                </a:solidFill>
              </a:rPr>
              <a:t>conclusion:</a:t>
            </a:r>
            <a:endParaRPr lang="ar-SA" sz="7200" dirty="0">
              <a:solidFill>
                <a:srgbClr val="00B0F0"/>
              </a:solidFill>
            </a:endParaRP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B942ED93-5459-BE10-F1D2-615E80B9D7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42966" y="2587786"/>
            <a:ext cx="9720071" cy="5175570"/>
          </a:xfrm>
        </p:spPr>
        <p:txBody>
          <a:bodyPr/>
          <a:lstStyle/>
          <a:p>
            <a:pPr algn="l" rtl="0">
              <a:buFont typeface="Courier New" panose="02070309020205020404" pitchFamily="49" charset="0"/>
              <a:buChar char="o"/>
            </a:pPr>
            <a:r>
              <a:rPr lang="en-US" dirty="0"/>
              <a:t> skin cancer is the uncontrolled growth of abnormal cells in the skin .</a:t>
            </a:r>
          </a:p>
          <a:p>
            <a:pPr algn="l" rtl="0">
              <a:buFont typeface="Courier New" panose="02070309020205020404" pitchFamily="49" charset="0"/>
              <a:buChar char="o"/>
            </a:pPr>
            <a:r>
              <a:rPr lang="en-US" dirty="0"/>
              <a:t>Skin cancer is one the most common cancers in the words .</a:t>
            </a:r>
          </a:p>
          <a:p>
            <a:pPr algn="l" rtl="0">
              <a:buFont typeface="Courier New" panose="02070309020205020404" pitchFamily="49" charset="0"/>
              <a:buChar char="o"/>
            </a:pPr>
            <a:r>
              <a:rPr lang="en-US" dirty="0"/>
              <a:t>The three main types of skin cancer  BCC and SCC and melanoma .</a:t>
            </a:r>
          </a:p>
          <a:p>
            <a:pPr algn="l" rtl="0">
              <a:buFont typeface="Courier New" panose="02070309020205020404" pitchFamily="49" charset="0"/>
              <a:buChar char="o"/>
            </a:pPr>
            <a:r>
              <a:rPr lang="en-US" dirty="0"/>
              <a:t> BCC the most common type about 66%of the skin cancer and grow slowly .</a:t>
            </a:r>
          </a:p>
          <a:p>
            <a:pPr algn="l" rtl="0">
              <a:buFont typeface="Courier New" panose="02070309020205020404" pitchFamily="49" charset="0"/>
              <a:buChar char="o"/>
            </a:pPr>
            <a:r>
              <a:rPr lang="en-US" dirty="0"/>
              <a:t> SCC the second most common type about 33% of the skin and grow quickly .</a:t>
            </a:r>
          </a:p>
          <a:p>
            <a:pPr algn="l" rtl="0">
              <a:buFont typeface="Courier New" panose="02070309020205020404" pitchFamily="49" charset="0"/>
              <a:buChar char="o"/>
            </a:pPr>
            <a:r>
              <a:rPr lang="en-US" dirty="0"/>
              <a:t> Over 95% of skin cancer causes by exposure UV radiation .</a:t>
            </a:r>
          </a:p>
          <a:p>
            <a:pPr algn="l" rtl="0">
              <a:buFont typeface="Courier New" panose="02070309020205020404" pitchFamily="49" charset="0"/>
              <a:buChar char="o"/>
            </a:pPr>
            <a:r>
              <a:rPr lang="en-US" dirty="0"/>
              <a:t>Skin cancer can be treated by surgery , cryotherapy , topical treatment .</a:t>
            </a:r>
            <a:endParaRPr lang="ar-SA" dirty="0"/>
          </a:p>
        </p:txBody>
      </p:sp>
      <p:pic>
        <p:nvPicPr>
          <p:cNvPr id="4" name="صورة 3">
            <a:extLst>
              <a:ext uri="{FF2B5EF4-FFF2-40B4-BE49-F238E27FC236}">
                <a16:creationId xmlns:a16="http://schemas.microsoft.com/office/drawing/2014/main" id="{FBB0BBDD-B524-6F18-E54E-8C526A3615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4108" y="1756857"/>
            <a:ext cx="3607074" cy="5175571"/>
          </a:xfrm>
          <a:prstGeom prst="rect">
            <a:avLst/>
          </a:prstGeom>
        </p:spPr>
      </p:pic>
      <p:sp>
        <p:nvSpPr>
          <p:cNvPr id="5" name="مستطيل 4">
            <a:extLst>
              <a:ext uri="{FF2B5EF4-FFF2-40B4-BE49-F238E27FC236}">
                <a16:creationId xmlns:a16="http://schemas.microsoft.com/office/drawing/2014/main" id="{B6AC01C9-C139-127E-5E21-29D538178C5E}"/>
              </a:ext>
            </a:extLst>
          </p:cNvPr>
          <p:cNvSpPr/>
          <p:nvPr/>
        </p:nvSpPr>
        <p:spPr>
          <a:xfrm>
            <a:off x="0" y="6622742"/>
            <a:ext cx="461639" cy="2352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/>
              <a:t>13</a:t>
            </a:r>
            <a:endParaRPr lang="ar-SA" dirty="0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F068FEB3-0188-382B-9C43-3881A6872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138844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BF0834B1-B4C6-6A6F-5542-7BE91937F2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985" y="563444"/>
            <a:ext cx="9720072" cy="1499616"/>
          </a:xfrm>
        </p:spPr>
        <p:txBody>
          <a:bodyPr/>
          <a:lstStyle/>
          <a:p>
            <a:r>
              <a:rPr lang="en-US" dirty="0">
                <a:solidFill>
                  <a:srgbClr val="00B0F0"/>
                </a:solidFill>
              </a:rPr>
              <a:t>Reference :</a:t>
            </a:r>
            <a:endParaRPr lang="ar-SA" dirty="0">
              <a:solidFill>
                <a:srgbClr val="00B0F0"/>
              </a:solidFill>
            </a:endParaRP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EB6FF892-1543-2707-56C9-AE7C50A16A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148396"/>
            <a:ext cx="12082509" cy="4949090"/>
          </a:xfrm>
        </p:spPr>
        <p:txBody>
          <a:bodyPr/>
          <a:lstStyle/>
          <a:p>
            <a:pPr marL="457200" indent="-457200" algn="l" rtl="0">
              <a:buFont typeface="+mj-lt"/>
              <a:buAutoNum type="arabicPeriod"/>
            </a:pPr>
            <a:r>
              <a:rPr lang="en-US" dirty="0"/>
              <a:t>Cancer Council Australia keratinocyte cancers Guideline working party, clinical practice Guidelines for keratinocyte cancer , cancer council Australia , Sydney, viewed  13 July 2021,available from wiki.cancer.org.au/Australia/</a:t>
            </a:r>
            <a:r>
              <a:rPr lang="en-US" dirty="0" err="1"/>
              <a:t>Guidelines:keratinocyte</a:t>
            </a:r>
            <a:r>
              <a:rPr lang="en-US" dirty="0"/>
              <a:t>__carcinoma.</a:t>
            </a:r>
          </a:p>
          <a:p>
            <a:pPr marL="457200" indent="-457200" algn="l" rtl="0">
              <a:buFont typeface="+mj-lt"/>
              <a:buAutoNum type="arabicPeriod"/>
            </a:pPr>
            <a:r>
              <a:rPr lang="en-US" dirty="0"/>
              <a:t>Cancer Council Victoria and department of health Victoria , optimal care pathway for people with keratinocyte cancer (basal cell carcinoma or squamous cell carcinoma), second edition , cancer </a:t>
            </a:r>
            <a:r>
              <a:rPr lang="en-US" dirty="0" err="1"/>
              <a:t>Counical</a:t>
            </a:r>
            <a:r>
              <a:rPr lang="en-US" dirty="0"/>
              <a:t> Victoria , Melbourne,2021.</a:t>
            </a:r>
          </a:p>
          <a:p>
            <a:pPr marL="457200" indent="-457200" algn="l" rtl="0">
              <a:buFont typeface="+mj-lt"/>
              <a:buAutoNum type="arabicPeriod"/>
            </a:pPr>
            <a:r>
              <a:rPr lang="en-US" dirty="0"/>
              <a:t>Australian institute of health and welfare (AIHW), skin cancer in Australia,AIHW,cenberra,2016.</a:t>
            </a:r>
          </a:p>
          <a:p>
            <a:pPr marL="457200" indent="-457200" algn="l" rtl="0">
              <a:buFont typeface="+mj-lt"/>
              <a:buAutoNum type="arabicPeriod"/>
            </a:pPr>
            <a:r>
              <a:rPr lang="en-US" dirty="0"/>
              <a:t>Services Australia, Medicare Item Reports , Services , Australia, Canberra,2020,viewed 3 November2021 available from medicarestatistics.humanserives.gov.eu/</a:t>
            </a:r>
            <a:r>
              <a:rPr lang="en-US" dirty="0" err="1"/>
              <a:t>statisics</a:t>
            </a:r>
            <a:r>
              <a:rPr lang="en-US" dirty="0"/>
              <a:t>/</a:t>
            </a:r>
            <a:r>
              <a:rPr lang="en-US" dirty="0" err="1"/>
              <a:t>mbs_item.Jsp</a:t>
            </a:r>
            <a:r>
              <a:rPr lang="en-US" dirty="0"/>
              <a:t>.</a:t>
            </a:r>
          </a:p>
        </p:txBody>
      </p:sp>
      <p:sp>
        <p:nvSpPr>
          <p:cNvPr id="4" name="مستطيل 3">
            <a:extLst>
              <a:ext uri="{FF2B5EF4-FFF2-40B4-BE49-F238E27FC236}">
                <a16:creationId xmlns:a16="http://schemas.microsoft.com/office/drawing/2014/main" id="{7391917C-AF35-B8E3-37DD-2BA6A517AAC3}"/>
              </a:ext>
            </a:extLst>
          </p:cNvPr>
          <p:cNvSpPr/>
          <p:nvPr/>
        </p:nvSpPr>
        <p:spPr>
          <a:xfrm>
            <a:off x="0" y="6684885"/>
            <a:ext cx="488272" cy="1731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/>
              <a:t>14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3165439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عنوان 1">
            <a:extLst>
              <a:ext uri="{FF2B5EF4-FFF2-40B4-BE49-F238E27FC236}">
                <a16:creationId xmlns:a16="http://schemas.microsoft.com/office/drawing/2014/main" id="{348AD892-3C8C-1415-017A-36CB9BC578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6796" y="2166257"/>
            <a:ext cx="6411537" cy="2340429"/>
          </a:xfrm>
          <a:effectLst>
            <a:reflection blurRad="152400" stA="56000" endPos="82000" dist="3175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r>
              <a:rPr lang="en-US" sz="9600" dirty="0">
                <a:solidFill>
                  <a:srgbClr val="00B0F0"/>
                </a:solidFill>
              </a:rPr>
              <a:t>Thank you ..</a:t>
            </a:r>
            <a:endParaRPr lang="ar-SA" sz="9600" dirty="0">
              <a:solidFill>
                <a:srgbClr val="00B0F0"/>
              </a:solidFill>
            </a:endParaRPr>
          </a:p>
        </p:txBody>
      </p:sp>
      <p:pic>
        <p:nvPicPr>
          <p:cNvPr id="3" name="صورة 2">
            <a:extLst>
              <a:ext uri="{FF2B5EF4-FFF2-40B4-BE49-F238E27FC236}">
                <a16:creationId xmlns:a16="http://schemas.microsoft.com/office/drawing/2014/main" id="{4175605A-D264-F9B6-6A0F-5FEF622052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7176974" y="191386"/>
            <a:ext cx="4756795" cy="6459785"/>
          </a:xfrm>
          <a:prstGeom prst="rect">
            <a:avLst/>
          </a:prstGeom>
          <a:effectLst>
            <a:reflection blurRad="88900" stA="15000" endPos="48000" dist="50800" dir="5400000" sy="-100000" algn="bl" rotWithShape="0"/>
          </a:effectLst>
        </p:spPr>
      </p:pic>
      <p:cxnSp>
        <p:nvCxnSpPr>
          <p:cNvPr id="10" name="موصل: على شكل مرفق 9">
            <a:extLst>
              <a:ext uri="{FF2B5EF4-FFF2-40B4-BE49-F238E27FC236}">
                <a16:creationId xmlns:a16="http://schemas.microsoft.com/office/drawing/2014/main" id="{DFEB6382-6E49-4E6F-2728-3ECF5E9FEBAE}"/>
              </a:ext>
            </a:extLst>
          </p:cNvPr>
          <p:cNvCxnSpPr>
            <a:cxnSpLocks/>
          </p:cNvCxnSpPr>
          <p:nvPr/>
        </p:nvCxnSpPr>
        <p:spPr>
          <a:xfrm rot="10800000">
            <a:off x="1350006" y="587829"/>
            <a:ext cx="6085116" cy="751115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عنصر نائب لرقم الشريحة 11">
            <a:extLst>
              <a:ext uri="{FF2B5EF4-FFF2-40B4-BE49-F238E27FC236}">
                <a16:creationId xmlns:a16="http://schemas.microsoft.com/office/drawing/2014/main" id="{FB739BBC-A6C5-2400-A5CC-55BA32CEF5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5544424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31ECD78C-56B3-8A94-F7DF-20736E66DC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471508"/>
            <a:ext cx="4389120" cy="1773805"/>
          </a:xfrm>
        </p:spPr>
        <p:txBody>
          <a:bodyPr/>
          <a:lstStyle/>
          <a:p>
            <a:r>
              <a:rPr lang="en-US" sz="6000" dirty="0">
                <a:solidFill>
                  <a:srgbClr val="00B0F0"/>
                </a:solidFill>
              </a:rPr>
              <a:t>INTRODACTI0N :</a:t>
            </a:r>
            <a:endParaRPr lang="ar-SA" sz="6000" dirty="0">
              <a:solidFill>
                <a:srgbClr val="00B0F0"/>
              </a:solidFill>
            </a:endParaRPr>
          </a:p>
        </p:txBody>
      </p:sp>
      <p:pic>
        <p:nvPicPr>
          <p:cNvPr id="6" name="عنصر نائب للمحتوى 5">
            <a:extLst>
              <a:ext uri="{FF2B5EF4-FFF2-40B4-BE49-F238E27FC236}">
                <a16:creationId xmlns:a16="http://schemas.microsoft.com/office/drawing/2014/main" id="{2F8DCD5D-9B98-6388-E7BF-C12EA9EA42C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9742" y="0"/>
            <a:ext cx="4452257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عنصر نائب للنص 3">
            <a:extLst>
              <a:ext uri="{FF2B5EF4-FFF2-40B4-BE49-F238E27FC236}">
                <a16:creationId xmlns:a16="http://schemas.microsoft.com/office/drawing/2014/main" id="{D139A29D-AD08-E8C0-C6D9-103408E2BD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19743" y="2596512"/>
            <a:ext cx="7413171" cy="4307887"/>
          </a:xfrm>
        </p:spPr>
        <p:txBody>
          <a:bodyPr>
            <a:normAutofit fontScale="92500" lnSpcReduction="20000"/>
          </a:bodyPr>
          <a:lstStyle/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en-US" sz="2600" dirty="0"/>
              <a:t>Skin cancer is the most common form of cancer in the united states .  </a:t>
            </a:r>
          </a:p>
          <a:p>
            <a:pPr marL="285750" indent="-285750" algn="l" rtl="0">
              <a:buFont typeface="Arial" panose="020B0604020202020204" pitchFamily="34" charset="0"/>
              <a:buChar char="•"/>
            </a:pPr>
            <a:endParaRPr lang="en-US" sz="2600" dirty="0"/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en-US" sz="2600" dirty="0"/>
              <a:t>In 2021, doctors diagnosed more than 207,000 new cases of melanoma.</a:t>
            </a:r>
          </a:p>
          <a:p>
            <a:pPr marL="285750" indent="-285750" algn="l" rtl="0">
              <a:buFont typeface="Arial" panose="020B0604020202020204" pitchFamily="34" charset="0"/>
              <a:buChar char="•"/>
            </a:pPr>
            <a:endParaRPr lang="en-US" sz="2600" dirty="0"/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en-US" sz="2600" dirty="0"/>
              <a:t>Another study found that 1 in 5 Americans  developed non melanoma skin cancer by age 70 . </a:t>
            </a:r>
          </a:p>
          <a:p>
            <a:pPr marL="285750" indent="-285750" algn="l" rtl="0">
              <a:buFont typeface="Arial" panose="020B0604020202020204" pitchFamily="34" charset="0"/>
              <a:buChar char="•"/>
            </a:pPr>
            <a:endParaRPr lang="en-US" sz="2600" dirty="0"/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en-US" sz="2600" dirty="0"/>
              <a:t>Non melanoma skin cancer refers to group  of cancers that slowly develop in the upper layers of the skin .</a:t>
            </a:r>
          </a:p>
          <a:p>
            <a:pPr marL="285750" indent="-285750" algn="l" rtl="0">
              <a:buFont typeface="Arial" panose="020B0604020202020204" pitchFamily="34" charset="0"/>
              <a:buChar char="•"/>
            </a:pPr>
            <a:endParaRPr lang="ar-SA" dirty="0"/>
          </a:p>
        </p:txBody>
      </p:sp>
      <p:sp>
        <p:nvSpPr>
          <p:cNvPr id="7" name="عنصر نائب لرقم الشريحة 6">
            <a:extLst>
              <a:ext uri="{FF2B5EF4-FFF2-40B4-BE49-F238E27FC236}">
                <a16:creationId xmlns:a16="http://schemas.microsoft.com/office/drawing/2014/main" id="{34A03F51-FA76-BE86-E325-9A1FD890A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86F0F-E89F-477B-8A89-4AD961792E36}" type="slidenum">
              <a:rPr lang="ar-SA" smtClean="0"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50793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08CE8DD0-2374-1E5C-F496-2F2F5CB11A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430" y="862730"/>
            <a:ext cx="9720072" cy="2123730"/>
          </a:xfrm>
        </p:spPr>
        <p:txBody>
          <a:bodyPr>
            <a:noAutofit/>
          </a:bodyPr>
          <a:lstStyle/>
          <a:p>
            <a:r>
              <a:rPr lang="en-US" sz="8800" dirty="0">
                <a:solidFill>
                  <a:srgbClr val="0070C0"/>
                </a:solidFill>
              </a:rPr>
              <a:t>Objective: </a:t>
            </a:r>
            <a:r>
              <a:rPr lang="en-US" sz="8800" dirty="0">
                <a:solidFill>
                  <a:schemeClr val="accent2">
                    <a:lumMod val="50000"/>
                  </a:schemeClr>
                </a:solidFill>
              </a:rPr>
              <a:t>                                                              </a:t>
            </a:r>
            <a:endParaRPr lang="ar-SA" sz="8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D62A23A1-CF92-A1EE-2843-0FEB22C78E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4992" y="2834640"/>
            <a:ext cx="9720071" cy="4023360"/>
          </a:xfrm>
        </p:spPr>
        <p:txBody>
          <a:bodyPr/>
          <a:lstStyle/>
          <a:p>
            <a:pPr algn="l" rtl="0">
              <a:buFont typeface="Wingdings" panose="05000000000000000000" pitchFamily="2" charset="2"/>
              <a:buChar char="v"/>
            </a:pPr>
            <a:r>
              <a:rPr lang="en-US" dirty="0"/>
              <a:t>   </a:t>
            </a:r>
            <a:r>
              <a:rPr lang="en-US" sz="3200" dirty="0">
                <a:solidFill>
                  <a:schemeClr val="accent1">
                    <a:lumMod val="50000"/>
                  </a:schemeClr>
                </a:solidFill>
              </a:rPr>
              <a:t>Define skin cancer .</a:t>
            </a:r>
          </a:p>
          <a:p>
            <a:pPr algn="l" rtl="0">
              <a:buFont typeface="Wingdings" panose="05000000000000000000" pitchFamily="2" charset="2"/>
              <a:buChar char="v"/>
            </a:pPr>
            <a:r>
              <a:rPr lang="en-US" sz="3200" dirty="0">
                <a:solidFill>
                  <a:schemeClr val="accent1">
                    <a:lumMod val="50000"/>
                  </a:schemeClr>
                </a:solidFill>
              </a:rPr>
              <a:t> Out line the Causes of skin cancer and list its risk factors.</a:t>
            </a:r>
          </a:p>
          <a:p>
            <a:pPr algn="l" rtl="0">
              <a:buFont typeface="Wingdings" panose="05000000000000000000" pitchFamily="2" charset="2"/>
              <a:buChar char="v"/>
            </a:pPr>
            <a:r>
              <a:rPr lang="en-US" sz="3200" dirty="0">
                <a:solidFill>
                  <a:schemeClr val="accent1">
                    <a:lumMod val="50000"/>
                  </a:schemeClr>
                </a:solidFill>
              </a:rPr>
              <a:t> Discuss different Types of skin cancer .</a:t>
            </a:r>
          </a:p>
          <a:p>
            <a:pPr algn="l" rtl="0">
              <a:buFont typeface="Wingdings" panose="05000000000000000000" pitchFamily="2" charset="2"/>
              <a:buChar char="v"/>
            </a:pPr>
            <a:r>
              <a:rPr lang="en-US" sz="3200" dirty="0">
                <a:solidFill>
                  <a:schemeClr val="accent1">
                    <a:lumMod val="50000"/>
                  </a:schemeClr>
                </a:solidFill>
              </a:rPr>
              <a:t> Out line treatment of skin cancer .</a:t>
            </a:r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B79615F0-DC8B-0F6F-D49C-7E39D75D92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8611391" y="0"/>
            <a:ext cx="3580607" cy="6858000"/>
          </a:xfrm>
          <a:prstGeom prst="rect">
            <a:avLst/>
          </a:prstGeom>
        </p:spPr>
      </p:pic>
      <p:sp>
        <p:nvSpPr>
          <p:cNvPr id="4" name="مستطيل 3">
            <a:extLst>
              <a:ext uri="{FF2B5EF4-FFF2-40B4-BE49-F238E27FC236}">
                <a16:creationId xmlns:a16="http://schemas.microsoft.com/office/drawing/2014/main" id="{CDFCD6B9-42DD-784F-838F-5DFBF2D3DC3C}"/>
              </a:ext>
            </a:extLst>
          </p:cNvPr>
          <p:cNvSpPr/>
          <p:nvPr/>
        </p:nvSpPr>
        <p:spPr>
          <a:xfrm>
            <a:off x="1" y="6658252"/>
            <a:ext cx="177552" cy="1997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/>
              <a:t>2</a:t>
            </a:r>
            <a:endParaRPr lang="ar-SA" dirty="0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BBBE8FC0-5102-F695-3AC2-57F5AB6B62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86F0F-E89F-477B-8A89-4AD961792E36}" type="slidenum">
              <a:rPr lang="ar-SA" smtClean="0"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46138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مستطيل 14">
            <a:extLst>
              <a:ext uri="{FF2B5EF4-FFF2-40B4-BE49-F238E27FC236}">
                <a16:creationId xmlns:a16="http://schemas.microsoft.com/office/drawing/2014/main" id="{BEB10CCA-B799-6F00-F240-71E9107A944F}"/>
              </a:ext>
            </a:extLst>
          </p:cNvPr>
          <p:cNvSpPr/>
          <p:nvPr/>
        </p:nvSpPr>
        <p:spPr>
          <a:xfrm>
            <a:off x="1" y="6665133"/>
            <a:ext cx="217714" cy="1928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/>
              <a:t>3</a:t>
            </a:r>
            <a:endParaRPr lang="ar-SA" dirty="0"/>
          </a:p>
        </p:txBody>
      </p:sp>
      <p:pic>
        <p:nvPicPr>
          <p:cNvPr id="24" name="صورة 23">
            <a:extLst>
              <a:ext uri="{FF2B5EF4-FFF2-40B4-BE49-F238E27FC236}">
                <a16:creationId xmlns:a16="http://schemas.microsoft.com/office/drawing/2014/main" id="{0B2B3488-60F0-4BAC-4F89-29B75DB866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62021" y="210298"/>
            <a:ext cx="3263061" cy="6454835"/>
          </a:xfrm>
          <a:prstGeom prst="rect">
            <a:avLst/>
          </a:prstGeom>
        </p:spPr>
      </p:pic>
      <p:pic>
        <p:nvPicPr>
          <p:cNvPr id="26" name="صورة 25">
            <a:extLst>
              <a:ext uri="{FF2B5EF4-FFF2-40B4-BE49-F238E27FC236}">
                <a16:creationId xmlns:a16="http://schemas.microsoft.com/office/drawing/2014/main" id="{04F1C619-4167-3D62-E587-CECE4488AE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591" y="416662"/>
            <a:ext cx="5050970" cy="26657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8" name="صورة 27">
            <a:extLst>
              <a:ext uri="{FF2B5EF4-FFF2-40B4-BE49-F238E27FC236}">
                <a16:creationId xmlns:a16="http://schemas.microsoft.com/office/drawing/2014/main" id="{83418A15-84DC-29A1-F67A-356ECA76DB3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1916" y="4192267"/>
            <a:ext cx="4474028" cy="26657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9" name="فقاعة الكلام: بيضاوية 28">
            <a:extLst>
              <a:ext uri="{FF2B5EF4-FFF2-40B4-BE49-F238E27FC236}">
                <a16:creationId xmlns:a16="http://schemas.microsoft.com/office/drawing/2014/main" id="{C9DEF286-9EDB-28DD-494F-0CE5884E63FC}"/>
              </a:ext>
            </a:extLst>
          </p:cNvPr>
          <p:cNvSpPr/>
          <p:nvPr/>
        </p:nvSpPr>
        <p:spPr>
          <a:xfrm>
            <a:off x="4826092" y="870855"/>
            <a:ext cx="4813209" cy="3233057"/>
          </a:xfrm>
          <a:prstGeom prst="wedgeEllipseCallout">
            <a:avLst>
              <a:gd name="adj1" fmla="val 57651"/>
              <a:gd name="adj2" fmla="val -48654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4000" dirty="0"/>
              <a:t>What is the skin cancer ?</a:t>
            </a:r>
            <a:endParaRPr lang="ar-SA" sz="4000" dirty="0"/>
          </a:p>
        </p:txBody>
      </p:sp>
      <p:sp>
        <p:nvSpPr>
          <p:cNvPr id="30" name="عنصر نائب لرقم الشريحة 29">
            <a:extLst>
              <a:ext uri="{FF2B5EF4-FFF2-40B4-BE49-F238E27FC236}">
                <a16:creationId xmlns:a16="http://schemas.microsoft.com/office/drawing/2014/main" id="{812057F8-7ECE-C057-4B49-D669390CA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86F0F-E89F-477B-8A89-4AD961792E36}" type="slidenum">
              <a:rPr lang="ar-SA" smtClean="0"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420769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82417489-127C-6A1C-7441-ACE517E2E2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661651"/>
            <a:ext cx="9720072" cy="1499616"/>
          </a:xfrm>
        </p:spPr>
        <p:txBody>
          <a:bodyPr/>
          <a:lstStyle/>
          <a:p>
            <a:r>
              <a:rPr lang="en-US" sz="6600" dirty="0">
                <a:solidFill>
                  <a:srgbClr val="0070C0"/>
                </a:solidFill>
              </a:rPr>
              <a:t>Causes of skin cancer </a:t>
            </a:r>
            <a:r>
              <a:rPr lang="en-US" dirty="0">
                <a:solidFill>
                  <a:srgbClr val="0070C0"/>
                </a:solidFill>
              </a:rPr>
              <a:t>:</a:t>
            </a:r>
            <a:endParaRPr lang="ar-SA" dirty="0">
              <a:solidFill>
                <a:srgbClr val="0070C0"/>
              </a:solidFill>
            </a:endParaRP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3E02B762-0718-D0FE-D8D5-5ED47580B3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3784" y="2512380"/>
            <a:ext cx="5493456" cy="3683969"/>
          </a:xfrm>
        </p:spPr>
        <p:txBody>
          <a:bodyPr>
            <a:noAutofit/>
          </a:bodyPr>
          <a:lstStyle/>
          <a:p>
            <a:pPr algn="l" rtl="0">
              <a:buFont typeface="Wingdings" panose="05000000000000000000" pitchFamily="2" charset="2"/>
              <a:buChar char="q"/>
            </a:pPr>
            <a:r>
              <a:rPr lang="en-US" sz="3200" dirty="0">
                <a:solidFill>
                  <a:schemeClr val="tx2">
                    <a:lumMod val="50000"/>
                  </a:schemeClr>
                </a:solidFill>
              </a:rPr>
              <a:t>UV radiation .</a:t>
            </a:r>
            <a:endParaRPr lang="en-US" sz="2400" dirty="0">
              <a:solidFill>
                <a:schemeClr val="tx2">
                  <a:lumMod val="50000"/>
                </a:schemeClr>
              </a:solidFill>
            </a:endParaRPr>
          </a:p>
          <a:p>
            <a:pPr algn="l" rtl="0"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3000" dirty="0">
                <a:solidFill>
                  <a:schemeClr val="tx2">
                    <a:lumMod val="50000"/>
                  </a:schemeClr>
                </a:solidFill>
              </a:rPr>
              <a:t>The fault in the genes .</a:t>
            </a:r>
          </a:p>
          <a:p>
            <a:pPr algn="l" rtl="0">
              <a:buFont typeface="Wingdings" panose="05000000000000000000" pitchFamily="2" charset="2"/>
              <a:buChar char="q"/>
            </a:pPr>
            <a:r>
              <a:rPr lang="en-US" sz="2800" dirty="0">
                <a:solidFill>
                  <a:schemeClr val="tx2">
                    <a:lumMod val="50000"/>
                  </a:schemeClr>
                </a:solidFill>
              </a:rPr>
              <a:t> Infection.</a:t>
            </a:r>
          </a:p>
          <a:p>
            <a:pPr algn="l" rtl="0">
              <a:buFont typeface="Wingdings" panose="05000000000000000000" pitchFamily="2" charset="2"/>
              <a:buChar char="q"/>
            </a:pPr>
            <a:r>
              <a:rPr lang="en-US" sz="2800" dirty="0">
                <a:solidFill>
                  <a:schemeClr val="tx2">
                    <a:lumMod val="50000"/>
                  </a:schemeClr>
                </a:solidFill>
              </a:rPr>
              <a:t> Pharmaceutical .</a:t>
            </a:r>
          </a:p>
          <a:p>
            <a:pPr algn="l" rtl="0">
              <a:buFont typeface="Wingdings" panose="05000000000000000000" pitchFamily="2" charset="2"/>
              <a:buChar char="q"/>
            </a:pPr>
            <a:r>
              <a:rPr lang="en-US" sz="2800" dirty="0">
                <a:solidFill>
                  <a:schemeClr val="tx2">
                    <a:lumMod val="50000"/>
                  </a:schemeClr>
                </a:solidFill>
              </a:rPr>
              <a:t> Chemicals .</a:t>
            </a:r>
          </a:p>
          <a:p>
            <a:pPr marL="0" indent="0" algn="l" rtl="0">
              <a:buNone/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  </a:t>
            </a:r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r>
              <a:rPr lang="en-US" dirty="0"/>
              <a:t>  </a:t>
            </a:r>
            <a:r>
              <a:rPr lang="en-US" sz="3600" dirty="0"/>
              <a:t>    </a:t>
            </a:r>
            <a:endParaRPr lang="ar-SA" sz="3600" dirty="0">
              <a:solidFill>
                <a:srgbClr val="C00000"/>
              </a:solidFill>
            </a:endParaRPr>
          </a:p>
        </p:txBody>
      </p:sp>
      <p:pic>
        <p:nvPicPr>
          <p:cNvPr id="10" name="صورة 9">
            <a:extLst>
              <a:ext uri="{FF2B5EF4-FFF2-40B4-BE49-F238E27FC236}">
                <a16:creationId xmlns:a16="http://schemas.microsoft.com/office/drawing/2014/main" id="{28A0ADBA-E0A9-B6A5-7055-5FAD3D6592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6982" y="2161268"/>
            <a:ext cx="2805723" cy="19854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صورة 17">
            <a:extLst>
              <a:ext uri="{FF2B5EF4-FFF2-40B4-BE49-F238E27FC236}">
                <a16:creationId xmlns:a16="http://schemas.microsoft.com/office/drawing/2014/main" id="{2ACD2C81-B619-293A-54A1-71532B59C9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4827" y="4589215"/>
            <a:ext cx="2805723" cy="20619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صورة 19">
            <a:extLst>
              <a:ext uri="{FF2B5EF4-FFF2-40B4-BE49-F238E27FC236}">
                <a16:creationId xmlns:a16="http://schemas.microsoft.com/office/drawing/2014/main" id="{1D718CF0-6589-EB88-1CEF-904FDED9A7D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0942" y="4582832"/>
            <a:ext cx="2976902" cy="20619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" name="صورة 21">
            <a:extLst>
              <a:ext uri="{FF2B5EF4-FFF2-40B4-BE49-F238E27FC236}">
                <a16:creationId xmlns:a16="http://schemas.microsoft.com/office/drawing/2014/main" id="{0A502545-629A-F331-CBC6-64DD17DE946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6084" y="2102601"/>
            <a:ext cx="2805723" cy="19842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" name="صورة 23">
            <a:extLst>
              <a:ext uri="{FF2B5EF4-FFF2-40B4-BE49-F238E27FC236}">
                <a16:creationId xmlns:a16="http://schemas.microsoft.com/office/drawing/2014/main" id="{EFEF992C-3CD4-851B-BB95-E429AEF1626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1058" y="4582832"/>
            <a:ext cx="2805723" cy="20619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5" name="مستطيل 24">
            <a:extLst>
              <a:ext uri="{FF2B5EF4-FFF2-40B4-BE49-F238E27FC236}">
                <a16:creationId xmlns:a16="http://schemas.microsoft.com/office/drawing/2014/main" id="{8D08A3F8-3683-EBF7-627C-110AC0905CD9}"/>
              </a:ext>
            </a:extLst>
          </p:cNvPr>
          <p:cNvSpPr/>
          <p:nvPr/>
        </p:nvSpPr>
        <p:spPr>
          <a:xfrm>
            <a:off x="0" y="6672005"/>
            <a:ext cx="204187" cy="1859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/>
              <a:t>4</a:t>
            </a:r>
            <a:endParaRPr lang="ar-SA" dirty="0"/>
          </a:p>
        </p:txBody>
      </p:sp>
      <p:sp>
        <p:nvSpPr>
          <p:cNvPr id="26" name="عنصر نائب لرقم الشريحة 25">
            <a:extLst>
              <a:ext uri="{FF2B5EF4-FFF2-40B4-BE49-F238E27FC236}">
                <a16:creationId xmlns:a16="http://schemas.microsoft.com/office/drawing/2014/main" id="{46E8D0B3-60D2-F685-7FBE-39D755DC95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86F0F-E89F-477B-8A89-4AD961792E36}" type="slidenum">
              <a:rPr lang="ar-SA" smtClean="0"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609735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FDFC5D87-B2E8-4E77-EE5A-7E3B25F683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658961"/>
            <a:ext cx="9720072" cy="1499616"/>
          </a:xfrm>
        </p:spPr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Risk factors of the skin cancer :</a:t>
            </a:r>
            <a:endParaRPr lang="ar-SA" dirty="0">
              <a:solidFill>
                <a:srgbClr val="0070C0"/>
              </a:solidFill>
            </a:endParaRP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6322F958-1528-56F0-2289-DDCB65243B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014" y="2751268"/>
            <a:ext cx="8467699" cy="4023360"/>
          </a:xfrm>
        </p:spPr>
        <p:txBody>
          <a:bodyPr/>
          <a:lstStyle/>
          <a:p>
            <a:pPr algn="l" rtl="0">
              <a:buFont typeface="Arial" panose="020B0604020202020204" pitchFamily="34" charset="0"/>
              <a:buChar char="•"/>
            </a:pPr>
            <a:r>
              <a:rPr lang="en-US" dirty="0"/>
              <a:t> </a:t>
            </a:r>
            <a:r>
              <a:rPr lang="en-US" sz="2400" dirty="0"/>
              <a:t>Actively tanned or used solariums  . </a:t>
            </a:r>
          </a:p>
          <a:p>
            <a:pPr algn="l" rtl="0">
              <a:buFont typeface="Arial" panose="020B0604020202020204" pitchFamily="34" charset="0"/>
              <a:buChar char="•"/>
            </a:pPr>
            <a:r>
              <a:rPr lang="en-US" sz="2400" dirty="0"/>
              <a:t> Worked been exposed to arsenic  .   </a:t>
            </a:r>
          </a:p>
          <a:p>
            <a:pPr algn="l" rtl="0">
              <a:buFont typeface="Arial" panose="020B0604020202020204" pitchFamily="34" charset="0"/>
              <a:buChar char="•"/>
            </a:pPr>
            <a:r>
              <a:rPr lang="en-US" sz="2400" dirty="0"/>
              <a:t> A weakened immune system , this may having leukemia or lymphoma .  . </a:t>
            </a:r>
          </a:p>
          <a:p>
            <a:pPr algn="l" rtl="0">
              <a:buFont typeface="Arial" panose="020B0604020202020204" pitchFamily="34" charset="0"/>
              <a:buChar char="•"/>
            </a:pPr>
            <a:r>
              <a:rPr lang="en-US" sz="2400" dirty="0"/>
              <a:t> Moles with an irregular shape and uneven color (dysplastic naevi ) .</a:t>
            </a:r>
          </a:p>
          <a:p>
            <a:pPr algn="l" rtl="0">
              <a:buFont typeface="Arial" panose="020B0604020202020204" pitchFamily="34" charset="0"/>
              <a:buChar char="•"/>
            </a:pPr>
            <a:r>
              <a:rPr lang="en-US" sz="2400" dirty="0"/>
              <a:t> A Previous skin cancer or a family skin cancer</a:t>
            </a:r>
          </a:p>
          <a:p>
            <a:pPr marL="0" indent="0" algn="l" rtl="0">
              <a:buNone/>
            </a:pPr>
            <a:r>
              <a:rPr lang="en-US" sz="2400" dirty="0"/>
              <a:t> Certain skin conditions such as sunspots .                                                                        </a:t>
            </a:r>
            <a:endParaRPr lang="ar-SA" sz="2400" dirty="0"/>
          </a:p>
        </p:txBody>
      </p:sp>
      <p:pic>
        <p:nvPicPr>
          <p:cNvPr id="9" name="صورة 8">
            <a:extLst>
              <a:ext uri="{FF2B5EF4-FFF2-40B4-BE49-F238E27FC236}">
                <a16:creationId xmlns:a16="http://schemas.microsoft.com/office/drawing/2014/main" id="{4DB9EA16-D689-F871-E957-4DF75503A9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9713" y="879749"/>
            <a:ext cx="3172287" cy="20882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صورة 10">
            <a:extLst>
              <a:ext uri="{FF2B5EF4-FFF2-40B4-BE49-F238E27FC236}">
                <a16:creationId xmlns:a16="http://schemas.microsoft.com/office/drawing/2014/main" id="{38C46491-C370-75AB-5E13-DDC911EE63C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123" t="42641" r="3364" b="-13935"/>
          <a:stretch/>
        </p:blipFill>
        <p:spPr>
          <a:xfrm>
            <a:off x="8975324" y="3777449"/>
            <a:ext cx="3261064" cy="25967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2" name="مستطيل 11">
            <a:extLst>
              <a:ext uri="{FF2B5EF4-FFF2-40B4-BE49-F238E27FC236}">
                <a16:creationId xmlns:a16="http://schemas.microsoft.com/office/drawing/2014/main" id="{665AA695-1976-FFA5-7CCF-AA384CFD37CE}"/>
              </a:ext>
            </a:extLst>
          </p:cNvPr>
          <p:cNvSpPr/>
          <p:nvPr/>
        </p:nvSpPr>
        <p:spPr>
          <a:xfrm>
            <a:off x="8879" y="6640497"/>
            <a:ext cx="150920" cy="21750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/>
              <a:t>5</a:t>
            </a:r>
            <a:endParaRPr lang="ar-SA" dirty="0"/>
          </a:p>
        </p:txBody>
      </p:sp>
      <p:sp>
        <p:nvSpPr>
          <p:cNvPr id="13" name="عنصر نائب لرقم الشريحة 12">
            <a:extLst>
              <a:ext uri="{FF2B5EF4-FFF2-40B4-BE49-F238E27FC236}">
                <a16:creationId xmlns:a16="http://schemas.microsoft.com/office/drawing/2014/main" id="{E504CE85-6B08-9850-1324-E983DE5C0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86F0F-E89F-477B-8A89-4AD961792E36}" type="slidenum">
              <a:rPr lang="ar-SA" smtClean="0"/>
              <a:t>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18784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9A83265B-0876-6E5C-5BDA-A46808948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types  of skin cancer :</a:t>
            </a:r>
            <a:endParaRPr lang="ar-SA" dirty="0">
              <a:solidFill>
                <a:srgbClr val="0070C0"/>
              </a:solidFill>
            </a:endParaRP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8E063409-2DA3-9D14-1545-A58A9B9EED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223" y="2465085"/>
            <a:ext cx="7654046" cy="4023360"/>
          </a:xfrm>
        </p:spPr>
        <p:txBody>
          <a:bodyPr>
            <a:normAutofit/>
          </a:bodyPr>
          <a:lstStyle/>
          <a:p>
            <a:pPr algn="l" rtl="0">
              <a:buFont typeface="Arial" panose="020B0604020202020204" pitchFamily="34" charset="0"/>
              <a:buChar char="•"/>
            </a:pPr>
            <a:r>
              <a:rPr lang="en-US" dirty="0"/>
              <a:t> </a:t>
            </a:r>
            <a:r>
              <a:rPr lang="en-US" sz="3600" dirty="0">
                <a:solidFill>
                  <a:srgbClr val="FF0000"/>
                </a:solidFill>
              </a:rPr>
              <a:t>The three main type of skin cancer are </a:t>
            </a:r>
            <a:r>
              <a:rPr lang="en-US" sz="3600" dirty="0"/>
              <a:t>: </a:t>
            </a:r>
            <a:endParaRPr lang="en-US" sz="2400" dirty="0"/>
          </a:p>
          <a:p>
            <a:pPr marL="457200" indent="-457200" algn="l" rtl="0">
              <a:buFont typeface="+mj-lt"/>
              <a:buAutoNum type="arabicPeriod"/>
            </a:pPr>
            <a:r>
              <a:rPr lang="en-US" sz="3200" dirty="0">
                <a:solidFill>
                  <a:srgbClr val="002060"/>
                </a:solidFill>
              </a:rPr>
              <a:t>Basal cell carcinoma : </a:t>
            </a:r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70C0"/>
                </a:solidFill>
              </a:rPr>
              <a:t> </a:t>
            </a:r>
            <a:r>
              <a:rPr lang="en-US" sz="2400" dirty="0">
                <a:solidFill>
                  <a:schemeClr val="tx2">
                    <a:lumMod val="50000"/>
                  </a:schemeClr>
                </a:solidFill>
              </a:rPr>
              <a:t>The most common type (about 66% of the skin cancer) , starts in basal cells of the skin . </a:t>
            </a:r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2">
                    <a:lumMod val="50000"/>
                  </a:schemeClr>
                </a:solidFill>
              </a:rPr>
              <a:t>Usually grows slowly over months or years . </a:t>
            </a:r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2">
                    <a:lumMod val="50000"/>
                  </a:schemeClr>
                </a:solidFill>
              </a:rPr>
              <a:t>Some BBC can grow deeper into the skin , invade nerves and damage nearby the skin , making treatment more difficult . </a:t>
            </a:r>
          </a:p>
          <a:p>
            <a:pPr algn="l" rtl="0">
              <a:buFont typeface="Wingdings" panose="05000000000000000000" pitchFamily="2" charset="2"/>
              <a:buChar char="Ø"/>
            </a:pPr>
            <a:endParaRPr lang="en-US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B3E2CC4B-48E7-A01E-B234-947B57A6D0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6243" y="2144068"/>
            <a:ext cx="4051080" cy="42806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مستطيل 5">
            <a:extLst>
              <a:ext uri="{FF2B5EF4-FFF2-40B4-BE49-F238E27FC236}">
                <a16:creationId xmlns:a16="http://schemas.microsoft.com/office/drawing/2014/main" id="{794F8DEF-C729-79B0-97CA-7B35E842048C}"/>
              </a:ext>
            </a:extLst>
          </p:cNvPr>
          <p:cNvSpPr/>
          <p:nvPr/>
        </p:nvSpPr>
        <p:spPr>
          <a:xfrm flipH="1" flipV="1">
            <a:off x="-1" y="6613863"/>
            <a:ext cx="177554" cy="2441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/>
              <a:t>9</a:t>
            </a:r>
            <a:endParaRPr lang="ar-SA" dirty="0"/>
          </a:p>
        </p:txBody>
      </p:sp>
      <p:sp>
        <p:nvSpPr>
          <p:cNvPr id="7" name="عنصر نائب لرقم الشريحة 6">
            <a:extLst>
              <a:ext uri="{FF2B5EF4-FFF2-40B4-BE49-F238E27FC236}">
                <a16:creationId xmlns:a16="http://schemas.microsoft.com/office/drawing/2014/main" id="{633C905A-551B-B223-9051-457E360AD4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86F0F-E89F-477B-8A89-4AD961792E36}" type="slidenum">
              <a:rPr lang="ar-SA" smtClean="0"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23418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621F452C-5151-6E0C-BB51-26D40BA997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B0F0"/>
                </a:solidFill>
              </a:rPr>
              <a:t>Types of skin cancer :</a:t>
            </a:r>
            <a:endParaRPr lang="ar-SA" dirty="0">
              <a:solidFill>
                <a:srgbClr val="00B0F0"/>
              </a:solidFill>
            </a:endParaRP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ADC1D511-1A0D-AC99-9B04-D2CCF2379F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6377" y="2717321"/>
            <a:ext cx="7170965" cy="4274562"/>
          </a:xfrm>
        </p:spPr>
        <p:txBody>
          <a:bodyPr/>
          <a:lstStyle/>
          <a:p>
            <a:pPr marL="0" indent="0" algn="l" rtl="0">
              <a:buNone/>
            </a:pP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2.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200" dirty="0">
                <a:solidFill>
                  <a:srgbClr val="002060"/>
                </a:solidFill>
              </a:rPr>
              <a:t>Squamous cell carcinoma : </a:t>
            </a:r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>
                <a:solidFill>
                  <a:schemeClr val="tx2">
                    <a:lumMod val="50000"/>
                  </a:schemeClr>
                </a:solidFill>
              </a:rPr>
              <a:t>the second most common type (about 33% of skin caner)  , start in the squamous cell of the skin . </a:t>
            </a:r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2">
                    <a:lumMod val="50000"/>
                  </a:schemeClr>
                </a:solidFill>
              </a:rPr>
              <a:t>Usually grow quickly over several weeks or months .</a:t>
            </a:r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2">
                    <a:lumMod val="50000"/>
                  </a:schemeClr>
                </a:solidFill>
              </a:rPr>
              <a:t>Some are found only in the top layer of the skin , this called SCC in situ , inter epidermal or Bowens disease.</a:t>
            </a:r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D674AB8A-5337-BC6E-005C-3C6CEE9D12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4493" y="1717160"/>
            <a:ext cx="4061130" cy="48135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مستطيل 5">
            <a:extLst>
              <a:ext uri="{FF2B5EF4-FFF2-40B4-BE49-F238E27FC236}">
                <a16:creationId xmlns:a16="http://schemas.microsoft.com/office/drawing/2014/main" id="{E3CBF808-5014-DEA3-9400-B3CC3D7856C8}"/>
              </a:ext>
            </a:extLst>
          </p:cNvPr>
          <p:cNvSpPr/>
          <p:nvPr/>
        </p:nvSpPr>
        <p:spPr>
          <a:xfrm flipH="1">
            <a:off x="-1" y="6667130"/>
            <a:ext cx="177554" cy="1908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/>
              <a:t>8</a:t>
            </a:r>
            <a:endParaRPr lang="ar-SA" dirty="0"/>
          </a:p>
        </p:txBody>
      </p:sp>
      <p:sp>
        <p:nvSpPr>
          <p:cNvPr id="7" name="عنصر نائب لرقم الشريحة 6">
            <a:extLst>
              <a:ext uri="{FF2B5EF4-FFF2-40B4-BE49-F238E27FC236}">
                <a16:creationId xmlns:a16="http://schemas.microsoft.com/office/drawing/2014/main" id="{1D7FB97F-63F5-18AB-0AAC-4E71EE0541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86F0F-E89F-477B-8A89-4AD961792E36}" type="slidenum">
              <a:rPr lang="ar-SA" smtClean="0"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138567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687BC74B-63B5-2B12-010F-5FB77FD547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B0F0"/>
                </a:solidFill>
              </a:rPr>
              <a:t>Types of skin cancer :</a:t>
            </a:r>
            <a:endParaRPr lang="ar-SA" dirty="0">
              <a:solidFill>
                <a:srgbClr val="00B0F0"/>
              </a:solidFill>
            </a:endParaRP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BC7F657D-32E8-BDC0-08A9-DEDA531F37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0246" y="2463554"/>
            <a:ext cx="7303126" cy="4023360"/>
          </a:xfrm>
        </p:spPr>
        <p:txBody>
          <a:bodyPr/>
          <a:lstStyle/>
          <a:p>
            <a:pPr algn="l" rtl="0"/>
            <a:r>
              <a:rPr lang="en-US" sz="2400" dirty="0">
                <a:solidFill>
                  <a:schemeClr val="bg1">
                    <a:lumMod val="65000"/>
                  </a:schemeClr>
                </a:solidFill>
              </a:rPr>
              <a:t>3. </a:t>
            </a:r>
            <a:r>
              <a:rPr lang="en-US" sz="3200" dirty="0">
                <a:solidFill>
                  <a:srgbClr val="002060"/>
                </a:solidFill>
              </a:rPr>
              <a:t>Melanoma :</a:t>
            </a:r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2">
                    <a:lumMod val="50000"/>
                  </a:schemeClr>
                </a:solidFill>
              </a:rPr>
              <a:t> Melanoma is one of deadliest forms of the skin cancer.</a:t>
            </a:r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2">
                    <a:lumMod val="50000"/>
                  </a:schemeClr>
                </a:solidFill>
              </a:rPr>
              <a:t> It grows very fast and can spread to the lymph nodes or internal organs .</a:t>
            </a:r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2">
                    <a:lumMod val="50000"/>
                  </a:schemeClr>
                </a:solidFill>
              </a:rPr>
              <a:t> Melanoma can be brown patch or bump.</a:t>
            </a:r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2">
                    <a:lumMod val="50000"/>
                  </a:schemeClr>
                </a:solidFill>
              </a:rPr>
              <a:t> And can be an irregular in shape .</a:t>
            </a:r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2">
                    <a:lumMod val="50000"/>
                  </a:schemeClr>
                </a:solidFill>
              </a:rPr>
              <a:t> Most melanoma grow out of normal skin.</a:t>
            </a:r>
          </a:p>
          <a:p>
            <a:pPr marL="0" indent="0" algn="l" rtl="0">
              <a:buNone/>
            </a:pPr>
            <a:endParaRPr lang="en-US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0D9EA5C4-AE54-EBC6-6C57-B641D94D18A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226"/>
          <a:stretch/>
        </p:blipFill>
        <p:spPr>
          <a:xfrm>
            <a:off x="7883373" y="1340528"/>
            <a:ext cx="4065972" cy="47406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مستطيل 5">
            <a:extLst>
              <a:ext uri="{FF2B5EF4-FFF2-40B4-BE49-F238E27FC236}">
                <a16:creationId xmlns:a16="http://schemas.microsoft.com/office/drawing/2014/main" id="{C143EA32-1A87-2B14-45F7-5A2E110EC7C6}"/>
              </a:ext>
            </a:extLst>
          </p:cNvPr>
          <p:cNvSpPr/>
          <p:nvPr/>
        </p:nvSpPr>
        <p:spPr>
          <a:xfrm>
            <a:off x="0" y="6649374"/>
            <a:ext cx="204186" cy="2086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/>
              <a:t>9</a:t>
            </a:r>
            <a:endParaRPr lang="ar-SA" dirty="0"/>
          </a:p>
        </p:txBody>
      </p:sp>
      <p:sp>
        <p:nvSpPr>
          <p:cNvPr id="7" name="عنصر نائب لرقم الشريحة 6">
            <a:extLst>
              <a:ext uri="{FF2B5EF4-FFF2-40B4-BE49-F238E27FC236}">
                <a16:creationId xmlns:a16="http://schemas.microsoft.com/office/drawing/2014/main" id="{8DFFD8FE-D8A2-2D61-E7F4-68AA3CF9C2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86F0F-E89F-477B-8A89-4AD961792E36}" type="slidenum">
              <a:rPr lang="ar-SA" smtClean="0"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669755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كامل">
  <a:themeElements>
    <a:clrScheme name="تكامل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تكامل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تكامل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090DCB5F-146D-478A-852A-34B16FE9F3A8}"/>
    </a:ext>
  </a:extLst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left" visibility="0" width="438" row="11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60CAEA63-4BE7-4987-823F-F860F7756C35}">
  <we:reference id="wa104380907" version="3.0.0.1" store="ar-SA" storeType="OMEX"/>
  <we:alternateReferences>
    <we:reference id="wa104380907" version="3.0.0.1" store="WA104380907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21790</TotalTime>
  <Words>857</Words>
  <Application>Microsoft Office PowerPoint</Application>
  <PresentationFormat>شاشة عريضة</PresentationFormat>
  <Paragraphs>106</Paragraphs>
  <Slides>15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7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15</vt:i4>
      </vt:variant>
    </vt:vector>
  </HeadingPairs>
  <TitlesOfParts>
    <vt:vector size="23" baseType="lpstr">
      <vt:lpstr>Arial</vt:lpstr>
      <vt:lpstr>Calibri</vt:lpstr>
      <vt:lpstr>Courier New</vt:lpstr>
      <vt:lpstr>Tw Cen MT</vt:lpstr>
      <vt:lpstr>Tw Cen MT Condensed</vt:lpstr>
      <vt:lpstr>Wingdings</vt:lpstr>
      <vt:lpstr>Wingdings 3</vt:lpstr>
      <vt:lpstr>تكامل</vt:lpstr>
      <vt:lpstr>Skin cancer</vt:lpstr>
      <vt:lpstr>INTRODACTI0N :</vt:lpstr>
      <vt:lpstr>Objective:                                                               </vt:lpstr>
      <vt:lpstr>عرض تقديمي في PowerPoint</vt:lpstr>
      <vt:lpstr>Causes of skin cancer :</vt:lpstr>
      <vt:lpstr>Risk factors of the skin cancer :</vt:lpstr>
      <vt:lpstr>types  of skin cancer :</vt:lpstr>
      <vt:lpstr>Types of skin cancer :</vt:lpstr>
      <vt:lpstr>Types of skin cancer :</vt:lpstr>
      <vt:lpstr>Treatment of skin cancer :</vt:lpstr>
      <vt:lpstr>Treatment of skin cancer :</vt:lpstr>
      <vt:lpstr>TREATMENT OF SKIN CANCER : </vt:lpstr>
      <vt:lpstr>conclusion:</vt:lpstr>
      <vt:lpstr>Reference :</vt:lpstr>
      <vt:lpstr>Thank you ..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Skin cancer</dc:title>
  <dc:creator>LENOVO</dc:creator>
  <cp:lastModifiedBy>LENOVO</cp:lastModifiedBy>
  <cp:revision>4</cp:revision>
  <dcterms:created xsi:type="dcterms:W3CDTF">2022-05-17T14:27:42Z</dcterms:created>
  <dcterms:modified xsi:type="dcterms:W3CDTF">2022-06-07T08:39:40Z</dcterms:modified>
</cp:coreProperties>
</file>